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 Id="rId6"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25"/>
  </p:notesMasterIdLst>
  <p:sldIdLst>
    <p:sldId id="336" r:id="rId6"/>
    <p:sldId id="257" r:id="rId7"/>
    <p:sldId id="258" r:id="rId8"/>
    <p:sldId id="565" r:id="rId9"/>
    <p:sldId id="259" r:id="rId10"/>
    <p:sldId id="261" r:id="rId11"/>
    <p:sldId id="263" r:id="rId12"/>
    <p:sldId id="264" r:id="rId13"/>
    <p:sldId id="561" r:id="rId14"/>
    <p:sldId id="267" r:id="rId15"/>
    <p:sldId id="494" r:id="rId16"/>
    <p:sldId id="789" r:id="rId17"/>
    <p:sldId id="266" r:id="rId18"/>
    <p:sldId id="268" r:id="rId19"/>
    <p:sldId id="567" r:id="rId20"/>
    <p:sldId id="269" r:id="rId21"/>
    <p:sldId id="337" r:id="rId22"/>
    <p:sldId id="305" r:id="rId23"/>
    <p:sldId id="307" r:id="rId24"/>
    <p:sldId id="308" r:id="rId25"/>
    <p:sldId id="568" r:id="rId26"/>
    <p:sldId id="319" r:id="rId27"/>
    <p:sldId id="569" r:id="rId28"/>
    <p:sldId id="466" r:id="rId29"/>
    <p:sldId id="795" r:id="rId30"/>
    <p:sldId id="570" r:id="rId31"/>
    <p:sldId id="467" r:id="rId32"/>
    <p:sldId id="796" r:id="rId33"/>
    <p:sldId id="571" r:id="rId34"/>
    <p:sldId id="572" r:id="rId35"/>
    <p:sldId id="790" r:id="rId36"/>
    <p:sldId id="791" r:id="rId37"/>
    <p:sldId id="573" r:id="rId38"/>
    <p:sldId id="574" r:id="rId39"/>
    <p:sldId id="331" r:id="rId40"/>
    <p:sldId id="332" r:id="rId41"/>
    <p:sldId id="457" r:id="rId42"/>
    <p:sldId id="334" r:id="rId43"/>
    <p:sldId id="338" r:id="rId44"/>
    <p:sldId id="271" r:id="rId45"/>
    <p:sldId id="575" r:id="rId46"/>
    <p:sldId id="581" r:id="rId47"/>
    <p:sldId id="576" r:id="rId48"/>
    <p:sldId id="582" r:id="rId49"/>
    <p:sldId id="583" r:id="rId50"/>
    <p:sldId id="584" r:id="rId51"/>
    <p:sldId id="585" r:id="rId52"/>
    <p:sldId id="586" r:id="rId53"/>
    <p:sldId id="805" r:id="rId54"/>
    <p:sldId id="587" r:id="rId55"/>
    <p:sldId id="588" r:id="rId56"/>
    <p:sldId id="589" r:id="rId57"/>
    <p:sldId id="590" r:id="rId58"/>
    <p:sldId id="591" r:id="rId59"/>
    <p:sldId id="577" r:id="rId60"/>
    <p:sldId id="578" r:id="rId61"/>
    <p:sldId id="592" r:id="rId62"/>
    <p:sldId id="579" r:id="rId63"/>
    <p:sldId id="787" r:id="rId64"/>
    <p:sldId id="593" r:id="rId65"/>
    <p:sldId id="797" r:id="rId66"/>
    <p:sldId id="594" r:id="rId67"/>
    <p:sldId id="599" r:id="rId68"/>
    <p:sldId id="595" r:id="rId69"/>
    <p:sldId id="596" r:id="rId70"/>
    <p:sldId id="600" r:id="rId71"/>
    <p:sldId id="601" r:id="rId72"/>
    <p:sldId id="602" r:id="rId73"/>
    <p:sldId id="604" r:id="rId74"/>
    <p:sldId id="597" r:id="rId75"/>
    <p:sldId id="605" r:id="rId76"/>
    <p:sldId id="606" r:id="rId77"/>
    <p:sldId id="607" r:id="rId78"/>
    <p:sldId id="608" r:id="rId79"/>
    <p:sldId id="610" r:id="rId80"/>
    <p:sldId id="609" r:id="rId81"/>
    <p:sldId id="580" r:id="rId82"/>
    <p:sldId id="628" r:id="rId83"/>
    <p:sldId id="629" r:id="rId84"/>
    <p:sldId id="611" r:id="rId85"/>
    <p:sldId id="612" r:id="rId86"/>
    <p:sldId id="630" r:id="rId87"/>
    <p:sldId id="631" r:id="rId88"/>
    <p:sldId id="632" r:id="rId89"/>
    <p:sldId id="633" r:id="rId90"/>
    <p:sldId id="634" r:id="rId91"/>
    <p:sldId id="635" r:id="rId92"/>
    <p:sldId id="613" r:id="rId93"/>
    <p:sldId id="636" r:id="rId94"/>
    <p:sldId id="495" r:id="rId95"/>
    <p:sldId id="469" r:id="rId96"/>
    <p:sldId id="473" r:id="rId97"/>
    <p:sldId id="637" r:id="rId98"/>
    <p:sldId id="650" r:id="rId99"/>
    <p:sldId id="651" r:id="rId100"/>
    <p:sldId id="652" r:id="rId101"/>
    <p:sldId id="653" r:id="rId102"/>
    <p:sldId id="654" r:id="rId103"/>
    <p:sldId id="655" r:id="rId104"/>
    <p:sldId id="638" r:id="rId105"/>
    <p:sldId id="639" r:id="rId106"/>
    <p:sldId id="656" r:id="rId107"/>
    <p:sldId id="657" r:id="rId108"/>
    <p:sldId id="658" r:id="rId109"/>
    <p:sldId id="798" r:id="rId110"/>
    <p:sldId id="659" r:id="rId111"/>
    <p:sldId id="660" r:id="rId112"/>
    <p:sldId id="661" r:id="rId113"/>
    <p:sldId id="662" r:id="rId114"/>
    <p:sldId id="663" r:id="rId115"/>
    <p:sldId id="664" r:id="rId116"/>
    <p:sldId id="665" r:id="rId117"/>
    <p:sldId id="666" r:id="rId118"/>
    <p:sldId id="667" r:id="rId119"/>
    <p:sldId id="668" r:id="rId120"/>
    <p:sldId id="670" r:id="rId121"/>
    <p:sldId id="669" r:id="rId122"/>
    <p:sldId id="671" r:id="rId123"/>
    <p:sldId id="672" r:id="rId124"/>
    <p:sldId id="673" r:id="rId125"/>
    <p:sldId id="676" r:id="rId126"/>
    <p:sldId id="674" r:id="rId127"/>
    <p:sldId id="675" r:id="rId128"/>
    <p:sldId id="474" r:id="rId129"/>
    <p:sldId id="475" r:id="rId130"/>
    <p:sldId id="677" r:id="rId131"/>
    <p:sldId id="678" r:id="rId132"/>
    <p:sldId id="679" r:id="rId133"/>
    <p:sldId id="694" r:id="rId134"/>
    <p:sldId id="695" r:id="rId135"/>
    <p:sldId id="696" r:id="rId136"/>
    <p:sldId id="697" r:id="rId137"/>
    <p:sldId id="698" r:id="rId138"/>
    <p:sldId id="699" r:id="rId139"/>
    <p:sldId id="700" r:id="rId140"/>
    <p:sldId id="701" r:id="rId141"/>
    <p:sldId id="702" r:id="rId142"/>
    <p:sldId id="703" r:id="rId143"/>
    <p:sldId id="704" r:id="rId144"/>
    <p:sldId id="799" r:id="rId145"/>
    <p:sldId id="705" r:id="rId146"/>
    <p:sldId id="706" r:id="rId147"/>
    <p:sldId id="707" r:id="rId148"/>
    <p:sldId id="709" r:id="rId149"/>
    <p:sldId id="708" r:id="rId150"/>
    <p:sldId id="710" r:id="rId151"/>
    <p:sldId id="399" r:id="rId152"/>
    <p:sldId id="497" r:id="rId153"/>
    <p:sldId id="483" r:id="rId154"/>
    <p:sldId id="489" r:id="rId155"/>
    <p:sldId id="349" r:id="rId156"/>
    <p:sldId id="711" r:id="rId157"/>
    <p:sldId id="723" r:id="rId158"/>
    <p:sldId id="724" r:id="rId159"/>
    <p:sldId id="725" r:id="rId160"/>
    <p:sldId id="726" r:id="rId161"/>
    <p:sldId id="727" r:id="rId162"/>
    <p:sldId id="728" r:id="rId163"/>
    <p:sldId id="729" r:id="rId164"/>
    <p:sldId id="730" r:id="rId165"/>
    <p:sldId id="731" r:id="rId166"/>
    <p:sldId id="800" r:id="rId167"/>
    <p:sldId id="732" r:id="rId168"/>
    <p:sldId id="733" r:id="rId169"/>
    <p:sldId id="734" r:id="rId170"/>
    <p:sldId id="735" r:id="rId171"/>
    <p:sldId id="736" r:id="rId172"/>
    <p:sldId id="712" r:id="rId173"/>
    <p:sldId id="737" r:id="rId174"/>
    <p:sldId id="738" r:id="rId175"/>
    <p:sldId id="739" r:id="rId176"/>
    <p:sldId id="740" r:id="rId177"/>
    <p:sldId id="741" r:id="rId178"/>
    <p:sldId id="742" r:id="rId179"/>
    <p:sldId id="743" r:id="rId180"/>
    <p:sldId id="744" r:id="rId181"/>
    <p:sldId id="745" r:id="rId182"/>
    <p:sldId id="746" r:id="rId183"/>
    <p:sldId id="747" r:id="rId184"/>
    <p:sldId id="713" r:id="rId185"/>
    <p:sldId id="498" r:id="rId186"/>
    <p:sldId id="485" r:id="rId187"/>
    <p:sldId id="490" r:id="rId188"/>
    <p:sldId id="748" r:id="rId189"/>
    <p:sldId id="757" r:id="rId190"/>
    <p:sldId id="758" r:id="rId191"/>
    <p:sldId id="759" r:id="rId192"/>
    <p:sldId id="760" r:id="rId193"/>
    <p:sldId id="801" r:id="rId194"/>
    <p:sldId id="761" r:id="rId195"/>
    <p:sldId id="762" r:id="rId196"/>
    <p:sldId id="749" r:id="rId197"/>
    <p:sldId id="499" r:id="rId198"/>
    <p:sldId id="487" r:id="rId199"/>
    <p:sldId id="488" r:id="rId200"/>
    <p:sldId id="763" r:id="rId201"/>
    <p:sldId id="773" r:id="rId202"/>
    <p:sldId id="774" r:id="rId203"/>
    <p:sldId id="775" r:id="rId204"/>
    <p:sldId id="776" r:id="rId205"/>
    <p:sldId id="792" r:id="rId206"/>
    <p:sldId id="777" r:id="rId207"/>
    <p:sldId id="778" r:id="rId208"/>
    <p:sldId id="779" r:id="rId209"/>
    <p:sldId id="803" r:id="rId210"/>
    <p:sldId id="780" r:id="rId211"/>
    <p:sldId id="781" r:id="rId212"/>
    <p:sldId id="804" r:id="rId213"/>
    <p:sldId id="793" r:id="rId214"/>
    <p:sldId id="794" r:id="rId215"/>
    <p:sldId id="764" r:id="rId216"/>
    <p:sldId id="782" r:id="rId217"/>
    <p:sldId id="784" r:id="rId218"/>
    <p:sldId id="802" r:id="rId219"/>
    <p:sldId id="765" r:id="rId220"/>
    <p:sldId id="785" r:id="rId221"/>
    <p:sldId id="786" r:id="rId222"/>
    <p:sldId id="401" r:id="rId223"/>
    <p:sldId id="437" r:id="rId2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 Einführung in den Kurs" id="{8F2790DD-18CF-4370-8F7F-21D4FAA5CE15}">
          <p14:sldIdLst>
            <p14:sldId id="336"/>
            <p14:sldId id="257"/>
            <p14:sldId id="258"/>
            <p14:sldId id="565"/>
            <p14:sldId id="259"/>
            <p14:sldId id="261"/>
            <p14:sldId id="263"/>
            <p14:sldId id="264"/>
            <p14:sldId id="561"/>
            <p14:sldId id="267"/>
            <p14:sldId id="494"/>
            <p14:sldId id="789"/>
            <p14:sldId id="266"/>
            <p14:sldId id="268"/>
            <p14:sldId id="567"/>
            <p14:sldId id="269"/>
          </p14:sldIdLst>
        </p14:section>
        <p14:section name="01: Power BI-Berichterstellung" id="{B63F8651-C05C-4934-9443-98E593ED80F8}">
          <p14:sldIdLst>
            <p14:sldId id="337"/>
            <p14:sldId id="305"/>
            <p14:sldId id="307"/>
            <p14:sldId id="308"/>
            <p14:sldId id="568"/>
            <p14:sldId id="319"/>
            <p14:sldId id="569"/>
            <p14:sldId id="466"/>
            <p14:sldId id="795"/>
            <p14:sldId id="570"/>
            <p14:sldId id="467"/>
            <p14:sldId id="796"/>
            <p14:sldId id="571"/>
            <p14:sldId id="572"/>
            <p14:sldId id="790"/>
            <p14:sldId id="791"/>
            <p14:sldId id="573"/>
            <p14:sldId id="574"/>
            <p14:sldId id="331"/>
            <p14:sldId id="332"/>
            <p14:sldId id="457"/>
            <p14:sldId id="334"/>
          </p14:sldIdLst>
        </p14:section>
        <p14:section name="02: Entwerfen von Berichtslayouts" id="{5B3408EF-3BC4-4B0D-B281-D045A27B892D}">
          <p14:sldIdLst>
            <p14:sldId id="338"/>
            <p14:sldId id="271"/>
            <p14:sldId id="575"/>
            <p14:sldId id="581"/>
            <p14:sldId id="576"/>
            <p14:sldId id="582"/>
            <p14:sldId id="583"/>
            <p14:sldId id="584"/>
            <p14:sldId id="585"/>
            <p14:sldId id="586"/>
            <p14:sldId id="805"/>
            <p14:sldId id="587"/>
            <p14:sldId id="588"/>
            <p14:sldId id="589"/>
            <p14:sldId id="590"/>
            <p14:sldId id="591"/>
            <p14:sldId id="577"/>
            <p14:sldId id="578"/>
            <p14:sldId id="592"/>
            <p14:sldId id="579"/>
            <p14:sldId id="787"/>
            <p14:sldId id="593"/>
            <p14:sldId id="797"/>
            <p14:sldId id="594"/>
            <p14:sldId id="599"/>
            <p14:sldId id="595"/>
            <p14:sldId id="596"/>
            <p14:sldId id="600"/>
            <p14:sldId id="601"/>
            <p14:sldId id="602"/>
            <p14:sldId id="604"/>
            <p14:sldId id="597"/>
            <p14:sldId id="605"/>
            <p14:sldId id="606"/>
            <p14:sldId id="607"/>
            <p14:sldId id="608"/>
            <p14:sldId id="610"/>
            <p14:sldId id="609"/>
            <p14:sldId id="580"/>
            <p14:sldId id="628"/>
            <p14:sldId id="629"/>
            <p14:sldId id="611"/>
            <p14:sldId id="612"/>
            <p14:sldId id="630"/>
            <p14:sldId id="631"/>
            <p14:sldId id="632"/>
            <p14:sldId id="633"/>
            <p14:sldId id="634"/>
            <p14:sldId id="635"/>
            <p14:sldId id="613"/>
            <p14:sldId id="636"/>
            <p14:sldId id="495"/>
          </p14:sldIdLst>
        </p14:section>
        <p14:section name="03: Abrufen von Berichtsdaten" id="{50009D48-4FC5-4EAF-A80D-35179CBBDCEC}">
          <p14:sldIdLst>
            <p14:sldId id="469"/>
            <p14:sldId id="473"/>
            <p14:sldId id="637"/>
            <p14:sldId id="650"/>
            <p14:sldId id="651"/>
            <p14:sldId id="652"/>
            <p14:sldId id="653"/>
            <p14:sldId id="654"/>
            <p14:sldId id="655"/>
            <p14:sldId id="638"/>
            <p14:sldId id="639"/>
            <p14:sldId id="656"/>
            <p14:sldId id="657"/>
            <p14:sldId id="658"/>
            <p14:sldId id="798"/>
            <p14:sldId id="659"/>
            <p14:sldId id="660"/>
            <p14:sldId id="661"/>
            <p14:sldId id="662"/>
            <p14:sldId id="663"/>
            <p14:sldId id="664"/>
            <p14:sldId id="665"/>
            <p14:sldId id="666"/>
            <p14:sldId id="667"/>
            <p14:sldId id="668"/>
            <p14:sldId id="670"/>
            <p14:sldId id="669"/>
            <p14:sldId id="671"/>
            <p14:sldId id="672"/>
            <p14:sldId id="673"/>
            <p14:sldId id="676"/>
            <p14:sldId id="674"/>
            <p14:sldId id="675"/>
          </p14:sldIdLst>
        </p14:section>
        <p14:section name="04: Arbeiten mit Parametern" id="{F81620B8-3A2E-4C06-9229-1E384E12E754}">
          <p14:sldIdLst>
            <p14:sldId id="474"/>
            <p14:sldId id="475"/>
            <p14:sldId id="677"/>
            <p14:sldId id="678"/>
            <p14:sldId id="679"/>
            <p14:sldId id="694"/>
            <p14:sldId id="695"/>
            <p14:sldId id="696"/>
            <p14:sldId id="697"/>
            <p14:sldId id="698"/>
            <p14:sldId id="699"/>
            <p14:sldId id="700"/>
            <p14:sldId id="701"/>
            <p14:sldId id="702"/>
            <p14:sldId id="703"/>
            <p14:sldId id="704"/>
            <p14:sldId id="799"/>
            <p14:sldId id="705"/>
            <p14:sldId id="706"/>
            <p14:sldId id="707"/>
            <p14:sldId id="709"/>
            <p14:sldId id="708"/>
            <p14:sldId id="710"/>
            <p14:sldId id="399"/>
            <p14:sldId id="497"/>
          </p14:sldIdLst>
        </p14:section>
        <p14:section name="05: Visualisieren von Berichtsdaten" id="{A131AF08-79F7-4FB8-A7D9-C59F426D3DA8}">
          <p14:sldIdLst>
            <p14:sldId id="483"/>
            <p14:sldId id="489"/>
            <p14:sldId id="349"/>
            <p14:sldId id="711"/>
            <p14:sldId id="723"/>
            <p14:sldId id="724"/>
            <p14:sldId id="725"/>
            <p14:sldId id="726"/>
            <p14:sldId id="727"/>
            <p14:sldId id="728"/>
            <p14:sldId id="729"/>
            <p14:sldId id="730"/>
            <p14:sldId id="731"/>
            <p14:sldId id="800"/>
            <p14:sldId id="732"/>
            <p14:sldId id="733"/>
            <p14:sldId id="734"/>
            <p14:sldId id="735"/>
            <p14:sldId id="736"/>
            <p14:sldId id="712"/>
            <p14:sldId id="737"/>
            <p14:sldId id="738"/>
            <p14:sldId id="739"/>
            <p14:sldId id="740"/>
            <p14:sldId id="741"/>
            <p14:sldId id="742"/>
            <p14:sldId id="743"/>
            <p14:sldId id="744"/>
            <p14:sldId id="745"/>
            <p14:sldId id="746"/>
            <p14:sldId id="747"/>
            <p14:sldId id="713"/>
            <p14:sldId id="498"/>
          </p14:sldIdLst>
        </p14:section>
        <p14:section name="06: Hinzufügen von Interaktivitätsfunktionen" id="{8C04B911-F3B2-44EB-BC5D-35248541055D}">
          <p14:sldIdLst>
            <p14:sldId id="485"/>
            <p14:sldId id="490"/>
            <p14:sldId id="748"/>
            <p14:sldId id="757"/>
            <p14:sldId id="758"/>
            <p14:sldId id="759"/>
            <p14:sldId id="760"/>
            <p14:sldId id="801"/>
            <p14:sldId id="761"/>
            <p14:sldId id="762"/>
            <p14:sldId id="749"/>
            <p14:sldId id="499"/>
          </p14:sldIdLst>
        </p14:section>
        <p14:section name="07: Über die Berichtsentwicklung hinaus" id="{FC0A56F3-B717-48B6-8F04-ACD194C3E870}">
          <p14:sldIdLst>
            <p14:sldId id="487"/>
            <p14:sldId id="488"/>
            <p14:sldId id="763"/>
            <p14:sldId id="773"/>
            <p14:sldId id="774"/>
            <p14:sldId id="775"/>
            <p14:sldId id="776"/>
            <p14:sldId id="792"/>
            <p14:sldId id="777"/>
            <p14:sldId id="778"/>
            <p14:sldId id="779"/>
            <p14:sldId id="803"/>
            <p14:sldId id="780"/>
            <p14:sldId id="781"/>
            <p14:sldId id="804"/>
            <p14:sldId id="793"/>
            <p14:sldId id="794"/>
            <p14:sldId id="764"/>
            <p14:sldId id="782"/>
            <p14:sldId id="784"/>
            <p14:sldId id="802"/>
            <p14:sldId id="765"/>
            <p14:sldId id="785"/>
            <p14:sldId id="786"/>
            <p14:sldId id="401"/>
          </p14:sldIdLst>
        </p14:section>
        <p14:section name="99: Kurs schließen" id="{FFCFE798-5DCB-442B-A092-3FC0774EC85D}">
          <p14:sldIdLst>
            <p14:sldId id="43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A30CB65-97A7-E173-1D17-6989C5FB7ADA}" name="Manuel Quintana" initials="MQ" userId="S::mquintana@pragmaticworks.com::437add0f-40bf-41ad-ba69-00ef6a76f64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eter Myers" initials="PM" lastIdx="15" clrIdx="0">
    <p:extLst>
      <p:ext uri="{19B8F6BF-5375-455C-9EA6-DF929625EA0E}">
        <p15:presenceInfo xmlns:p15="http://schemas.microsoft.com/office/powerpoint/2012/main" userId="S::peter.myers@bitwisesolutions.com.au::b0e0ac08-35d8-4fc2-8f9c-beb120067fb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DEEB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158" autoAdjust="0"/>
    <p:restoredTop sz="96362" autoAdjust="0"/>
  </p:normalViewPr>
  <p:slideViewPr>
    <p:cSldViewPr snapToGrid="0">
      <p:cViewPr>
        <p:scale>
          <a:sx n="100" d="100"/>
          <a:sy n="100" d="100"/>
        </p:scale>
        <p:origin x="1656" y="222"/>
      </p:cViewPr>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commentAuthors" Target="commentAuthors.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slide" Target="slides/slide171.xml"/><Relationship Id="rId192" Type="http://schemas.openxmlformats.org/officeDocument/2006/relationships/slide" Target="slides/slide187.xml"/><Relationship Id="rId197" Type="http://schemas.openxmlformats.org/officeDocument/2006/relationships/slide" Target="slides/slide192.xml"/><Relationship Id="rId206" Type="http://schemas.openxmlformats.org/officeDocument/2006/relationships/slide" Target="slides/slide201.xml"/><Relationship Id="rId227" Type="http://schemas.openxmlformats.org/officeDocument/2006/relationships/presProps" Target="presProps.xml"/><Relationship Id="rId201" Type="http://schemas.openxmlformats.org/officeDocument/2006/relationships/slide" Target="slides/slide196.xml"/><Relationship Id="rId222" Type="http://schemas.openxmlformats.org/officeDocument/2006/relationships/slide" Target="slides/slide217.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openxmlformats.org/officeDocument/2006/relationships/slide" Target="slides/slide177.xml"/><Relationship Id="rId187" Type="http://schemas.openxmlformats.org/officeDocument/2006/relationships/slide" Target="slides/slide182.xml"/><Relationship Id="rId217" Type="http://schemas.openxmlformats.org/officeDocument/2006/relationships/slide" Target="slides/slide212.xml"/><Relationship Id="rId1" Type="http://schemas.openxmlformats.org/officeDocument/2006/relationships/customXml" Target="../customXml/item1.xml"/><Relationship Id="rId6" Type="http://schemas.openxmlformats.org/officeDocument/2006/relationships/slide" Target="slides/slide1.xml"/><Relationship Id="rId212" Type="http://schemas.openxmlformats.org/officeDocument/2006/relationships/slide" Target="slides/slide207.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172" Type="http://schemas.openxmlformats.org/officeDocument/2006/relationships/slide" Target="slides/slide167.xml"/><Relationship Id="rId193" Type="http://schemas.openxmlformats.org/officeDocument/2006/relationships/slide" Target="slides/slide188.xml"/><Relationship Id="rId202" Type="http://schemas.openxmlformats.org/officeDocument/2006/relationships/slide" Target="slides/slide197.xml"/><Relationship Id="rId207" Type="http://schemas.openxmlformats.org/officeDocument/2006/relationships/slide" Target="slides/slide202.xml"/><Relationship Id="rId223" Type="http://schemas.openxmlformats.org/officeDocument/2006/relationships/slide" Target="slides/slide218.xml"/><Relationship Id="rId228" Type="http://schemas.openxmlformats.org/officeDocument/2006/relationships/viewProps" Target="viewProp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slide" Target="slides/slide213.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229" Type="http://schemas.openxmlformats.org/officeDocument/2006/relationships/theme" Target="theme/theme1.xml"/><Relationship Id="rId19" Type="http://schemas.openxmlformats.org/officeDocument/2006/relationships/slide" Target="slides/slide14.xml"/><Relationship Id="rId224" Type="http://schemas.openxmlformats.org/officeDocument/2006/relationships/slide" Target="slides/slide219.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customXml" Target="../customXml/item3.xml"/><Relationship Id="rId214" Type="http://schemas.openxmlformats.org/officeDocument/2006/relationships/slide" Target="slides/slide209.xml"/><Relationship Id="rId230" Type="http://schemas.openxmlformats.org/officeDocument/2006/relationships/tableStyles" Target="tableStyles.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6" Type="http://schemas.openxmlformats.org/officeDocument/2006/relationships/slide" Target="slides/slide21.xml"/><Relationship Id="rId231" Type="http://schemas.microsoft.com/office/2018/10/relationships/authors" Target="authors.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EE155-3D99-4D3F-B830-3E9A64C717DC}" type="datetimeFigureOut">
              <a:rPr lang="en-US" smtClean="0"/>
              <a:t>3/21/2023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28728E-E154-4C68-8274-8B7B69A25AE8}" type="slidenum">
              <a:rPr lang="en-US" smtClean="0"/>
              <a:t>‹#›</a:t>
            </a:fld>
            <a:endParaRPr lang="en-US"/>
          </a:p>
        </p:txBody>
      </p:sp>
    </p:spTree>
    <p:extLst>
      <p:ext uri="{BB962C8B-B14F-4D97-AF65-F5344CB8AC3E}">
        <p14:creationId xmlns:p14="http://schemas.microsoft.com/office/powerpoint/2010/main" val="3436352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3" Type="http://schemas.openxmlformats.org/officeDocument/2006/relationships/hyperlink" Target="https://docs.microsoft.com/power-bi/paginated-reports/subreports" TargetMode="External"/><Relationship Id="rId2" Type="http://schemas.openxmlformats.org/officeDocument/2006/relationships/slide" Target="../slides/slide201.xml"/><Relationship Id="rId1" Type="http://schemas.openxmlformats.org/officeDocument/2006/relationships/notesMaster" Target="../notesMasters/notesMaster1.xml"/><Relationship Id="rId4" Type="http://schemas.openxmlformats.org/officeDocument/2006/relationships/hyperlink" Target="https://docs.microsoft.com/power-bi/paginated-reports/page-view" TargetMode="Externa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3" Type="http://schemas.openxmlformats.org/officeDocument/2006/relationships/hyperlink" Target="https://docs.microsoft.com/power-bi/paginated-reports/subreports" TargetMode="External"/><Relationship Id="rId2" Type="http://schemas.openxmlformats.org/officeDocument/2006/relationships/slide" Target="../slides/slide209.xml"/><Relationship Id="rId1" Type="http://schemas.openxmlformats.org/officeDocument/2006/relationships/notesMaster" Target="../notesMasters/notesMaster1.xml"/><Relationship Id="rId4" Type="http://schemas.openxmlformats.org/officeDocument/2006/relationships/hyperlink" Target="https://docs.microsoft.com/power-bi/paginated-reports/page-view"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3" Type="http://schemas.openxmlformats.org/officeDocument/2006/relationships/hyperlink" Target="https://powerbi.microsoft.com/en-us/blog/power-automate-actions-for-exporting-power-bi-and-paginated-reports-now-available/" TargetMode="External"/><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3" Type="http://schemas.openxmlformats.org/officeDocument/2006/relationships/hyperlink" Target="https://docs.microsoft.com/power-bi/guidance/report-paginated-or-power-bi" TargetMode="External"/><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docs.microsoft.com/power-bi/paginated-reports/subreports"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Hinweis: Präsentationsnotizen werden nur bereitgestellt, wenn relevante Informationen vorhanden sind, die über die auf der Folie dargestellten Informationen hinausgehen.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Sehen Sie sich zur Schulungsvorbereitung die Online-Kursvideos an, die Sie unter https://aka.ms/priad-online-course finden.</a:t>
            </a:r>
            <a:endParaRPr lang="en-US" dirty="0"/>
          </a:p>
          <a:p>
            <a:r>
              <a:rPr lang="de-de" dirty="0"/>
              <a:t>Geben Sie Ihren Namen und Ihr Unternehmen zur Vorbereitung einer Präsentation im Schulungsraum ein.</a:t>
            </a:r>
          </a:p>
          <a:p>
            <a:r>
              <a:rPr lang="de-de" dirty="0"/>
              <a:t>Sie sollten alle Demo-Anweisungen einstudieren, um sich auf das Abhalten der Kursleiterdemos vorzubereiten. Merken Sie sich die Übungen, damit Sie sie während der Schulung gut demonstrieren können.</a:t>
            </a:r>
          </a:p>
        </p:txBody>
      </p:sp>
      <p:sp>
        <p:nvSpPr>
          <p:cNvPr id="4" name="Slide Number Placeholder 3"/>
          <p:cNvSpPr>
            <a:spLocks noGrp="1"/>
          </p:cNvSpPr>
          <p:nvPr>
            <p:ph type="sldNum" sz="quarter" idx="5"/>
          </p:nvPr>
        </p:nvSpPr>
        <p:spPr/>
        <p:txBody>
          <a:bodyPr/>
          <a:lstStyle/>
          <a:p>
            <a:fld id="{4428728E-E154-4C68-8274-8B7B69A25AE8}" type="slidenum">
              <a:rPr lang="en-US" smtClean="0"/>
              <a:t>1</a:t>
            </a:fld>
            <a:endParaRPr lang="en-US"/>
          </a:p>
        </p:txBody>
      </p:sp>
    </p:spTree>
    <p:extLst>
      <p:ext uri="{BB962C8B-B14F-4D97-AF65-F5344CB8AC3E}">
        <p14:creationId xmlns:p14="http://schemas.microsoft.com/office/powerpoint/2010/main" val="2518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Die Teilnehmer müssen das Selbststudienkit herunterladen und installieren. Vorzugsweise wurde die Einrichtung vor Beginn des Unterrichts vorgenommen. Ausführliche Informationen und Diskussionen zum Selbststudienkit finden Sie in der Onlinedokumentation.</a:t>
            </a:r>
          </a:p>
        </p:txBody>
      </p:sp>
      <p:sp>
        <p:nvSpPr>
          <p:cNvPr id="4" name="Slide Number Placeholder 3"/>
          <p:cNvSpPr>
            <a:spLocks noGrp="1"/>
          </p:cNvSpPr>
          <p:nvPr>
            <p:ph type="sldNum" sz="quarter" idx="5"/>
          </p:nvPr>
        </p:nvSpPr>
        <p:spPr/>
        <p:txBody>
          <a:bodyPr/>
          <a:lstStyle/>
          <a:p>
            <a:fld id="{4428728E-E154-4C68-8274-8B7B69A25AE8}" type="slidenum">
              <a:rPr lang="en-US" smtClean="0"/>
              <a:t>10</a:t>
            </a:fld>
            <a:endParaRPr lang="en-US"/>
          </a:p>
        </p:txBody>
      </p:sp>
    </p:spTree>
    <p:extLst>
      <p:ext uri="{BB962C8B-B14F-4D97-AF65-F5344CB8AC3E}">
        <p14:creationId xmlns:p14="http://schemas.microsoft.com/office/powerpoint/2010/main" val="30973816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100</a:t>
            </a:fld>
            <a:endParaRPr lang="en-US"/>
          </a:p>
        </p:txBody>
      </p:sp>
    </p:spTree>
    <p:extLst>
      <p:ext uri="{BB962C8B-B14F-4D97-AF65-F5344CB8AC3E}">
        <p14:creationId xmlns:p14="http://schemas.microsoft.com/office/powerpoint/2010/main" val="23601281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101</a:t>
            </a:fld>
            <a:endParaRPr lang="en-US"/>
          </a:p>
        </p:txBody>
      </p:sp>
    </p:spTree>
    <p:extLst>
      <p:ext uri="{BB962C8B-B14F-4D97-AF65-F5344CB8AC3E}">
        <p14:creationId xmlns:p14="http://schemas.microsoft.com/office/powerpoint/2010/main" val="10314934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102</a:t>
            </a:fld>
            <a:endParaRPr lang="en-US"/>
          </a:p>
        </p:txBody>
      </p:sp>
    </p:spTree>
    <p:extLst>
      <p:ext uri="{BB962C8B-B14F-4D97-AF65-F5344CB8AC3E}">
        <p14:creationId xmlns:p14="http://schemas.microsoft.com/office/powerpoint/2010/main" val="1521888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103</a:t>
            </a:fld>
            <a:endParaRPr lang="en-US"/>
          </a:p>
        </p:txBody>
      </p:sp>
    </p:spTree>
    <p:extLst>
      <p:ext uri="{BB962C8B-B14F-4D97-AF65-F5344CB8AC3E}">
        <p14:creationId xmlns:p14="http://schemas.microsoft.com/office/powerpoint/2010/main" val="8500874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104</a:t>
            </a:fld>
            <a:endParaRPr lang="en-US"/>
          </a:p>
        </p:txBody>
      </p:sp>
    </p:spTree>
    <p:extLst>
      <p:ext uri="{BB962C8B-B14F-4D97-AF65-F5344CB8AC3E}">
        <p14:creationId xmlns:p14="http://schemas.microsoft.com/office/powerpoint/2010/main" val="42392899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Weitere Informationen finden Sie in den Demo-Hinweisen für Kursleiter.</a:t>
            </a:r>
          </a:p>
        </p:txBody>
      </p:sp>
      <p:sp>
        <p:nvSpPr>
          <p:cNvPr id="4" name="Slide Number Placeholder 3"/>
          <p:cNvSpPr>
            <a:spLocks noGrp="1"/>
          </p:cNvSpPr>
          <p:nvPr>
            <p:ph type="sldNum" sz="quarter" idx="5"/>
          </p:nvPr>
        </p:nvSpPr>
        <p:spPr/>
        <p:txBody>
          <a:bodyPr/>
          <a:lstStyle/>
          <a:p>
            <a:fld id="{4428728E-E154-4C68-8274-8B7B69A25AE8}" type="slidenum">
              <a:rPr lang="en-US" smtClean="0"/>
              <a:t>105</a:t>
            </a:fld>
            <a:endParaRPr lang="en-US"/>
          </a:p>
        </p:txBody>
      </p:sp>
    </p:spTree>
    <p:extLst>
      <p:ext uri="{BB962C8B-B14F-4D97-AF65-F5344CB8AC3E}">
        <p14:creationId xmlns:p14="http://schemas.microsoft.com/office/powerpoint/2010/main" val="14620178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106</a:t>
            </a:fld>
            <a:endParaRPr lang="en-US"/>
          </a:p>
        </p:txBody>
      </p:sp>
    </p:spTree>
    <p:extLst>
      <p:ext uri="{BB962C8B-B14F-4D97-AF65-F5344CB8AC3E}">
        <p14:creationId xmlns:p14="http://schemas.microsoft.com/office/powerpoint/2010/main" val="13520904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107</a:t>
            </a:fld>
            <a:endParaRPr lang="en-US"/>
          </a:p>
        </p:txBody>
      </p:sp>
    </p:spTree>
    <p:extLst>
      <p:ext uri="{BB962C8B-B14F-4D97-AF65-F5344CB8AC3E}">
        <p14:creationId xmlns:p14="http://schemas.microsoft.com/office/powerpoint/2010/main" val="219778729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108</a:t>
            </a:fld>
            <a:endParaRPr lang="en-US"/>
          </a:p>
        </p:txBody>
      </p:sp>
    </p:spTree>
    <p:extLst>
      <p:ext uri="{BB962C8B-B14F-4D97-AF65-F5344CB8AC3E}">
        <p14:creationId xmlns:p14="http://schemas.microsoft.com/office/powerpoint/2010/main" val="319606345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109</a:t>
            </a:fld>
            <a:endParaRPr lang="en-US"/>
          </a:p>
        </p:txBody>
      </p:sp>
    </p:spTree>
    <p:extLst>
      <p:ext uri="{BB962C8B-B14F-4D97-AF65-F5344CB8AC3E}">
        <p14:creationId xmlns:p14="http://schemas.microsoft.com/office/powerpoint/2010/main" val="3795878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de-de" dirty="0"/>
              <a:t>Abhängig von der Größe der Klasse wird den Teilnehmern ein Power BI-Konto zur Verfügung gestellt, das in der Schulung zum Abschließen der Übungseinheiten verwendet werden soll. Sie müssen einen Demo-Mandanten erstellen. Dieser ist jedoch auf 25 Power BI-Lizenzen begrenzt. Für paginierte Berichte werden keine Premium-Einzelbenutzerlizenzen mehr benötigt.</a:t>
            </a:r>
          </a:p>
        </p:txBody>
      </p:sp>
      <p:sp>
        <p:nvSpPr>
          <p:cNvPr id="4" name="Slide Number Placeholder 3"/>
          <p:cNvSpPr>
            <a:spLocks noGrp="1"/>
          </p:cNvSpPr>
          <p:nvPr>
            <p:ph type="sldNum" sz="quarter" idx="5"/>
          </p:nvPr>
        </p:nvSpPr>
        <p:spPr/>
        <p:txBody>
          <a:bodyPr/>
          <a:lstStyle/>
          <a:p>
            <a:fld id="{4428728E-E154-4C68-8274-8B7B69A25AE8}" type="slidenum">
              <a:rPr lang="en-US" smtClean="0"/>
              <a:t>11</a:t>
            </a:fld>
            <a:endParaRPr lang="en-US"/>
          </a:p>
        </p:txBody>
      </p:sp>
    </p:spTree>
    <p:extLst>
      <p:ext uri="{BB962C8B-B14F-4D97-AF65-F5344CB8AC3E}">
        <p14:creationId xmlns:p14="http://schemas.microsoft.com/office/powerpoint/2010/main" val="32787216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110</a:t>
            </a:fld>
            <a:endParaRPr lang="en-US"/>
          </a:p>
        </p:txBody>
      </p:sp>
    </p:spTree>
    <p:extLst>
      <p:ext uri="{BB962C8B-B14F-4D97-AF65-F5344CB8AC3E}">
        <p14:creationId xmlns:p14="http://schemas.microsoft.com/office/powerpoint/2010/main" val="16208507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111</a:t>
            </a:fld>
            <a:endParaRPr lang="en-US"/>
          </a:p>
        </p:txBody>
      </p:sp>
    </p:spTree>
    <p:extLst>
      <p:ext uri="{BB962C8B-B14F-4D97-AF65-F5344CB8AC3E}">
        <p14:creationId xmlns:p14="http://schemas.microsoft.com/office/powerpoint/2010/main" val="58058505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112</a:t>
            </a:fld>
            <a:endParaRPr lang="en-US"/>
          </a:p>
        </p:txBody>
      </p:sp>
    </p:spTree>
    <p:extLst>
      <p:ext uri="{BB962C8B-B14F-4D97-AF65-F5344CB8AC3E}">
        <p14:creationId xmlns:p14="http://schemas.microsoft.com/office/powerpoint/2010/main" val="334472143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113</a:t>
            </a:fld>
            <a:endParaRPr lang="en-US"/>
          </a:p>
        </p:txBody>
      </p:sp>
    </p:spTree>
    <p:extLst>
      <p:ext uri="{BB962C8B-B14F-4D97-AF65-F5344CB8AC3E}">
        <p14:creationId xmlns:p14="http://schemas.microsoft.com/office/powerpoint/2010/main" val="35507437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114</a:t>
            </a:fld>
            <a:endParaRPr lang="en-US"/>
          </a:p>
        </p:txBody>
      </p:sp>
    </p:spTree>
    <p:extLst>
      <p:ext uri="{BB962C8B-B14F-4D97-AF65-F5344CB8AC3E}">
        <p14:creationId xmlns:p14="http://schemas.microsoft.com/office/powerpoint/2010/main" val="71151308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115</a:t>
            </a:fld>
            <a:endParaRPr lang="en-US"/>
          </a:p>
        </p:txBody>
      </p:sp>
    </p:spTree>
    <p:extLst>
      <p:ext uri="{BB962C8B-B14F-4D97-AF65-F5344CB8AC3E}">
        <p14:creationId xmlns:p14="http://schemas.microsoft.com/office/powerpoint/2010/main" val="65668334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116</a:t>
            </a:fld>
            <a:endParaRPr lang="en-US"/>
          </a:p>
        </p:txBody>
      </p:sp>
    </p:spTree>
    <p:extLst>
      <p:ext uri="{BB962C8B-B14F-4D97-AF65-F5344CB8AC3E}">
        <p14:creationId xmlns:p14="http://schemas.microsoft.com/office/powerpoint/2010/main" val="214427844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117</a:t>
            </a:fld>
            <a:endParaRPr lang="en-US"/>
          </a:p>
        </p:txBody>
      </p:sp>
    </p:spTree>
    <p:extLst>
      <p:ext uri="{BB962C8B-B14F-4D97-AF65-F5344CB8AC3E}">
        <p14:creationId xmlns:p14="http://schemas.microsoft.com/office/powerpoint/2010/main" val="6189039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118</a:t>
            </a:fld>
            <a:endParaRPr lang="en-US"/>
          </a:p>
        </p:txBody>
      </p:sp>
    </p:spTree>
    <p:extLst>
      <p:ext uri="{BB962C8B-B14F-4D97-AF65-F5344CB8AC3E}">
        <p14:creationId xmlns:p14="http://schemas.microsoft.com/office/powerpoint/2010/main" val="146522347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119</a:t>
            </a:fld>
            <a:endParaRPr lang="en-US"/>
          </a:p>
        </p:txBody>
      </p:sp>
    </p:spTree>
    <p:extLst>
      <p:ext uri="{BB962C8B-B14F-4D97-AF65-F5344CB8AC3E}">
        <p14:creationId xmlns:p14="http://schemas.microsoft.com/office/powerpoint/2010/main" val="1341293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de-de" dirty="0"/>
              <a:t>Öffnen Sie Ihre Datei </a:t>
            </a:r>
            <a:r>
              <a:rPr lang="de-de" b="1" dirty="0"/>
              <a:t>&lt;CourseFolder&gt;\PowerBIPRIAD\MySolution\MyEnvironment.txt</a:t>
            </a:r>
            <a:r>
              <a:rPr lang="de-de" dirty="0"/>
              <a:t>, um den Servernamen mit Ihren Teilnehmern zu teilen.</a:t>
            </a:r>
          </a:p>
          <a:p>
            <a:pPr>
              <a:defRPr/>
            </a:pPr>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12</a:t>
            </a:fld>
            <a:endParaRPr lang="en-US"/>
          </a:p>
        </p:txBody>
      </p:sp>
    </p:spTree>
    <p:extLst>
      <p:ext uri="{BB962C8B-B14F-4D97-AF65-F5344CB8AC3E}">
        <p14:creationId xmlns:p14="http://schemas.microsoft.com/office/powerpoint/2010/main" val="17380810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120</a:t>
            </a:fld>
            <a:endParaRPr lang="en-US"/>
          </a:p>
        </p:txBody>
      </p:sp>
    </p:spTree>
    <p:extLst>
      <p:ext uri="{BB962C8B-B14F-4D97-AF65-F5344CB8AC3E}">
        <p14:creationId xmlns:p14="http://schemas.microsoft.com/office/powerpoint/2010/main" val="271050844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121</a:t>
            </a:fld>
            <a:endParaRPr lang="en-US"/>
          </a:p>
        </p:txBody>
      </p:sp>
    </p:spTree>
    <p:extLst>
      <p:ext uri="{BB962C8B-B14F-4D97-AF65-F5344CB8AC3E}">
        <p14:creationId xmlns:p14="http://schemas.microsoft.com/office/powerpoint/2010/main" val="204311995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122</a:t>
            </a:fld>
            <a:endParaRPr lang="en-US"/>
          </a:p>
        </p:txBody>
      </p:sp>
    </p:spTree>
    <p:extLst>
      <p:ext uri="{BB962C8B-B14F-4D97-AF65-F5344CB8AC3E}">
        <p14:creationId xmlns:p14="http://schemas.microsoft.com/office/powerpoint/2010/main" val="105612255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123</a:t>
            </a:fld>
            <a:endParaRPr lang="en-US"/>
          </a:p>
        </p:txBody>
      </p:sp>
    </p:spTree>
    <p:extLst>
      <p:ext uri="{BB962C8B-B14F-4D97-AF65-F5344CB8AC3E}">
        <p14:creationId xmlns:p14="http://schemas.microsoft.com/office/powerpoint/2010/main" val="19735772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124</a:t>
            </a:fld>
            <a:endParaRPr lang="en-US"/>
          </a:p>
        </p:txBody>
      </p:sp>
    </p:spTree>
    <p:extLst>
      <p:ext uri="{BB962C8B-B14F-4D97-AF65-F5344CB8AC3E}">
        <p14:creationId xmlns:p14="http://schemas.microsoft.com/office/powerpoint/2010/main" val="33243919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Die Teilnehmer kommen aufgrund der verschiedenen Parametertypen oft durcheinander. Stellen Sie sicher, dass Sie jeden Typ beschreiben und später im Modul überprüfen.</a:t>
            </a:r>
          </a:p>
        </p:txBody>
      </p:sp>
      <p:sp>
        <p:nvSpPr>
          <p:cNvPr id="4" name="Slide Number Placeholder 3"/>
          <p:cNvSpPr>
            <a:spLocks noGrp="1"/>
          </p:cNvSpPr>
          <p:nvPr>
            <p:ph type="sldNum" sz="quarter" idx="5"/>
          </p:nvPr>
        </p:nvSpPr>
        <p:spPr/>
        <p:txBody>
          <a:bodyPr/>
          <a:lstStyle/>
          <a:p>
            <a:fld id="{4428728E-E154-4C68-8274-8B7B69A25AE8}" type="slidenum">
              <a:rPr lang="en-US" smtClean="0"/>
              <a:t>125</a:t>
            </a:fld>
            <a:endParaRPr lang="en-US"/>
          </a:p>
        </p:txBody>
      </p:sp>
    </p:spTree>
    <p:extLst>
      <p:ext uri="{BB962C8B-B14F-4D97-AF65-F5344CB8AC3E}">
        <p14:creationId xmlns:p14="http://schemas.microsoft.com/office/powerpoint/2010/main" val="28122200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126</a:t>
            </a:fld>
            <a:endParaRPr lang="en-US"/>
          </a:p>
        </p:txBody>
      </p:sp>
    </p:spTree>
    <p:extLst>
      <p:ext uri="{BB962C8B-B14F-4D97-AF65-F5344CB8AC3E}">
        <p14:creationId xmlns:p14="http://schemas.microsoft.com/office/powerpoint/2010/main" val="9235765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127</a:t>
            </a:fld>
            <a:endParaRPr lang="en-US"/>
          </a:p>
        </p:txBody>
      </p:sp>
    </p:spTree>
    <p:extLst>
      <p:ext uri="{BB962C8B-B14F-4D97-AF65-F5344CB8AC3E}">
        <p14:creationId xmlns:p14="http://schemas.microsoft.com/office/powerpoint/2010/main" val="40980554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128</a:t>
            </a:fld>
            <a:endParaRPr lang="en-US"/>
          </a:p>
        </p:txBody>
      </p:sp>
    </p:spTree>
    <p:extLst>
      <p:ext uri="{BB962C8B-B14F-4D97-AF65-F5344CB8AC3E}">
        <p14:creationId xmlns:p14="http://schemas.microsoft.com/office/powerpoint/2010/main" val="21709545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129</a:t>
            </a:fld>
            <a:endParaRPr lang="en-US"/>
          </a:p>
        </p:txBody>
      </p:sp>
    </p:spTree>
    <p:extLst>
      <p:ext uri="{BB962C8B-B14F-4D97-AF65-F5344CB8AC3E}">
        <p14:creationId xmlns:p14="http://schemas.microsoft.com/office/powerpoint/2010/main" val="704385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Zum Absolvieren der Übungseinheiten müssen die Teilnehmer verstehen, warum es wichtig ist, die Snippets.txt-Dateien zum Kopieren und Einfügen von Codefragmenten zu verwenden. Wenn Sie sie mithilfe der PDF-Übungsdokumente kopieren und einfügen, erhalten Sie wahrscheinlich ein fehlerhaftes Ergebnis in Ihrem Code.</a:t>
            </a:r>
          </a:p>
        </p:txBody>
      </p:sp>
      <p:sp>
        <p:nvSpPr>
          <p:cNvPr id="4" name="Slide Number Placeholder 3"/>
          <p:cNvSpPr>
            <a:spLocks noGrp="1"/>
          </p:cNvSpPr>
          <p:nvPr>
            <p:ph type="sldNum" sz="quarter" idx="5"/>
          </p:nvPr>
        </p:nvSpPr>
        <p:spPr/>
        <p:txBody>
          <a:bodyPr/>
          <a:lstStyle/>
          <a:p>
            <a:fld id="{4428728E-E154-4C68-8274-8B7B69A25AE8}" type="slidenum">
              <a:rPr lang="en-US" smtClean="0"/>
              <a:t>13</a:t>
            </a:fld>
            <a:endParaRPr lang="en-US"/>
          </a:p>
        </p:txBody>
      </p:sp>
    </p:spTree>
    <p:extLst>
      <p:ext uri="{BB962C8B-B14F-4D97-AF65-F5344CB8AC3E}">
        <p14:creationId xmlns:p14="http://schemas.microsoft.com/office/powerpoint/2010/main" val="152406650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130</a:t>
            </a:fld>
            <a:endParaRPr lang="en-US"/>
          </a:p>
        </p:txBody>
      </p:sp>
    </p:spTree>
    <p:extLst>
      <p:ext uri="{BB962C8B-B14F-4D97-AF65-F5344CB8AC3E}">
        <p14:creationId xmlns:p14="http://schemas.microsoft.com/office/powerpoint/2010/main" val="330048175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131</a:t>
            </a:fld>
            <a:endParaRPr lang="en-US"/>
          </a:p>
        </p:txBody>
      </p:sp>
    </p:spTree>
    <p:extLst>
      <p:ext uri="{BB962C8B-B14F-4D97-AF65-F5344CB8AC3E}">
        <p14:creationId xmlns:p14="http://schemas.microsoft.com/office/powerpoint/2010/main" val="35759102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132</a:t>
            </a:fld>
            <a:endParaRPr lang="en-US"/>
          </a:p>
        </p:txBody>
      </p:sp>
    </p:spTree>
    <p:extLst>
      <p:ext uri="{BB962C8B-B14F-4D97-AF65-F5344CB8AC3E}">
        <p14:creationId xmlns:p14="http://schemas.microsoft.com/office/powerpoint/2010/main" val="179955721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133</a:t>
            </a:fld>
            <a:endParaRPr lang="en-US"/>
          </a:p>
        </p:txBody>
      </p:sp>
    </p:spTree>
    <p:extLst>
      <p:ext uri="{BB962C8B-B14F-4D97-AF65-F5344CB8AC3E}">
        <p14:creationId xmlns:p14="http://schemas.microsoft.com/office/powerpoint/2010/main" val="421249407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134</a:t>
            </a:fld>
            <a:endParaRPr lang="en-US"/>
          </a:p>
        </p:txBody>
      </p:sp>
    </p:spTree>
    <p:extLst>
      <p:ext uri="{BB962C8B-B14F-4D97-AF65-F5344CB8AC3E}">
        <p14:creationId xmlns:p14="http://schemas.microsoft.com/office/powerpoint/2010/main" val="195302783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135</a:t>
            </a:fld>
            <a:endParaRPr lang="en-US"/>
          </a:p>
        </p:txBody>
      </p:sp>
    </p:spTree>
    <p:extLst>
      <p:ext uri="{BB962C8B-B14F-4D97-AF65-F5344CB8AC3E}">
        <p14:creationId xmlns:p14="http://schemas.microsoft.com/office/powerpoint/2010/main" val="3090725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136</a:t>
            </a:fld>
            <a:endParaRPr lang="en-US"/>
          </a:p>
        </p:txBody>
      </p:sp>
    </p:spTree>
    <p:extLst>
      <p:ext uri="{BB962C8B-B14F-4D97-AF65-F5344CB8AC3E}">
        <p14:creationId xmlns:p14="http://schemas.microsoft.com/office/powerpoint/2010/main" val="234311925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137</a:t>
            </a:fld>
            <a:endParaRPr lang="en-US"/>
          </a:p>
        </p:txBody>
      </p:sp>
    </p:spTree>
    <p:extLst>
      <p:ext uri="{BB962C8B-B14F-4D97-AF65-F5344CB8AC3E}">
        <p14:creationId xmlns:p14="http://schemas.microsoft.com/office/powerpoint/2010/main" val="7653754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138</a:t>
            </a:fld>
            <a:endParaRPr lang="en-US"/>
          </a:p>
        </p:txBody>
      </p:sp>
    </p:spTree>
    <p:extLst>
      <p:ext uri="{BB962C8B-B14F-4D97-AF65-F5344CB8AC3E}">
        <p14:creationId xmlns:p14="http://schemas.microsoft.com/office/powerpoint/2010/main" val="1836030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139</a:t>
            </a:fld>
            <a:endParaRPr lang="en-US"/>
          </a:p>
        </p:txBody>
      </p:sp>
    </p:spTree>
    <p:extLst>
      <p:ext uri="{BB962C8B-B14F-4D97-AF65-F5344CB8AC3E}">
        <p14:creationId xmlns:p14="http://schemas.microsoft.com/office/powerpoint/2010/main" val="5373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Betonen Sie die Notwendigkeit, Feedback sowohl während als auch nach Abschluss des Unterrichts zu kommunizieren.</a:t>
            </a:r>
          </a:p>
        </p:txBody>
      </p:sp>
      <p:sp>
        <p:nvSpPr>
          <p:cNvPr id="4" name="Slide Number Placeholder 3"/>
          <p:cNvSpPr>
            <a:spLocks noGrp="1"/>
          </p:cNvSpPr>
          <p:nvPr>
            <p:ph type="sldNum" sz="quarter" idx="5"/>
          </p:nvPr>
        </p:nvSpPr>
        <p:spPr/>
        <p:txBody>
          <a:bodyPr/>
          <a:lstStyle/>
          <a:p>
            <a:fld id="{4428728E-E154-4C68-8274-8B7B69A25AE8}" type="slidenum">
              <a:rPr lang="en-US" smtClean="0"/>
              <a:t>14</a:t>
            </a:fld>
            <a:endParaRPr lang="en-US"/>
          </a:p>
        </p:txBody>
      </p:sp>
    </p:spTree>
    <p:extLst>
      <p:ext uri="{BB962C8B-B14F-4D97-AF65-F5344CB8AC3E}">
        <p14:creationId xmlns:p14="http://schemas.microsoft.com/office/powerpoint/2010/main" val="423053998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Weitere Informationen finden Sie in den Demo-Hinweisen für Kursleiter.</a:t>
            </a:r>
          </a:p>
        </p:txBody>
      </p:sp>
      <p:sp>
        <p:nvSpPr>
          <p:cNvPr id="4" name="Slide Number Placeholder 3"/>
          <p:cNvSpPr>
            <a:spLocks noGrp="1"/>
          </p:cNvSpPr>
          <p:nvPr>
            <p:ph type="sldNum" sz="quarter" idx="5"/>
          </p:nvPr>
        </p:nvSpPr>
        <p:spPr/>
        <p:txBody>
          <a:bodyPr/>
          <a:lstStyle/>
          <a:p>
            <a:fld id="{4428728E-E154-4C68-8274-8B7B69A25AE8}" type="slidenum">
              <a:rPr lang="en-US" smtClean="0"/>
              <a:t>140</a:t>
            </a:fld>
            <a:endParaRPr lang="en-US"/>
          </a:p>
        </p:txBody>
      </p:sp>
    </p:spTree>
    <p:extLst>
      <p:ext uri="{BB962C8B-B14F-4D97-AF65-F5344CB8AC3E}">
        <p14:creationId xmlns:p14="http://schemas.microsoft.com/office/powerpoint/2010/main" val="78346174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141</a:t>
            </a:fld>
            <a:endParaRPr lang="en-US"/>
          </a:p>
        </p:txBody>
      </p:sp>
    </p:spTree>
    <p:extLst>
      <p:ext uri="{BB962C8B-B14F-4D97-AF65-F5344CB8AC3E}">
        <p14:creationId xmlns:p14="http://schemas.microsoft.com/office/powerpoint/2010/main" val="7397957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142</a:t>
            </a:fld>
            <a:endParaRPr lang="en-US"/>
          </a:p>
        </p:txBody>
      </p:sp>
    </p:spTree>
    <p:extLst>
      <p:ext uri="{BB962C8B-B14F-4D97-AF65-F5344CB8AC3E}">
        <p14:creationId xmlns:p14="http://schemas.microsoft.com/office/powerpoint/2010/main" val="306139993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143</a:t>
            </a:fld>
            <a:endParaRPr lang="en-US"/>
          </a:p>
        </p:txBody>
      </p:sp>
    </p:spTree>
    <p:extLst>
      <p:ext uri="{BB962C8B-B14F-4D97-AF65-F5344CB8AC3E}">
        <p14:creationId xmlns:p14="http://schemas.microsoft.com/office/powerpoint/2010/main" val="355540517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144</a:t>
            </a:fld>
            <a:endParaRPr lang="en-US"/>
          </a:p>
        </p:txBody>
      </p:sp>
    </p:spTree>
    <p:extLst>
      <p:ext uri="{BB962C8B-B14F-4D97-AF65-F5344CB8AC3E}">
        <p14:creationId xmlns:p14="http://schemas.microsoft.com/office/powerpoint/2010/main" val="184434630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145</a:t>
            </a:fld>
            <a:endParaRPr lang="en-US"/>
          </a:p>
        </p:txBody>
      </p:sp>
    </p:spTree>
    <p:extLst>
      <p:ext uri="{BB962C8B-B14F-4D97-AF65-F5344CB8AC3E}">
        <p14:creationId xmlns:p14="http://schemas.microsoft.com/office/powerpoint/2010/main" val="285520341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146</a:t>
            </a:fld>
            <a:endParaRPr lang="en-US"/>
          </a:p>
        </p:txBody>
      </p:sp>
    </p:spTree>
    <p:extLst>
      <p:ext uri="{BB962C8B-B14F-4D97-AF65-F5344CB8AC3E}">
        <p14:creationId xmlns:p14="http://schemas.microsoft.com/office/powerpoint/2010/main" val="4927532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147</a:t>
            </a:fld>
            <a:endParaRPr lang="en-US"/>
          </a:p>
        </p:txBody>
      </p:sp>
    </p:spTree>
    <p:extLst>
      <p:ext uri="{BB962C8B-B14F-4D97-AF65-F5344CB8AC3E}">
        <p14:creationId xmlns:p14="http://schemas.microsoft.com/office/powerpoint/2010/main" val="283363246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148</a:t>
            </a:fld>
            <a:endParaRPr lang="en-US"/>
          </a:p>
        </p:txBody>
      </p:sp>
    </p:spTree>
    <p:extLst>
      <p:ext uri="{BB962C8B-B14F-4D97-AF65-F5344CB8AC3E}">
        <p14:creationId xmlns:p14="http://schemas.microsoft.com/office/powerpoint/2010/main" val="234653364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149</a:t>
            </a:fld>
            <a:endParaRPr lang="en-US"/>
          </a:p>
        </p:txBody>
      </p:sp>
    </p:spTree>
    <p:extLst>
      <p:ext uri="{BB962C8B-B14F-4D97-AF65-F5344CB8AC3E}">
        <p14:creationId xmlns:p14="http://schemas.microsoft.com/office/powerpoint/2010/main" val="3765739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Erwähnen Sie, dass der gesamte Kurs, einschließlich </a:t>
            </a:r>
            <a:r>
              <a:rPr lang="de-DE" dirty="0"/>
              <a:t>Bonusinhalten</a:t>
            </a:r>
            <a:r>
              <a:rPr lang="de-de" dirty="0"/>
              <a:t>, die die inkrementellen Produktupdates beschreiben, online verfügbar ist.</a:t>
            </a:r>
          </a:p>
        </p:txBody>
      </p:sp>
      <p:sp>
        <p:nvSpPr>
          <p:cNvPr id="4" name="Slide Number Placeholder 3"/>
          <p:cNvSpPr>
            <a:spLocks noGrp="1"/>
          </p:cNvSpPr>
          <p:nvPr>
            <p:ph type="sldNum" sz="quarter" idx="5"/>
          </p:nvPr>
        </p:nvSpPr>
        <p:spPr/>
        <p:txBody>
          <a:bodyPr/>
          <a:lstStyle/>
          <a:p>
            <a:fld id="{4428728E-E154-4C68-8274-8B7B69A25AE8}" type="slidenum">
              <a:rPr lang="en-US" smtClean="0"/>
              <a:t>15</a:t>
            </a:fld>
            <a:endParaRPr lang="en-US"/>
          </a:p>
        </p:txBody>
      </p:sp>
    </p:spTree>
    <p:extLst>
      <p:ext uri="{BB962C8B-B14F-4D97-AF65-F5344CB8AC3E}">
        <p14:creationId xmlns:p14="http://schemas.microsoft.com/office/powerpoint/2010/main" val="24978500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150</a:t>
            </a:fld>
            <a:endParaRPr lang="en-US"/>
          </a:p>
        </p:txBody>
      </p:sp>
    </p:spTree>
    <p:extLst>
      <p:ext uri="{BB962C8B-B14F-4D97-AF65-F5344CB8AC3E}">
        <p14:creationId xmlns:p14="http://schemas.microsoft.com/office/powerpoint/2010/main" val="346475434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151</a:t>
            </a:fld>
            <a:endParaRPr lang="en-US"/>
          </a:p>
        </p:txBody>
      </p:sp>
    </p:spTree>
    <p:extLst>
      <p:ext uri="{BB962C8B-B14F-4D97-AF65-F5344CB8AC3E}">
        <p14:creationId xmlns:p14="http://schemas.microsoft.com/office/powerpoint/2010/main" val="288181793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152</a:t>
            </a:fld>
            <a:endParaRPr lang="en-US"/>
          </a:p>
        </p:txBody>
      </p:sp>
    </p:spTree>
    <p:extLst>
      <p:ext uri="{BB962C8B-B14F-4D97-AF65-F5344CB8AC3E}">
        <p14:creationId xmlns:p14="http://schemas.microsoft.com/office/powerpoint/2010/main" val="6514271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153</a:t>
            </a:fld>
            <a:endParaRPr lang="en-US"/>
          </a:p>
        </p:txBody>
      </p:sp>
    </p:spTree>
    <p:extLst>
      <p:ext uri="{BB962C8B-B14F-4D97-AF65-F5344CB8AC3E}">
        <p14:creationId xmlns:p14="http://schemas.microsoft.com/office/powerpoint/2010/main" val="16710021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154</a:t>
            </a:fld>
            <a:endParaRPr lang="en-US"/>
          </a:p>
        </p:txBody>
      </p:sp>
    </p:spTree>
    <p:extLst>
      <p:ext uri="{BB962C8B-B14F-4D97-AF65-F5344CB8AC3E}">
        <p14:creationId xmlns:p14="http://schemas.microsoft.com/office/powerpoint/2010/main" val="264035544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155</a:t>
            </a:fld>
            <a:endParaRPr lang="en-US"/>
          </a:p>
        </p:txBody>
      </p:sp>
    </p:spTree>
    <p:extLst>
      <p:ext uri="{BB962C8B-B14F-4D97-AF65-F5344CB8AC3E}">
        <p14:creationId xmlns:p14="http://schemas.microsoft.com/office/powerpoint/2010/main" val="304407631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156</a:t>
            </a:fld>
            <a:endParaRPr lang="en-US"/>
          </a:p>
        </p:txBody>
      </p:sp>
    </p:spTree>
    <p:extLst>
      <p:ext uri="{BB962C8B-B14F-4D97-AF65-F5344CB8AC3E}">
        <p14:creationId xmlns:p14="http://schemas.microsoft.com/office/powerpoint/2010/main" val="208713793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157</a:t>
            </a:fld>
            <a:endParaRPr lang="en-US"/>
          </a:p>
        </p:txBody>
      </p:sp>
    </p:spTree>
    <p:extLst>
      <p:ext uri="{BB962C8B-B14F-4D97-AF65-F5344CB8AC3E}">
        <p14:creationId xmlns:p14="http://schemas.microsoft.com/office/powerpoint/2010/main" val="52209826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158</a:t>
            </a:fld>
            <a:endParaRPr lang="en-US"/>
          </a:p>
        </p:txBody>
      </p:sp>
    </p:spTree>
    <p:extLst>
      <p:ext uri="{BB962C8B-B14F-4D97-AF65-F5344CB8AC3E}">
        <p14:creationId xmlns:p14="http://schemas.microsoft.com/office/powerpoint/2010/main" val="38005640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159</a:t>
            </a:fld>
            <a:endParaRPr lang="en-US"/>
          </a:p>
        </p:txBody>
      </p:sp>
    </p:spTree>
    <p:extLst>
      <p:ext uri="{BB962C8B-B14F-4D97-AF65-F5344CB8AC3E}">
        <p14:creationId xmlns:p14="http://schemas.microsoft.com/office/powerpoint/2010/main" val="354692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a:t>
            </a:fld>
            <a:endParaRPr lang="en-US"/>
          </a:p>
        </p:txBody>
      </p:sp>
    </p:spTree>
    <p:extLst>
      <p:ext uri="{BB962C8B-B14F-4D97-AF65-F5344CB8AC3E}">
        <p14:creationId xmlns:p14="http://schemas.microsoft.com/office/powerpoint/2010/main" val="411482548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160</a:t>
            </a:fld>
            <a:endParaRPr lang="en-US"/>
          </a:p>
        </p:txBody>
      </p:sp>
    </p:spTree>
    <p:extLst>
      <p:ext uri="{BB962C8B-B14F-4D97-AF65-F5344CB8AC3E}">
        <p14:creationId xmlns:p14="http://schemas.microsoft.com/office/powerpoint/2010/main" val="151977711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161</a:t>
            </a:fld>
            <a:endParaRPr lang="en-US"/>
          </a:p>
        </p:txBody>
      </p:sp>
    </p:spTree>
    <p:extLst>
      <p:ext uri="{BB962C8B-B14F-4D97-AF65-F5344CB8AC3E}">
        <p14:creationId xmlns:p14="http://schemas.microsoft.com/office/powerpoint/2010/main" val="30113747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Weitere Informationen finden Sie in den Demo-Hinweisen für Kursleiter.</a:t>
            </a:r>
          </a:p>
        </p:txBody>
      </p:sp>
      <p:sp>
        <p:nvSpPr>
          <p:cNvPr id="4" name="Slide Number Placeholder 3"/>
          <p:cNvSpPr>
            <a:spLocks noGrp="1"/>
          </p:cNvSpPr>
          <p:nvPr>
            <p:ph type="sldNum" sz="quarter" idx="5"/>
          </p:nvPr>
        </p:nvSpPr>
        <p:spPr/>
        <p:txBody>
          <a:bodyPr/>
          <a:lstStyle/>
          <a:p>
            <a:fld id="{4428728E-E154-4C68-8274-8B7B69A25AE8}" type="slidenum">
              <a:rPr lang="en-US" smtClean="0"/>
              <a:t>162</a:t>
            </a:fld>
            <a:endParaRPr lang="en-US"/>
          </a:p>
        </p:txBody>
      </p:sp>
    </p:spTree>
    <p:extLst>
      <p:ext uri="{BB962C8B-B14F-4D97-AF65-F5344CB8AC3E}">
        <p14:creationId xmlns:p14="http://schemas.microsoft.com/office/powerpoint/2010/main" val="114976777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163</a:t>
            </a:fld>
            <a:endParaRPr lang="en-US"/>
          </a:p>
        </p:txBody>
      </p:sp>
    </p:spTree>
    <p:extLst>
      <p:ext uri="{BB962C8B-B14F-4D97-AF65-F5344CB8AC3E}">
        <p14:creationId xmlns:p14="http://schemas.microsoft.com/office/powerpoint/2010/main" val="427321233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164</a:t>
            </a:fld>
            <a:endParaRPr lang="en-US"/>
          </a:p>
        </p:txBody>
      </p:sp>
    </p:spTree>
    <p:extLst>
      <p:ext uri="{BB962C8B-B14F-4D97-AF65-F5344CB8AC3E}">
        <p14:creationId xmlns:p14="http://schemas.microsoft.com/office/powerpoint/2010/main" val="15160821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165</a:t>
            </a:fld>
            <a:endParaRPr lang="en-US"/>
          </a:p>
        </p:txBody>
      </p:sp>
    </p:spTree>
    <p:extLst>
      <p:ext uri="{BB962C8B-B14F-4D97-AF65-F5344CB8AC3E}">
        <p14:creationId xmlns:p14="http://schemas.microsoft.com/office/powerpoint/2010/main" val="286794734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166</a:t>
            </a:fld>
            <a:endParaRPr lang="en-US"/>
          </a:p>
        </p:txBody>
      </p:sp>
    </p:spTree>
    <p:extLst>
      <p:ext uri="{BB962C8B-B14F-4D97-AF65-F5344CB8AC3E}">
        <p14:creationId xmlns:p14="http://schemas.microsoft.com/office/powerpoint/2010/main" val="2647554554"/>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cs typeface="Calibri"/>
              </a:rPr>
              <a:t>Test</a:t>
            </a:r>
          </a:p>
        </p:txBody>
      </p:sp>
      <p:sp>
        <p:nvSpPr>
          <p:cNvPr id="4" name="Slide Number Placeholder 3"/>
          <p:cNvSpPr>
            <a:spLocks noGrp="1"/>
          </p:cNvSpPr>
          <p:nvPr>
            <p:ph type="sldNum" sz="quarter" idx="5"/>
          </p:nvPr>
        </p:nvSpPr>
        <p:spPr/>
        <p:txBody>
          <a:bodyPr/>
          <a:lstStyle/>
          <a:p>
            <a:fld id="{4428728E-E154-4C68-8274-8B7B69A25AE8}" type="slidenum">
              <a:rPr lang="en-US" smtClean="0"/>
              <a:t>167</a:t>
            </a:fld>
            <a:endParaRPr lang="en-US"/>
          </a:p>
        </p:txBody>
      </p:sp>
    </p:spTree>
    <p:extLst>
      <p:ext uri="{BB962C8B-B14F-4D97-AF65-F5344CB8AC3E}">
        <p14:creationId xmlns:p14="http://schemas.microsoft.com/office/powerpoint/2010/main" val="261471992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168</a:t>
            </a:fld>
            <a:endParaRPr lang="en-US"/>
          </a:p>
        </p:txBody>
      </p:sp>
    </p:spTree>
    <p:extLst>
      <p:ext uri="{BB962C8B-B14F-4D97-AF65-F5344CB8AC3E}">
        <p14:creationId xmlns:p14="http://schemas.microsoft.com/office/powerpoint/2010/main" val="369882240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169</a:t>
            </a:fld>
            <a:endParaRPr lang="en-US"/>
          </a:p>
        </p:txBody>
      </p:sp>
    </p:spTree>
    <p:extLst>
      <p:ext uri="{BB962C8B-B14F-4D97-AF65-F5344CB8AC3E}">
        <p14:creationId xmlns:p14="http://schemas.microsoft.com/office/powerpoint/2010/main" val="2475643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a:t>
            </a:fld>
            <a:endParaRPr lang="en-US"/>
          </a:p>
        </p:txBody>
      </p:sp>
    </p:spTree>
    <p:extLst>
      <p:ext uri="{BB962C8B-B14F-4D97-AF65-F5344CB8AC3E}">
        <p14:creationId xmlns:p14="http://schemas.microsoft.com/office/powerpoint/2010/main" val="287562501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170</a:t>
            </a:fld>
            <a:endParaRPr lang="en-US"/>
          </a:p>
        </p:txBody>
      </p:sp>
    </p:spTree>
    <p:extLst>
      <p:ext uri="{BB962C8B-B14F-4D97-AF65-F5344CB8AC3E}">
        <p14:creationId xmlns:p14="http://schemas.microsoft.com/office/powerpoint/2010/main" val="293635595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171</a:t>
            </a:fld>
            <a:endParaRPr lang="en-US"/>
          </a:p>
        </p:txBody>
      </p:sp>
    </p:spTree>
    <p:extLst>
      <p:ext uri="{BB962C8B-B14F-4D97-AF65-F5344CB8AC3E}">
        <p14:creationId xmlns:p14="http://schemas.microsoft.com/office/powerpoint/2010/main" val="223305464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172</a:t>
            </a:fld>
            <a:endParaRPr lang="en-US"/>
          </a:p>
        </p:txBody>
      </p:sp>
    </p:spTree>
    <p:extLst>
      <p:ext uri="{BB962C8B-B14F-4D97-AF65-F5344CB8AC3E}">
        <p14:creationId xmlns:p14="http://schemas.microsoft.com/office/powerpoint/2010/main" val="17162997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173</a:t>
            </a:fld>
            <a:endParaRPr lang="en-US"/>
          </a:p>
        </p:txBody>
      </p:sp>
    </p:spTree>
    <p:extLst>
      <p:ext uri="{BB962C8B-B14F-4D97-AF65-F5344CB8AC3E}">
        <p14:creationId xmlns:p14="http://schemas.microsoft.com/office/powerpoint/2010/main" val="254380801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174</a:t>
            </a:fld>
            <a:endParaRPr lang="en-US"/>
          </a:p>
        </p:txBody>
      </p:sp>
    </p:spTree>
    <p:extLst>
      <p:ext uri="{BB962C8B-B14F-4D97-AF65-F5344CB8AC3E}">
        <p14:creationId xmlns:p14="http://schemas.microsoft.com/office/powerpoint/2010/main" val="141081182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175</a:t>
            </a:fld>
            <a:endParaRPr lang="en-US"/>
          </a:p>
        </p:txBody>
      </p:sp>
    </p:spTree>
    <p:extLst>
      <p:ext uri="{BB962C8B-B14F-4D97-AF65-F5344CB8AC3E}">
        <p14:creationId xmlns:p14="http://schemas.microsoft.com/office/powerpoint/2010/main" val="153436023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176</a:t>
            </a:fld>
            <a:endParaRPr lang="en-US"/>
          </a:p>
        </p:txBody>
      </p:sp>
    </p:spTree>
    <p:extLst>
      <p:ext uri="{BB962C8B-B14F-4D97-AF65-F5344CB8AC3E}">
        <p14:creationId xmlns:p14="http://schemas.microsoft.com/office/powerpoint/2010/main" val="1846450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177</a:t>
            </a:fld>
            <a:endParaRPr lang="en-US"/>
          </a:p>
        </p:txBody>
      </p:sp>
    </p:spTree>
    <p:extLst>
      <p:ext uri="{BB962C8B-B14F-4D97-AF65-F5344CB8AC3E}">
        <p14:creationId xmlns:p14="http://schemas.microsoft.com/office/powerpoint/2010/main" val="400128010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178</a:t>
            </a:fld>
            <a:endParaRPr lang="en-US"/>
          </a:p>
        </p:txBody>
      </p:sp>
    </p:spTree>
    <p:extLst>
      <p:ext uri="{BB962C8B-B14F-4D97-AF65-F5344CB8AC3E}">
        <p14:creationId xmlns:p14="http://schemas.microsoft.com/office/powerpoint/2010/main" val="265811267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179</a:t>
            </a:fld>
            <a:endParaRPr lang="en-US"/>
          </a:p>
        </p:txBody>
      </p:sp>
    </p:spTree>
    <p:extLst>
      <p:ext uri="{BB962C8B-B14F-4D97-AF65-F5344CB8AC3E}">
        <p14:creationId xmlns:p14="http://schemas.microsoft.com/office/powerpoint/2010/main" val="2254607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a:t>
            </a:fld>
            <a:endParaRPr lang="en-US"/>
          </a:p>
        </p:txBody>
      </p:sp>
    </p:spTree>
    <p:extLst>
      <p:ext uri="{BB962C8B-B14F-4D97-AF65-F5344CB8AC3E}">
        <p14:creationId xmlns:p14="http://schemas.microsoft.com/office/powerpoint/2010/main" val="14536730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180</a:t>
            </a:fld>
            <a:endParaRPr lang="en-US"/>
          </a:p>
        </p:txBody>
      </p:sp>
    </p:spTree>
    <p:extLst>
      <p:ext uri="{BB962C8B-B14F-4D97-AF65-F5344CB8AC3E}">
        <p14:creationId xmlns:p14="http://schemas.microsoft.com/office/powerpoint/2010/main" val="112286680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181</a:t>
            </a:fld>
            <a:endParaRPr lang="en-US"/>
          </a:p>
        </p:txBody>
      </p:sp>
    </p:spTree>
    <p:extLst>
      <p:ext uri="{BB962C8B-B14F-4D97-AF65-F5344CB8AC3E}">
        <p14:creationId xmlns:p14="http://schemas.microsoft.com/office/powerpoint/2010/main" val="87884294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182</a:t>
            </a:fld>
            <a:endParaRPr lang="en-US"/>
          </a:p>
        </p:txBody>
      </p:sp>
    </p:spTree>
    <p:extLst>
      <p:ext uri="{BB962C8B-B14F-4D97-AF65-F5344CB8AC3E}">
        <p14:creationId xmlns:p14="http://schemas.microsoft.com/office/powerpoint/2010/main" val="28541161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183</a:t>
            </a:fld>
            <a:endParaRPr lang="en-US"/>
          </a:p>
        </p:txBody>
      </p:sp>
    </p:spTree>
    <p:extLst>
      <p:ext uri="{BB962C8B-B14F-4D97-AF65-F5344CB8AC3E}">
        <p14:creationId xmlns:p14="http://schemas.microsoft.com/office/powerpoint/2010/main" val="424780673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184</a:t>
            </a:fld>
            <a:endParaRPr lang="en-US"/>
          </a:p>
        </p:txBody>
      </p:sp>
    </p:spTree>
    <p:extLst>
      <p:ext uri="{BB962C8B-B14F-4D97-AF65-F5344CB8AC3E}">
        <p14:creationId xmlns:p14="http://schemas.microsoft.com/office/powerpoint/2010/main" val="2005235201"/>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185</a:t>
            </a:fld>
            <a:endParaRPr lang="en-US"/>
          </a:p>
        </p:txBody>
      </p:sp>
    </p:spTree>
    <p:extLst>
      <p:ext uri="{BB962C8B-B14F-4D97-AF65-F5344CB8AC3E}">
        <p14:creationId xmlns:p14="http://schemas.microsoft.com/office/powerpoint/2010/main" val="279933102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186</a:t>
            </a:fld>
            <a:endParaRPr lang="en-US"/>
          </a:p>
        </p:txBody>
      </p:sp>
    </p:spTree>
    <p:extLst>
      <p:ext uri="{BB962C8B-B14F-4D97-AF65-F5344CB8AC3E}">
        <p14:creationId xmlns:p14="http://schemas.microsoft.com/office/powerpoint/2010/main" val="17224031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187</a:t>
            </a:fld>
            <a:endParaRPr lang="en-US"/>
          </a:p>
        </p:txBody>
      </p:sp>
    </p:spTree>
    <p:extLst>
      <p:ext uri="{BB962C8B-B14F-4D97-AF65-F5344CB8AC3E}">
        <p14:creationId xmlns:p14="http://schemas.microsoft.com/office/powerpoint/2010/main" val="284932661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188</a:t>
            </a:fld>
            <a:endParaRPr lang="en-US"/>
          </a:p>
        </p:txBody>
      </p:sp>
    </p:spTree>
    <p:extLst>
      <p:ext uri="{BB962C8B-B14F-4D97-AF65-F5344CB8AC3E}">
        <p14:creationId xmlns:p14="http://schemas.microsoft.com/office/powerpoint/2010/main" val="2501872193"/>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Weitere Informationen finden Sie in den Demo-Hinweisen für Kursleiter.</a:t>
            </a:r>
          </a:p>
        </p:txBody>
      </p:sp>
      <p:sp>
        <p:nvSpPr>
          <p:cNvPr id="4" name="Slide Number Placeholder 3"/>
          <p:cNvSpPr>
            <a:spLocks noGrp="1"/>
          </p:cNvSpPr>
          <p:nvPr>
            <p:ph type="sldNum" sz="quarter" idx="5"/>
          </p:nvPr>
        </p:nvSpPr>
        <p:spPr/>
        <p:txBody>
          <a:bodyPr/>
          <a:lstStyle/>
          <a:p>
            <a:fld id="{4428728E-E154-4C68-8274-8B7B69A25AE8}" type="slidenum">
              <a:rPr lang="en-US" smtClean="0"/>
              <a:t>189</a:t>
            </a:fld>
            <a:endParaRPr lang="en-US"/>
          </a:p>
        </p:txBody>
      </p:sp>
    </p:spTree>
    <p:extLst>
      <p:ext uri="{BB962C8B-B14F-4D97-AF65-F5344CB8AC3E}">
        <p14:creationId xmlns:p14="http://schemas.microsoft.com/office/powerpoint/2010/main" val="9195092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Befragen Sie zuerst die Teilnehmer, um zu verstehen, ob Wissenslücken vorhanden sind. Verwenden Sie dann diese Folie zur Beschreibung von Power BI als einen Cloud-Analysedienst und zur Einführung von Schlüsselkonzepten.</a:t>
            </a:r>
          </a:p>
        </p:txBody>
      </p:sp>
      <p:sp>
        <p:nvSpPr>
          <p:cNvPr id="4" name="Slide Number Placeholder 3"/>
          <p:cNvSpPr>
            <a:spLocks noGrp="1"/>
          </p:cNvSpPr>
          <p:nvPr>
            <p:ph type="sldNum" sz="quarter" idx="5"/>
          </p:nvPr>
        </p:nvSpPr>
        <p:spPr/>
        <p:txBody>
          <a:bodyPr/>
          <a:lstStyle/>
          <a:p>
            <a:fld id="{4428728E-E154-4C68-8274-8B7B69A25AE8}" type="slidenum">
              <a:rPr lang="en-US" smtClean="0"/>
              <a:t>19</a:t>
            </a:fld>
            <a:endParaRPr lang="en-US"/>
          </a:p>
        </p:txBody>
      </p:sp>
    </p:spTree>
    <p:extLst>
      <p:ext uri="{BB962C8B-B14F-4D97-AF65-F5344CB8AC3E}">
        <p14:creationId xmlns:p14="http://schemas.microsoft.com/office/powerpoint/2010/main" val="3730649604"/>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190</a:t>
            </a:fld>
            <a:endParaRPr lang="en-US"/>
          </a:p>
        </p:txBody>
      </p:sp>
    </p:spTree>
    <p:extLst>
      <p:ext uri="{BB962C8B-B14F-4D97-AF65-F5344CB8AC3E}">
        <p14:creationId xmlns:p14="http://schemas.microsoft.com/office/powerpoint/2010/main" val="171321417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191</a:t>
            </a:fld>
            <a:endParaRPr lang="en-US"/>
          </a:p>
        </p:txBody>
      </p:sp>
    </p:spTree>
    <p:extLst>
      <p:ext uri="{BB962C8B-B14F-4D97-AF65-F5344CB8AC3E}">
        <p14:creationId xmlns:p14="http://schemas.microsoft.com/office/powerpoint/2010/main" val="2474188119"/>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192</a:t>
            </a:fld>
            <a:endParaRPr lang="en-US"/>
          </a:p>
        </p:txBody>
      </p:sp>
    </p:spTree>
    <p:extLst>
      <p:ext uri="{BB962C8B-B14F-4D97-AF65-F5344CB8AC3E}">
        <p14:creationId xmlns:p14="http://schemas.microsoft.com/office/powerpoint/2010/main" val="165726292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193</a:t>
            </a:fld>
            <a:endParaRPr lang="en-US"/>
          </a:p>
        </p:txBody>
      </p:sp>
    </p:spTree>
    <p:extLst>
      <p:ext uri="{BB962C8B-B14F-4D97-AF65-F5344CB8AC3E}">
        <p14:creationId xmlns:p14="http://schemas.microsoft.com/office/powerpoint/2010/main" val="1812868810"/>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194</a:t>
            </a:fld>
            <a:endParaRPr lang="en-US"/>
          </a:p>
        </p:txBody>
      </p:sp>
    </p:spTree>
    <p:extLst>
      <p:ext uri="{BB962C8B-B14F-4D97-AF65-F5344CB8AC3E}">
        <p14:creationId xmlns:p14="http://schemas.microsoft.com/office/powerpoint/2010/main" val="427725423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195</a:t>
            </a:fld>
            <a:endParaRPr lang="en-US"/>
          </a:p>
        </p:txBody>
      </p:sp>
    </p:spTree>
    <p:extLst>
      <p:ext uri="{BB962C8B-B14F-4D97-AF65-F5344CB8AC3E}">
        <p14:creationId xmlns:p14="http://schemas.microsoft.com/office/powerpoint/2010/main" val="87238828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196</a:t>
            </a:fld>
            <a:endParaRPr lang="en-US"/>
          </a:p>
        </p:txBody>
      </p:sp>
    </p:spTree>
    <p:extLst>
      <p:ext uri="{BB962C8B-B14F-4D97-AF65-F5344CB8AC3E}">
        <p14:creationId xmlns:p14="http://schemas.microsoft.com/office/powerpoint/2010/main" val="400202174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197</a:t>
            </a:fld>
            <a:endParaRPr lang="en-US"/>
          </a:p>
        </p:txBody>
      </p:sp>
    </p:spTree>
    <p:extLst>
      <p:ext uri="{BB962C8B-B14F-4D97-AF65-F5344CB8AC3E}">
        <p14:creationId xmlns:p14="http://schemas.microsoft.com/office/powerpoint/2010/main" val="228964524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198</a:t>
            </a:fld>
            <a:endParaRPr lang="en-US"/>
          </a:p>
        </p:txBody>
      </p:sp>
    </p:spTree>
    <p:extLst>
      <p:ext uri="{BB962C8B-B14F-4D97-AF65-F5344CB8AC3E}">
        <p14:creationId xmlns:p14="http://schemas.microsoft.com/office/powerpoint/2010/main" val="50557739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199</a:t>
            </a:fld>
            <a:endParaRPr lang="en-US"/>
          </a:p>
        </p:txBody>
      </p:sp>
    </p:spTree>
    <p:extLst>
      <p:ext uri="{BB962C8B-B14F-4D97-AF65-F5344CB8AC3E}">
        <p14:creationId xmlns:p14="http://schemas.microsoft.com/office/powerpoint/2010/main" val="3359206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Geben Sie Ihren Namen und Lebenslaufdaten zur Vorbereitung der Präsentation ein.</a:t>
            </a:r>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a:t>
            </a:fld>
            <a:endParaRPr lang="en-US"/>
          </a:p>
        </p:txBody>
      </p:sp>
    </p:spTree>
    <p:extLst>
      <p:ext uri="{BB962C8B-B14F-4D97-AF65-F5344CB8AC3E}">
        <p14:creationId xmlns:p14="http://schemas.microsoft.com/office/powerpoint/2010/main" val="28038993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Verwenden Sie diese Folie, um das Produktportfolio vorzustellen. Auch hier müssen Sie eventuelle Wissenslücken Ihrer Teilnehmer schließen. Betonen Sie, dass der Power BI-Berichtsserver in paginierten Berichten keine Rolle spielt. Auf der nächsten Folie können Sie diesen Punkt genauer erklären.</a:t>
            </a:r>
          </a:p>
          <a:p>
            <a:endParaRPr lang="en-US" dirty="0"/>
          </a:p>
          <a:p>
            <a:r>
              <a:rPr lang="de-de" dirty="0"/>
              <a:t>Die hervorgehobenen Produkte sind für paginierte Berichte relevant.</a:t>
            </a:r>
          </a:p>
        </p:txBody>
      </p:sp>
      <p:sp>
        <p:nvSpPr>
          <p:cNvPr id="4" name="Slide Number Placeholder 3"/>
          <p:cNvSpPr>
            <a:spLocks noGrp="1"/>
          </p:cNvSpPr>
          <p:nvPr>
            <p:ph type="sldNum" sz="quarter" idx="5"/>
          </p:nvPr>
        </p:nvSpPr>
        <p:spPr/>
        <p:txBody>
          <a:bodyPr/>
          <a:lstStyle/>
          <a:p>
            <a:fld id="{4428728E-E154-4C68-8274-8B7B69A25AE8}" type="slidenum">
              <a:rPr lang="en-US" smtClean="0"/>
              <a:t>20</a:t>
            </a:fld>
            <a:endParaRPr lang="en-US"/>
          </a:p>
        </p:txBody>
      </p:sp>
    </p:spTree>
    <p:extLst>
      <p:ext uri="{BB962C8B-B14F-4D97-AF65-F5344CB8AC3E}">
        <p14:creationId xmlns:p14="http://schemas.microsoft.com/office/powerpoint/2010/main" val="197275192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200</a:t>
            </a:fld>
            <a:endParaRPr lang="en-US"/>
          </a:p>
        </p:txBody>
      </p:sp>
    </p:spTree>
    <p:extLst>
      <p:ext uri="{BB962C8B-B14F-4D97-AF65-F5344CB8AC3E}">
        <p14:creationId xmlns:p14="http://schemas.microsoft.com/office/powerpoint/2010/main" val="39715061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Weitere Informationen finden Sie unter: </a:t>
            </a:r>
          </a:p>
          <a:p>
            <a:r>
              <a:rPr lang="de-de">
                <a:hlinkClick r:id="rId3"/>
              </a:rPr>
              <a:t>https://powerbi.microsoft.com/blog/page-view-for-paginated-reports-now-available-in-power-bi/</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de-de">
                <a:hlinkClick r:id="rId4"/>
              </a:rPr>
              <a:t>https://docs.microsoft.com/power-bi/paginated-reports/page-view</a:t>
            </a:r>
            <a:endParaRPr lang="en-US"/>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201</a:t>
            </a:fld>
            <a:endParaRPr lang="en-US"/>
          </a:p>
        </p:txBody>
      </p:sp>
    </p:spTree>
    <p:extLst>
      <p:ext uri="{BB962C8B-B14F-4D97-AF65-F5344CB8AC3E}">
        <p14:creationId xmlns:p14="http://schemas.microsoft.com/office/powerpoint/2010/main" val="213736961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202</a:t>
            </a:fld>
            <a:endParaRPr lang="en-US"/>
          </a:p>
        </p:txBody>
      </p:sp>
    </p:spTree>
    <p:extLst>
      <p:ext uri="{BB962C8B-B14F-4D97-AF65-F5344CB8AC3E}">
        <p14:creationId xmlns:p14="http://schemas.microsoft.com/office/powerpoint/2010/main" val="1153255107"/>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203</a:t>
            </a:fld>
            <a:endParaRPr lang="en-US"/>
          </a:p>
        </p:txBody>
      </p:sp>
    </p:spTree>
    <p:extLst>
      <p:ext uri="{BB962C8B-B14F-4D97-AF65-F5344CB8AC3E}">
        <p14:creationId xmlns:p14="http://schemas.microsoft.com/office/powerpoint/2010/main" val="282065184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204</a:t>
            </a:fld>
            <a:endParaRPr lang="en-US"/>
          </a:p>
        </p:txBody>
      </p:sp>
    </p:spTree>
    <p:extLst>
      <p:ext uri="{BB962C8B-B14F-4D97-AF65-F5344CB8AC3E}">
        <p14:creationId xmlns:p14="http://schemas.microsoft.com/office/powerpoint/2010/main" val="275451769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205</a:t>
            </a:fld>
            <a:endParaRPr lang="en-US"/>
          </a:p>
        </p:txBody>
      </p:sp>
    </p:spTree>
    <p:extLst>
      <p:ext uri="{BB962C8B-B14F-4D97-AF65-F5344CB8AC3E}">
        <p14:creationId xmlns:p14="http://schemas.microsoft.com/office/powerpoint/2010/main" val="390605344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206</a:t>
            </a:fld>
            <a:endParaRPr lang="en-US"/>
          </a:p>
        </p:txBody>
      </p:sp>
    </p:spTree>
    <p:extLst>
      <p:ext uri="{BB962C8B-B14F-4D97-AF65-F5344CB8AC3E}">
        <p14:creationId xmlns:p14="http://schemas.microsoft.com/office/powerpoint/2010/main" val="166031900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207</a:t>
            </a:fld>
            <a:endParaRPr lang="en-US"/>
          </a:p>
        </p:txBody>
      </p:sp>
    </p:spTree>
    <p:extLst>
      <p:ext uri="{BB962C8B-B14F-4D97-AF65-F5344CB8AC3E}">
        <p14:creationId xmlns:p14="http://schemas.microsoft.com/office/powerpoint/2010/main" val="243875500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Weitere Informationen erhalten Sie unter https://docs.microsoft.com/en-us/power-bi/visuals/paginated-report-visual</a:t>
            </a:r>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208</a:t>
            </a:fld>
            <a:endParaRPr lang="en-US"/>
          </a:p>
        </p:txBody>
      </p:sp>
    </p:spTree>
    <p:extLst>
      <p:ext uri="{BB962C8B-B14F-4D97-AF65-F5344CB8AC3E}">
        <p14:creationId xmlns:p14="http://schemas.microsoft.com/office/powerpoint/2010/main" val="84995854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Weitere Informationen finden Sie unter: </a:t>
            </a:r>
          </a:p>
          <a:p>
            <a:r>
              <a:rPr lang="de-de">
                <a:hlinkClick r:id="rId3"/>
              </a:rPr>
              <a:t>https://powerbi.microsoft.com/blog/page-view-for-paginated-reports-now-available-in-power-bi/</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de-de">
                <a:hlinkClick r:id="rId4"/>
              </a:rPr>
              <a:t>https://docs.microsoft.com/power-bi/paginated-reports/page-view</a:t>
            </a:r>
            <a:endParaRPr lang="en-US"/>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209</a:t>
            </a:fld>
            <a:endParaRPr lang="en-US"/>
          </a:p>
        </p:txBody>
      </p:sp>
    </p:spTree>
    <p:extLst>
      <p:ext uri="{BB962C8B-B14F-4D97-AF65-F5344CB8AC3E}">
        <p14:creationId xmlns:p14="http://schemas.microsoft.com/office/powerpoint/2010/main" val="2259509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Betonen Sie, dass der Power BI-Berichtsserver für lokale Berichte vorgesehen ist. Er wird nicht für paginierte Power BI-Berichte vorausgesetzt, die im Power BI-Dienst gehostet werden.</a:t>
            </a:r>
          </a:p>
        </p:txBody>
      </p:sp>
      <p:sp>
        <p:nvSpPr>
          <p:cNvPr id="4" name="Slide Number Placeholder 3"/>
          <p:cNvSpPr>
            <a:spLocks noGrp="1"/>
          </p:cNvSpPr>
          <p:nvPr>
            <p:ph type="sldNum" sz="quarter" idx="5"/>
          </p:nvPr>
        </p:nvSpPr>
        <p:spPr/>
        <p:txBody>
          <a:bodyPr/>
          <a:lstStyle/>
          <a:p>
            <a:fld id="{4428728E-E154-4C68-8274-8B7B69A25AE8}" type="slidenum">
              <a:rPr lang="en-US" smtClean="0"/>
              <a:t>21</a:t>
            </a:fld>
            <a:endParaRPr lang="en-US"/>
          </a:p>
        </p:txBody>
      </p:sp>
    </p:spTree>
    <p:extLst>
      <p:ext uri="{BB962C8B-B14F-4D97-AF65-F5344CB8AC3E}">
        <p14:creationId xmlns:p14="http://schemas.microsoft.com/office/powerpoint/2010/main" val="3497139628"/>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Weitere Informationen finden Sie unter: </a:t>
            </a:r>
          </a:p>
          <a:p>
            <a:r>
              <a:rPr lang="de-de" dirty="0">
                <a:hlinkClick r:id="rId3"/>
              </a:rPr>
              <a:t>https://powerbi.microsoft.com/en-us/blog/power-automate-actions-for-exporting-power-bi-and-paginated-reports-now-available/</a:t>
            </a:r>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210</a:t>
            </a:fld>
            <a:endParaRPr lang="en-US"/>
          </a:p>
        </p:txBody>
      </p:sp>
    </p:spTree>
    <p:extLst>
      <p:ext uri="{BB962C8B-B14F-4D97-AF65-F5344CB8AC3E}">
        <p14:creationId xmlns:p14="http://schemas.microsoft.com/office/powerpoint/2010/main" val="239947205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211</a:t>
            </a:fld>
            <a:endParaRPr lang="en-US"/>
          </a:p>
        </p:txBody>
      </p:sp>
    </p:spTree>
    <p:extLst>
      <p:ext uri="{BB962C8B-B14F-4D97-AF65-F5344CB8AC3E}">
        <p14:creationId xmlns:p14="http://schemas.microsoft.com/office/powerpoint/2010/main" val="12116391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Vollständige Details finden Sie unter:</a:t>
            </a:r>
          </a:p>
          <a:p>
            <a:r>
              <a:rPr lang="de-de" dirty="0">
                <a:hlinkClick r:id="rId3"/>
              </a:rPr>
              <a:t>https://docs.microsoft.com/power-bi/guidance/report-paginated-or-power-bi</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428728E-E154-4C68-8274-8B7B69A25AE8}" type="slidenum">
              <a:rPr lang="en-US" smtClean="0"/>
              <a:t>212</a:t>
            </a:fld>
            <a:endParaRPr lang="en-US"/>
          </a:p>
        </p:txBody>
      </p:sp>
    </p:spTree>
    <p:extLst>
      <p:ext uri="{BB962C8B-B14F-4D97-AF65-F5344CB8AC3E}">
        <p14:creationId xmlns:p14="http://schemas.microsoft.com/office/powerpoint/2010/main" val="4167222490"/>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213</a:t>
            </a:fld>
            <a:endParaRPr lang="en-US"/>
          </a:p>
        </p:txBody>
      </p:sp>
    </p:spTree>
    <p:extLst>
      <p:ext uri="{BB962C8B-B14F-4D97-AF65-F5344CB8AC3E}">
        <p14:creationId xmlns:p14="http://schemas.microsoft.com/office/powerpoint/2010/main" val="220957548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214</a:t>
            </a:fld>
            <a:endParaRPr lang="en-US"/>
          </a:p>
        </p:txBody>
      </p:sp>
    </p:spTree>
    <p:extLst>
      <p:ext uri="{BB962C8B-B14F-4D97-AF65-F5344CB8AC3E}">
        <p14:creationId xmlns:p14="http://schemas.microsoft.com/office/powerpoint/2010/main" val="1956682994"/>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215</a:t>
            </a:fld>
            <a:endParaRPr lang="en-US"/>
          </a:p>
        </p:txBody>
      </p:sp>
    </p:spTree>
    <p:extLst>
      <p:ext uri="{BB962C8B-B14F-4D97-AF65-F5344CB8AC3E}">
        <p14:creationId xmlns:p14="http://schemas.microsoft.com/office/powerpoint/2010/main" val="120658693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216</a:t>
            </a:fld>
            <a:endParaRPr lang="en-US"/>
          </a:p>
        </p:txBody>
      </p:sp>
    </p:spTree>
    <p:extLst>
      <p:ext uri="{BB962C8B-B14F-4D97-AF65-F5344CB8AC3E}">
        <p14:creationId xmlns:p14="http://schemas.microsoft.com/office/powerpoint/2010/main" val="2534393569"/>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217</a:t>
            </a:fld>
            <a:endParaRPr lang="en-US"/>
          </a:p>
        </p:txBody>
      </p:sp>
    </p:spTree>
    <p:extLst>
      <p:ext uri="{BB962C8B-B14F-4D97-AF65-F5344CB8AC3E}">
        <p14:creationId xmlns:p14="http://schemas.microsoft.com/office/powerpoint/2010/main" val="245662516"/>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218</a:t>
            </a:fld>
            <a:endParaRPr lang="en-US"/>
          </a:p>
        </p:txBody>
      </p:sp>
    </p:spTree>
    <p:extLst>
      <p:ext uri="{BB962C8B-B14F-4D97-AF65-F5344CB8AC3E}">
        <p14:creationId xmlns:p14="http://schemas.microsoft.com/office/powerpoint/2010/main" val="417359557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219</a:t>
            </a:fld>
            <a:endParaRPr lang="en-US"/>
          </a:p>
        </p:txBody>
      </p:sp>
    </p:spTree>
    <p:extLst>
      <p:ext uri="{BB962C8B-B14F-4D97-AF65-F5344CB8AC3E}">
        <p14:creationId xmlns:p14="http://schemas.microsoft.com/office/powerpoint/2010/main" val="2948306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22</a:t>
            </a:fld>
            <a:endParaRPr lang="en-US"/>
          </a:p>
        </p:txBody>
      </p:sp>
    </p:spTree>
    <p:extLst>
      <p:ext uri="{BB962C8B-B14F-4D97-AF65-F5344CB8AC3E}">
        <p14:creationId xmlns:p14="http://schemas.microsoft.com/office/powerpoint/2010/main" val="4213444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23</a:t>
            </a:fld>
            <a:endParaRPr lang="en-US"/>
          </a:p>
        </p:txBody>
      </p:sp>
    </p:spTree>
    <p:extLst>
      <p:ext uri="{BB962C8B-B14F-4D97-AF65-F5344CB8AC3E}">
        <p14:creationId xmlns:p14="http://schemas.microsoft.com/office/powerpoint/2010/main" val="2523210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24</a:t>
            </a:fld>
            <a:endParaRPr lang="en-US"/>
          </a:p>
        </p:txBody>
      </p:sp>
    </p:spTree>
    <p:extLst>
      <p:ext uri="{BB962C8B-B14F-4D97-AF65-F5344CB8AC3E}">
        <p14:creationId xmlns:p14="http://schemas.microsoft.com/office/powerpoint/2010/main" val="3779968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Weitere Informationen finden Sie in den Demo-Hinweisen für Kursleiter.</a:t>
            </a:r>
          </a:p>
        </p:txBody>
      </p:sp>
      <p:sp>
        <p:nvSpPr>
          <p:cNvPr id="4" name="Slide Number Placeholder 3"/>
          <p:cNvSpPr>
            <a:spLocks noGrp="1"/>
          </p:cNvSpPr>
          <p:nvPr>
            <p:ph type="sldNum" sz="quarter" idx="5"/>
          </p:nvPr>
        </p:nvSpPr>
        <p:spPr/>
        <p:txBody>
          <a:bodyPr/>
          <a:lstStyle/>
          <a:p>
            <a:fld id="{4428728E-E154-4C68-8274-8B7B69A25AE8}" type="slidenum">
              <a:rPr lang="en-US" smtClean="0"/>
              <a:t>25</a:t>
            </a:fld>
            <a:endParaRPr lang="en-US"/>
          </a:p>
        </p:txBody>
      </p:sp>
    </p:spTree>
    <p:extLst>
      <p:ext uri="{BB962C8B-B14F-4D97-AF65-F5344CB8AC3E}">
        <p14:creationId xmlns:p14="http://schemas.microsoft.com/office/powerpoint/2010/main" val="39075230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26</a:t>
            </a:fld>
            <a:endParaRPr lang="en-US"/>
          </a:p>
        </p:txBody>
      </p:sp>
    </p:spTree>
    <p:extLst>
      <p:ext uri="{BB962C8B-B14F-4D97-AF65-F5344CB8AC3E}">
        <p14:creationId xmlns:p14="http://schemas.microsoft.com/office/powerpoint/2010/main" val="103819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27</a:t>
            </a:fld>
            <a:endParaRPr lang="en-US"/>
          </a:p>
        </p:txBody>
      </p:sp>
    </p:spTree>
    <p:extLst>
      <p:ext uri="{BB962C8B-B14F-4D97-AF65-F5344CB8AC3E}">
        <p14:creationId xmlns:p14="http://schemas.microsoft.com/office/powerpoint/2010/main" val="672411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Weitere Informationen finden Sie in den Demo-Hinweisen für Kursleiter.</a:t>
            </a:r>
          </a:p>
        </p:txBody>
      </p:sp>
      <p:sp>
        <p:nvSpPr>
          <p:cNvPr id="4" name="Slide Number Placeholder 3"/>
          <p:cNvSpPr>
            <a:spLocks noGrp="1"/>
          </p:cNvSpPr>
          <p:nvPr>
            <p:ph type="sldNum" sz="quarter" idx="5"/>
          </p:nvPr>
        </p:nvSpPr>
        <p:spPr/>
        <p:txBody>
          <a:bodyPr/>
          <a:lstStyle/>
          <a:p>
            <a:fld id="{4428728E-E154-4C68-8274-8B7B69A25AE8}" type="slidenum">
              <a:rPr lang="en-US" smtClean="0"/>
              <a:t>28</a:t>
            </a:fld>
            <a:endParaRPr lang="en-US"/>
          </a:p>
        </p:txBody>
      </p:sp>
    </p:spTree>
    <p:extLst>
      <p:ext uri="{BB962C8B-B14F-4D97-AF65-F5344CB8AC3E}">
        <p14:creationId xmlns:p14="http://schemas.microsoft.com/office/powerpoint/2010/main" val="3965999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29</a:t>
            </a:fld>
            <a:endParaRPr lang="en-US"/>
          </a:p>
        </p:txBody>
      </p:sp>
    </p:spTree>
    <p:extLst>
      <p:ext uri="{BB962C8B-B14F-4D97-AF65-F5344CB8AC3E}">
        <p14:creationId xmlns:p14="http://schemas.microsoft.com/office/powerpoint/2010/main" val="3622727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a:t>
            </a:fld>
            <a:endParaRPr lang="en-US"/>
          </a:p>
        </p:txBody>
      </p:sp>
    </p:spTree>
    <p:extLst>
      <p:ext uri="{BB962C8B-B14F-4D97-AF65-F5344CB8AC3E}">
        <p14:creationId xmlns:p14="http://schemas.microsoft.com/office/powerpoint/2010/main" val="427083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30</a:t>
            </a:fld>
            <a:endParaRPr lang="en-US"/>
          </a:p>
        </p:txBody>
      </p:sp>
    </p:spTree>
    <p:extLst>
      <p:ext uri="{BB962C8B-B14F-4D97-AF65-F5344CB8AC3E}">
        <p14:creationId xmlns:p14="http://schemas.microsoft.com/office/powerpoint/2010/main" val="25367563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Teilen Sie den Teilnehmern mit, dass sie in Übungseinheit 01a lernen, wie man verschiedene Arten von Arbeitsbereichen erstellt.</a:t>
            </a:r>
          </a:p>
        </p:txBody>
      </p:sp>
      <p:sp>
        <p:nvSpPr>
          <p:cNvPr id="4" name="Slide Number Placeholder 3"/>
          <p:cNvSpPr>
            <a:spLocks noGrp="1"/>
          </p:cNvSpPr>
          <p:nvPr>
            <p:ph type="sldNum" sz="quarter" idx="5"/>
          </p:nvPr>
        </p:nvSpPr>
        <p:spPr/>
        <p:txBody>
          <a:bodyPr/>
          <a:lstStyle/>
          <a:p>
            <a:fld id="{4428728E-E154-4C68-8274-8B7B69A25AE8}" type="slidenum">
              <a:rPr lang="en-US" smtClean="0"/>
              <a:t>31</a:t>
            </a:fld>
            <a:endParaRPr lang="en-US"/>
          </a:p>
        </p:txBody>
      </p:sp>
    </p:spTree>
    <p:extLst>
      <p:ext uri="{BB962C8B-B14F-4D97-AF65-F5344CB8AC3E}">
        <p14:creationId xmlns:p14="http://schemas.microsoft.com/office/powerpoint/2010/main" val="35914271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32</a:t>
            </a:fld>
            <a:endParaRPr lang="en-US"/>
          </a:p>
        </p:txBody>
      </p:sp>
    </p:spTree>
    <p:extLst>
      <p:ext uri="{BB962C8B-B14F-4D97-AF65-F5344CB8AC3E}">
        <p14:creationId xmlns:p14="http://schemas.microsoft.com/office/powerpoint/2010/main" val="987959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33</a:t>
            </a:fld>
            <a:endParaRPr lang="en-US"/>
          </a:p>
        </p:txBody>
      </p:sp>
    </p:spTree>
    <p:extLst>
      <p:ext uri="{BB962C8B-B14F-4D97-AF65-F5344CB8AC3E}">
        <p14:creationId xmlns:p14="http://schemas.microsoft.com/office/powerpoint/2010/main" val="3018149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34</a:t>
            </a:fld>
            <a:endParaRPr lang="en-US"/>
          </a:p>
        </p:txBody>
      </p:sp>
    </p:spTree>
    <p:extLst>
      <p:ext uri="{BB962C8B-B14F-4D97-AF65-F5344CB8AC3E}">
        <p14:creationId xmlns:p14="http://schemas.microsoft.com/office/powerpoint/2010/main" val="1088419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35</a:t>
            </a:fld>
            <a:endParaRPr lang="en-US"/>
          </a:p>
        </p:txBody>
      </p:sp>
    </p:spTree>
    <p:extLst>
      <p:ext uri="{BB962C8B-B14F-4D97-AF65-F5344CB8AC3E}">
        <p14:creationId xmlns:p14="http://schemas.microsoft.com/office/powerpoint/2010/main" val="2172585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36</a:t>
            </a:fld>
            <a:endParaRPr lang="en-US"/>
          </a:p>
        </p:txBody>
      </p:sp>
    </p:spTree>
    <p:extLst>
      <p:ext uri="{BB962C8B-B14F-4D97-AF65-F5344CB8AC3E}">
        <p14:creationId xmlns:p14="http://schemas.microsoft.com/office/powerpoint/2010/main" val="3500083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37</a:t>
            </a:fld>
            <a:endParaRPr lang="en-US"/>
          </a:p>
        </p:txBody>
      </p:sp>
    </p:spTree>
    <p:extLst>
      <p:ext uri="{BB962C8B-B14F-4D97-AF65-F5344CB8AC3E}">
        <p14:creationId xmlns:p14="http://schemas.microsoft.com/office/powerpoint/2010/main" val="979160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38</a:t>
            </a:fld>
            <a:endParaRPr lang="en-US"/>
          </a:p>
        </p:txBody>
      </p:sp>
    </p:spTree>
    <p:extLst>
      <p:ext uri="{BB962C8B-B14F-4D97-AF65-F5344CB8AC3E}">
        <p14:creationId xmlns:p14="http://schemas.microsoft.com/office/powerpoint/2010/main" val="4226186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39</a:t>
            </a:fld>
            <a:endParaRPr lang="en-US"/>
          </a:p>
        </p:txBody>
      </p:sp>
    </p:spTree>
    <p:extLst>
      <p:ext uri="{BB962C8B-B14F-4D97-AF65-F5344CB8AC3E}">
        <p14:creationId xmlns:p14="http://schemas.microsoft.com/office/powerpoint/2010/main" val="2359190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a:t>
            </a:fld>
            <a:endParaRPr lang="en-US"/>
          </a:p>
        </p:txBody>
      </p:sp>
    </p:spTree>
    <p:extLst>
      <p:ext uri="{BB962C8B-B14F-4D97-AF65-F5344CB8AC3E}">
        <p14:creationId xmlns:p14="http://schemas.microsoft.com/office/powerpoint/2010/main" val="11109345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40</a:t>
            </a:fld>
            <a:endParaRPr lang="en-US"/>
          </a:p>
        </p:txBody>
      </p:sp>
    </p:spTree>
    <p:extLst>
      <p:ext uri="{BB962C8B-B14F-4D97-AF65-F5344CB8AC3E}">
        <p14:creationId xmlns:p14="http://schemas.microsoft.com/office/powerpoint/2010/main" val="2860875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41</a:t>
            </a:fld>
            <a:endParaRPr lang="en-US"/>
          </a:p>
        </p:txBody>
      </p:sp>
    </p:spTree>
    <p:extLst>
      <p:ext uri="{BB962C8B-B14F-4D97-AF65-F5344CB8AC3E}">
        <p14:creationId xmlns:p14="http://schemas.microsoft.com/office/powerpoint/2010/main" val="40098624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42</a:t>
            </a:fld>
            <a:endParaRPr lang="en-US"/>
          </a:p>
        </p:txBody>
      </p:sp>
    </p:spTree>
    <p:extLst>
      <p:ext uri="{BB962C8B-B14F-4D97-AF65-F5344CB8AC3E}">
        <p14:creationId xmlns:p14="http://schemas.microsoft.com/office/powerpoint/2010/main" val="6101840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43</a:t>
            </a:fld>
            <a:endParaRPr lang="en-US"/>
          </a:p>
        </p:txBody>
      </p:sp>
    </p:spTree>
    <p:extLst>
      <p:ext uri="{BB962C8B-B14F-4D97-AF65-F5344CB8AC3E}">
        <p14:creationId xmlns:p14="http://schemas.microsoft.com/office/powerpoint/2010/main" val="41305995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44</a:t>
            </a:fld>
            <a:endParaRPr lang="en-US"/>
          </a:p>
        </p:txBody>
      </p:sp>
    </p:spTree>
    <p:extLst>
      <p:ext uri="{BB962C8B-B14F-4D97-AF65-F5344CB8AC3E}">
        <p14:creationId xmlns:p14="http://schemas.microsoft.com/office/powerpoint/2010/main" val="17982446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45</a:t>
            </a:fld>
            <a:endParaRPr lang="en-US"/>
          </a:p>
        </p:txBody>
      </p:sp>
    </p:spTree>
    <p:extLst>
      <p:ext uri="{BB962C8B-B14F-4D97-AF65-F5344CB8AC3E}">
        <p14:creationId xmlns:p14="http://schemas.microsoft.com/office/powerpoint/2010/main" val="23242044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46</a:t>
            </a:fld>
            <a:endParaRPr lang="en-US"/>
          </a:p>
        </p:txBody>
      </p:sp>
    </p:spTree>
    <p:extLst>
      <p:ext uri="{BB962C8B-B14F-4D97-AF65-F5344CB8AC3E}">
        <p14:creationId xmlns:p14="http://schemas.microsoft.com/office/powerpoint/2010/main" val="28043294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47</a:t>
            </a:fld>
            <a:endParaRPr lang="en-US"/>
          </a:p>
        </p:txBody>
      </p:sp>
    </p:spTree>
    <p:extLst>
      <p:ext uri="{BB962C8B-B14F-4D97-AF65-F5344CB8AC3E}">
        <p14:creationId xmlns:p14="http://schemas.microsoft.com/office/powerpoint/2010/main" val="26092714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48</a:t>
            </a:fld>
            <a:endParaRPr lang="en-US"/>
          </a:p>
        </p:txBody>
      </p:sp>
    </p:spTree>
    <p:extLst>
      <p:ext uri="{BB962C8B-B14F-4D97-AF65-F5344CB8AC3E}">
        <p14:creationId xmlns:p14="http://schemas.microsoft.com/office/powerpoint/2010/main" val="2233153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49</a:t>
            </a:fld>
            <a:endParaRPr lang="en-US"/>
          </a:p>
        </p:txBody>
      </p:sp>
    </p:spTree>
    <p:extLst>
      <p:ext uri="{BB962C8B-B14F-4D97-AF65-F5344CB8AC3E}">
        <p14:creationId xmlns:p14="http://schemas.microsoft.com/office/powerpoint/2010/main" val="1111941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166360" cy="3600450"/>
          </a:xfrm>
        </p:spPr>
        <p:txBody>
          <a:bodyPr/>
          <a:lstStyle/>
          <a:p>
            <a:r>
              <a:rPr lang="de-de" dirty="0"/>
              <a:t>Teilnehmer müssen keine Erfahrung mit Power BI mitbringen, da ein Großteil des Inhalts nicht mit dem Power BI-Dienst zusammenhängt (Power BI-Berichte oder ­-Dashboards).</a:t>
            </a:r>
          </a:p>
        </p:txBody>
      </p:sp>
      <p:sp>
        <p:nvSpPr>
          <p:cNvPr id="4" name="Slide Number Placeholder 3"/>
          <p:cNvSpPr>
            <a:spLocks noGrp="1"/>
          </p:cNvSpPr>
          <p:nvPr>
            <p:ph type="sldNum" sz="quarter" idx="5"/>
          </p:nvPr>
        </p:nvSpPr>
        <p:spPr/>
        <p:txBody>
          <a:bodyPr/>
          <a:lstStyle/>
          <a:p>
            <a:fld id="{4428728E-E154-4C68-8274-8B7B69A25AE8}" type="slidenum">
              <a:rPr lang="en-US" smtClean="0"/>
              <a:t>5</a:t>
            </a:fld>
            <a:endParaRPr lang="en-US"/>
          </a:p>
        </p:txBody>
      </p:sp>
    </p:spTree>
    <p:extLst>
      <p:ext uri="{BB962C8B-B14F-4D97-AF65-F5344CB8AC3E}">
        <p14:creationId xmlns:p14="http://schemas.microsoft.com/office/powerpoint/2010/main" val="541587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50</a:t>
            </a:fld>
            <a:endParaRPr lang="en-US"/>
          </a:p>
        </p:txBody>
      </p:sp>
    </p:spTree>
    <p:extLst>
      <p:ext uri="{BB962C8B-B14F-4D97-AF65-F5344CB8AC3E}">
        <p14:creationId xmlns:p14="http://schemas.microsoft.com/office/powerpoint/2010/main" val="4277612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51</a:t>
            </a:fld>
            <a:endParaRPr lang="en-US"/>
          </a:p>
        </p:txBody>
      </p:sp>
    </p:spTree>
    <p:extLst>
      <p:ext uri="{BB962C8B-B14F-4D97-AF65-F5344CB8AC3E}">
        <p14:creationId xmlns:p14="http://schemas.microsoft.com/office/powerpoint/2010/main" val="3254730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52</a:t>
            </a:fld>
            <a:endParaRPr lang="en-US"/>
          </a:p>
        </p:txBody>
      </p:sp>
    </p:spTree>
    <p:extLst>
      <p:ext uri="{BB962C8B-B14F-4D97-AF65-F5344CB8AC3E}">
        <p14:creationId xmlns:p14="http://schemas.microsoft.com/office/powerpoint/2010/main" val="8037383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53</a:t>
            </a:fld>
            <a:endParaRPr lang="en-US"/>
          </a:p>
        </p:txBody>
      </p:sp>
    </p:spTree>
    <p:extLst>
      <p:ext uri="{BB962C8B-B14F-4D97-AF65-F5344CB8AC3E}">
        <p14:creationId xmlns:p14="http://schemas.microsoft.com/office/powerpoint/2010/main" val="27437944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54</a:t>
            </a:fld>
            <a:endParaRPr lang="en-US"/>
          </a:p>
        </p:txBody>
      </p:sp>
    </p:spTree>
    <p:extLst>
      <p:ext uri="{BB962C8B-B14F-4D97-AF65-F5344CB8AC3E}">
        <p14:creationId xmlns:p14="http://schemas.microsoft.com/office/powerpoint/2010/main" val="28193525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55</a:t>
            </a:fld>
            <a:endParaRPr lang="en-US"/>
          </a:p>
        </p:txBody>
      </p:sp>
    </p:spTree>
    <p:extLst>
      <p:ext uri="{BB962C8B-B14F-4D97-AF65-F5344CB8AC3E}">
        <p14:creationId xmlns:p14="http://schemas.microsoft.com/office/powerpoint/2010/main" val="27976788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56</a:t>
            </a:fld>
            <a:endParaRPr lang="en-US"/>
          </a:p>
        </p:txBody>
      </p:sp>
    </p:spTree>
    <p:extLst>
      <p:ext uri="{BB962C8B-B14F-4D97-AF65-F5344CB8AC3E}">
        <p14:creationId xmlns:p14="http://schemas.microsoft.com/office/powerpoint/2010/main" val="26660068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57</a:t>
            </a:fld>
            <a:endParaRPr lang="en-US"/>
          </a:p>
        </p:txBody>
      </p:sp>
    </p:spTree>
    <p:extLst>
      <p:ext uri="{BB962C8B-B14F-4D97-AF65-F5344CB8AC3E}">
        <p14:creationId xmlns:p14="http://schemas.microsoft.com/office/powerpoint/2010/main" val="40029371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58</a:t>
            </a:fld>
            <a:endParaRPr lang="en-US"/>
          </a:p>
        </p:txBody>
      </p:sp>
    </p:spTree>
    <p:extLst>
      <p:ext uri="{BB962C8B-B14F-4D97-AF65-F5344CB8AC3E}">
        <p14:creationId xmlns:p14="http://schemas.microsoft.com/office/powerpoint/2010/main" val="2918662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59</a:t>
            </a:fld>
            <a:endParaRPr lang="en-US"/>
          </a:p>
        </p:txBody>
      </p:sp>
    </p:spTree>
    <p:extLst>
      <p:ext uri="{BB962C8B-B14F-4D97-AF65-F5344CB8AC3E}">
        <p14:creationId xmlns:p14="http://schemas.microsoft.com/office/powerpoint/2010/main" val="172159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a:t>
            </a:fld>
            <a:endParaRPr lang="en-US"/>
          </a:p>
        </p:txBody>
      </p:sp>
    </p:spTree>
    <p:extLst>
      <p:ext uri="{BB962C8B-B14F-4D97-AF65-F5344CB8AC3E}">
        <p14:creationId xmlns:p14="http://schemas.microsoft.com/office/powerpoint/2010/main" val="22145818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60</a:t>
            </a:fld>
            <a:endParaRPr lang="en-US"/>
          </a:p>
        </p:txBody>
      </p:sp>
    </p:spTree>
    <p:extLst>
      <p:ext uri="{BB962C8B-B14F-4D97-AF65-F5344CB8AC3E}">
        <p14:creationId xmlns:p14="http://schemas.microsoft.com/office/powerpoint/2010/main" val="13008405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Weitere Informationen finden Sie in den Demo-Hinweisen für Kursleiter.</a:t>
            </a:r>
          </a:p>
        </p:txBody>
      </p:sp>
      <p:sp>
        <p:nvSpPr>
          <p:cNvPr id="4" name="Slide Number Placeholder 3"/>
          <p:cNvSpPr>
            <a:spLocks noGrp="1"/>
          </p:cNvSpPr>
          <p:nvPr>
            <p:ph type="sldNum" sz="quarter" idx="5"/>
          </p:nvPr>
        </p:nvSpPr>
        <p:spPr/>
        <p:txBody>
          <a:bodyPr/>
          <a:lstStyle/>
          <a:p>
            <a:fld id="{4428728E-E154-4C68-8274-8B7B69A25AE8}" type="slidenum">
              <a:rPr lang="en-US" smtClean="0"/>
              <a:t>61</a:t>
            </a:fld>
            <a:endParaRPr lang="en-US"/>
          </a:p>
        </p:txBody>
      </p:sp>
    </p:spTree>
    <p:extLst>
      <p:ext uri="{BB962C8B-B14F-4D97-AF65-F5344CB8AC3E}">
        <p14:creationId xmlns:p14="http://schemas.microsoft.com/office/powerpoint/2010/main" val="10765929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Diese Entwicklungsmethode ist nicht in Stein gemeißelt. Sie soll einen allgemeinen Überblick darüber geben, worum es beim Verfassen und Veröffentlichen von Berichten geht.</a:t>
            </a:r>
          </a:p>
        </p:txBody>
      </p:sp>
      <p:sp>
        <p:nvSpPr>
          <p:cNvPr id="4" name="Slide Number Placeholder 3"/>
          <p:cNvSpPr>
            <a:spLocks noGrp="1"/>
          </p:cNvSpPr>
          <p:nvPr>
            <p:ph type="sldNum" sz="quarter" idx="5"/>
          </p:nvPr>
        </p:nvSpPr>
        <p:spPr/>
        <p:txBody>
          <a:bodyPr/>
          <a:lstStyle/>
          <a:p>
            <a:fld id="{4428728E-E154-4C68-8274-8B7B69A25AE8}" type="slidenum">
              <a:rPr lang="en-US" smtClean="0"/>
              <a:t>62</a:t>
            </a:fld>
            <a:endParaRPr lang="en-US"/>
          </a:p>
        </p:txBody>
      </p:sp>
    </p:spTree>
    <p:extLst>
      <p:ext uri="{BB962C8B-B14F-4D97-AF65-F5344CB8AC3E}">
        <p14:creationId xmlns:p14="http://schemas.microsoft.com/office/powerpoint/2010/main" val="23128416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63</a:t>
            </a:fld>
            <a:endParaRPr lang="en-US"/>
          </a:p>
        </p:txBody>
      </p:sp>
    </p:spTree>
    <p:extLst>
      <p:ext uri="{BB962C8B-B14F-4D97-AF65-F5344CB8AC3E}">
        <p14:creationId xmlns:p14="http://schemas.microsoft.com/office/powerpoint/2010/main" val="9057459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64</a:t>
            </a:fld>
            <a:endParaRPr lang="en-US"/>
          </a:p>
        </p:txBody>
      </p:sp>
    </p:spTree>
    <p:extLst>
      <p:ext uri="{BB962C8B-B14F-4D97-AF65-F5344CB8AC3E}">
        <p14:creationId xmlns:p14="http://schemas.microsoft.com/office/powerpoint/2010/main" val="83460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65</a:t>
            </a:fld>
            <a:endParaRPr lang="en-US"/>
          </a:p>
        </p:txBody>
      </p:sp>
    </p:spTree>
    <p:extLst>
      <p:ext uri="{BB962C8B-B14F-4D97-AF65-F5344CB8AC3E}">
        <p14:creationId xmlns:p14="http://schemas.microsoft.com/office/powerpoint/2010/main" val="39011653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66</a:t>
            </a:fld>
            <a:endParaRPr lang="en-US"/>
          </a:p>
        </p:txBody>
      </p:sp>
    </p:spTree>
    <p:extLst>
      <p:ext uri="{BB962C8B-B14F-4D97-AF65-F5344CB8AC3E}">
        <p14:creationId xmlns:p14="http://schemas.microsoft.com/office/powerpoint/2010/main" val="20991829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Planen Sie nicht zu viel Zeit für dieses Thema ein, insbesondere mit Teilnehmern, die mit paginierten Berichten noch nicht vertraut sind. Es ist ein fortgeschrittenes Konzept, das in Berichtsentwürfen nicht häufig verwendet wird.</a:t>
            </a:r>
          </a:p>
        </p:txBody>
      </p:sp>
      <p:sp>
        <p:nvSpPr>
          <p:cNvPr id="4" name="Slide Number Placeholder 3"/>
          <p:cNvSpPr>
            <a:spLocks noGrp="1"/>
          </p:cNvSpPr>
          <p:nvPr>
            <p:ph type="sldNum" sz="quarter" idx="5"/>
          </p:nvPr>
        </p:nvSpPr>
        <p:spPr/>
        <p:txBody>
          <a:bodyPr/>
          <a:lstStyle/>
          <a:p>
            <a:fld id="{4428728E-E154-4C68-8274-8B7B69A25AE8}" type="slidenum">
              <a:rPr lang="en-US" smtClean="0"/>
              <a:t>67</a:t>
            </a:fld>
            <a:endParaRPr lang="en-US"/>
          </a:p>
        </p:txBody>
      </p:sp>
    </p:spTree>
    <p:extLst>
      <p:ext uri="{BB962C8B-B14F-4D97-AF65-F5344CB8AC3E}">
        <p14:creationId xmlns:p14="http://schemas.microsoft.com/office/powerpoint/2010/main" val="8897307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68</a:t>
            </a:fld>
            <a:endParaRPr lang="en-US"/>
          </a:p>
        </p:txBody>
      </p:sp>
    </p:spTree>
    <p:extLst>
      <p:ext uri="{BB962C8B-B14F-4D97-AF65-F5344CB8AC3E}">
        <p14:creationId xmlns:p14="http://schemas.microsoft.com/office/powerpoint/2010/main" val="26918775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69</a:t>
            </a:fld>
            <a:endParaRPr lang="en-US"/>
          </a:p>
        </p:txBody>
      </p:sp>
    </p:spTree>
    <p:extLst>
      <p:ext uri="{BB962C8B-B14F-4D97-AF65-F5344CB8AC3E}">
        <p14:creationId xmlns:p14="http://schemas.microsoft.com/office/powerpoint/2010/main" val="359261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Erwähnen Sie, dass die Übungseinheiten nacheinander durchgeführt und abgeschlossen werden müssen. Es ist in der Regel nicht möglich, die nächste Übungseinheit zu starten, wenn die vorherige Übung Fehler aufweist. Teilen Sie den Teilnehmern auch mit, dass es für die meisten Übungen Lösungsdateien gibt.</a:t>
            </a:r>
          </a:p>
        </p:txBody>
      </p:sp>
      <p:sp>
        <p:nvSpPr>
          <p:cNvPr id="4" name="Slide Number Placeholder 3"/>
          <p:cNvSpPr>
            <a:spLocks noGrp="1"/>
          </p:cNvSpPr>
          <p:nvPr>
            <p:ph type="sldNum" sz="quarter" idx="5"/>
          </p:nvPr>
        </p:nvSpPr>
        <p:spPr/>
        <p:txBody>
          <a:bodyPr/>
          <a:lstStyle/>
          <a:p>
            <a:fld id="{4428728E-E154-4C68-8274-8B7B69A25AE8}" type="slidenum">
              <a:rPr lang="en-US" smtClean="0"/>
              <a:t>7</a:t>
            </a:fld>
            <a:endParaRPr lang="en-US"/>
          </a:p>
        </p:txBody>
      </p:sp>
    </p:spTree>
    <p:extLst>
      <p:ext uri="{BB962C8B-B14F-4D97-AF65-F5344CB8AC3E}">
        <p14:creationId xmlns:p14="http://schemas.microsoft.com/office/powerpoint/2010/main" val="13116797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70</a:t>
            </a:fld>
            <a:endParaRPr lang="en-US"/>
          </a:p>
        </p:txBody>
      </p:sp>
    </p:spTree>
    <p:extLst>
      <p:ext uri="{BB962C8B-B14F-4D97-AF65-F5344CB8AC3E}">
        <p14:creationId xmlns:p14="http://schemas.microsoft.com/office/powerpoint/2010/main" val="11100724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71</a:t>
            </a:fld>
            <a:endParaRPr lang="en-US"/>
          </a:p>
        </p:txBody>
      </p:sp>
    </p:spTree>
    <p:extLst>
      <p:ext uri="{BB962C8B-B14F-4D97-AF65-F5344CB8AC3E}">
        <p14:creationId xmlns:p14="http://schemas.microsoft.com/office/powerpoint/2010/main" val="29357317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72</a:t>
            </a:fld>
            <a:endParaRPr lang="en-US"/>
          </a:p>
        </p:txBody>
      </p:sp>
    </p:spTree>
    <p:extLst>
      <p:ext uri="{BB962C8B-B14F-4D97-AF65-F5344CB8AC3E}">
        <p14:creationId xmlns:p14="http://schemas.microsoft.com/office/powerpoint/2010/main" val="35444820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73</a:t>
            </a:fld>
            <a:endParaRPr lang="en-US"/>
          </a:p>
        </p:txBody>
      </p:sp>
    </p:spTree>
    <p:extLst>
      <p:ext uri="{BB962C8B-B14F-4D97-AF65-F5344CB8AC3E}">
        <p14:creationId xmlns:p14="http://schemas.microsoft.com/office/powerpoint/2010/main" val="16271757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74</a:t>
            </a:fld>
            <a:endParaRPr lang="en-US"/>
          </a:p>
        </p:txBody>
      </p:sp>
    </p:spTree>
    <p:extLst>
      <p:ext uri="{BB962C8B-B14F-4D97-AF65-F5344CB8AC3E}">
        <p14:creationId xmlns:p14="http://schemas.microsoft.com/office/powerpoint/2010/main" val="9618157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Weitere Informationen finden Sie unter: </a:t>
            </a:r>
          </a:p>
          <a:p>
            <a:r>
              <a:rPr lang="de-de">
                <a:hlinkClick r:id="rId3"/>
              </a:rPr>
              <a:t>https://docs.microsoft.com/power-bi/paginated-reports/subreports</a:t>
            </a:r>
            <a:endParaRPr lang="en-US"/>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75</a:t>
            </a:fld>
            <a:endParaRPr lang="en-US"/>
          </a:p>
        </p:txBody>
      </p:sp>
    </p:spTree>
    <p:extLst>
      <p:ext uri="{BB962C8B-B14F-4D97-AF65-F5344CB8AC3E}">
        <p14:creationId xmlns:p14="http://schemas.microsoft.com/office/powerpoint/2010/main" val="32365834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76</a:t>
            </a:fld>
            <a:endParaRPr lang="en-US"/>
          </a:p>
        </p:txBody>
      </p:sp>
    </p:spTree>
    <p:extLst>
      <p:ext uri="{BB962C8B-B14F-4D97-AF65-F5344CB8AC3E}">
        <p14:creationId xmlns:p14="http://schemas.microsoft.com/office/powerpoint/2010/main" val="141082220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77</a:t>
            </a:fld>
            <a:endParaRPr lang="en-US"/>
          </a:p>
        </p:txBody>
      </p:sp>
    </p:spTree>
    <p:extLst>
      <p:ext uri="{BB962C8B-B14F-4D97-AF65-F5344CB8AC3E}">
        <p14:creationId xmlns:p14="http://schemas.microsoft.com/office/powerpoint/2010/main" val="11642347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78</a:t>
            </a:fld>
            <a:endParaRPr lang="en-US"/>
          </a:p>
        </p:txBody>
      </p:sp>
    </p:spTree>
    <p:extLst>
      <p:ext uri="{BB962C8B-B14F-4D97-AF65-F5344CB8AC3E}">
        <p14:creationId xmlns:p14="http://schemas.microsoft.com/office/powerpoint/2010/main" val="30213897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79</a:t>
            </a:fld>
            <a:endParaRPr lang="en-US"/>
          </a:p>
        </p:txBody>
      </p:sp>
    </p:spTree>
    <p:extLst>
      <p:ext uri="{BB962C8B-B14F-4D97-AF65-F5344CB8AC3E}">
        <p14:creationId xmlns:p14="http://schemas.microsoft.com/office/powerpoint/2010/main" val="301134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Das Unternehmensszenario von Adventure Works dient nur als Hintergrund. Es ist nicht wichtig zu verstehen, was das Unternehmen tut. Die wichtigste Nachricht für diese Folie befindet sich im letzten Aufzählungspunkt. An dieser Stelle können Sie ihre Rolle in der Übungsgeschichte beschreiben.</a:t>
            </a:r>
          </a:p>
        </p:txBody>
      </p:sp>
      <p:sp>
        <p:nvSpPr>
          <p:cNvPr id="4" name="Slide Number Placeholder 3"/>
          <p:cNvSpPr>
            <a:spLocks noGrp="1"/>
          </p:cNvSpPr>
          <p:nvPr>
            <p:ph type="sldNum" sz="quarter" idx="5"/>
          </p:nvPr>
        </p:nvSpPr>
        <p:spPr/>
        <p:txBody>
          <a:bodyPr/>
          <a:lstStyle/>
          <a:p>
            <a:fld id="{4428728E-E154-4C68-8274-8B7B69A25AE8}" type="slidenum">
              <a:rPr lang="en-US" smtClean="0"/>
              <a:t>8</a:t>
            </a:fld>
            <a:endParaRPr lang="en-US"/>
          </a:p>
        </p:txBody>
      </p:sp>
    </p:spTree>
    <p:extLst>
      <p:ext uri="{BB962C8B-B14F-4D97-AF65-F5344CB8AC3E}">
        <p14:creationId xmlns:p14="http://schemas.microsoft.com/office/powerpoint/2010/main" val="33942737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80</a:t>
            </a:fld>
            <a:endParaRPr lang="en-US"/>
          </a:p>
        </p:txBody>
      </p:sp>
    </p:spTree>
    <p:extLst>
      <p:ext uri="{BB962C8B-B14F-4D97-AF65-F5344CB8AC3E}">
        <p14:creationId xmlns:p14="http://schemas.microsoft.com/office/powerpoint/2010/main" val="32048041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81</a:t>
            </a:fld>
            <a:endParaRPr lang="en-US"/>
          </a:p>
        </p:txBody>
      </p:sp>
    </p:spTree>
    <p:extLst>
      <p:ext uri="{BB962C8B-B14F-4D97-AF65-F5344CB8AC3E}">
        <p14:creationId xmlns:p14="http://schemas.microsoft.com/office/powerpoint/2010/main" val="128524379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82</a:t>
            </a:fld>
            <a:endParaRPr lang="en-US"/>
          </a:p>
        </p:txBody>
      </p:sp>
    </p:spTree>
    <p:extLst>
      <p:ext uri="{BB962C8B-B14F-4D97-AF65-F5344CB8AC3E}">
        <p14:creationId xmlns:p14="http://schemas.microsoft.com/office/powerpoint/2010/main" val="64607663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83</a:t>
            </a:fld>
            <a:endParaRPr lang="en-US"/>
          </a:p>
        </p:txBody>
      </p:sp>
    </p:spTree>
    <p:extLst>
      <p:ext uri="{BB962C8B-B14F-4D97-AF65-F5344CB8AC3E}">
        <p14:creationId xmlns:p14="http://schemas.microsoft.com/office/powerpoint/2010/main" val="169374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84</a:t>
            </a:fld>
            <a:endParaRPr lang="en-US"/>
          </a:p>
        </p:txBody>
      </p:sp>
    </p:spTree>
    <p:extLst>
      <p:ext uri="{BB962C8B-B14F-4D97-AF65-F5344CB8AC3E}">
        <p14:creationId xmlns:p14="http://schemas.microsoft.com/office/powerpoint/2010/main" val="18398971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85</a:t>
            </a:fld>
            <a:endParaRPr lang="en-US"/>
          </a:p>
        </p:txBody>
      </p:sp>
    </p:spTree>
    <p:extLst>
      <p:ext uri="{BB962C8B-B14F-4D97-AF65-F5344CB8AC3E}">
        <p14:creationId xmlns:p14="http://schemas.microsoft.com/office/powerpoint/2010/main" val="3074021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86</a:t>
            </a:fld>
            <a:endParaRPr lang="en-US"/>
          </a:p>
        </p:txBody>
      </p:sp>
    </p:spTree>
    <p:extLst>
      <p:ext uri="{BB962C8B-B14F-4D97-AF65-F5344CB8AC3E}">
        <p14:creationId xmlns:p14="http://schemas.microsoft.com/office/powerpoint/2010/main" val="205784440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87</a:t>
            </a:fld>
            <a:endParaRPr lang="en-US"/>
          </a:p>
        </p:txBody>
      </p:sp>
    </p:spTree>
    <p:extLst>
      <p:ext uri="{BB962C8B-B14F-4D97-AF65-F5344CB8AC3E}">
        <p14:creationId xmlns:p14="http://schemas.microsoft.com/office/powerpoint/2010/main" val="12267201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88</a:t>
            </a:fld>
            <a:endParaRPr lang="en-US"/>
          </a:p>
        </p:txBody>
      </p:sp>
    </p:spTree>
    <p:extLst>
      <p:ext uri="{BB962C8B-B14F-4D97-AF65-F5344CB8AC3E}">
        <p14:creationId xmlns:p14="http://schemas.microsoft.com/office/powerpoint/2010/main" val="34833505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89</a:t>
            </a:fld>
            <a:endParaRPr lang="en-US"/>
          </a:p>
        </p:txBody>
      </p:sp>
    </p:spTree>
    <p:extLst>
      <p:ext uri="{BB962C8B-B14F-4D97-AF65-F5344CB8AC3E}">
        <p14:creationId xmlns:p14="http://schemas.microsoft.com/office/powerpoint/2010/main" val="2308355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Wenn die Teilnehmer die Übungen absolvieren, erklären Sie, dass sie die in dieser Folie beschriebenen Anforderungen für die Einrichtung des Kursarbeitsplatzes erfüllen müssen. Vorzugsweise wurde die Einrichtung vor Beginn des Unterrichts vorgenommen.</a:t>
            </a:r>
          </a:p>
        </p:txBody>
      </p:sp>
      <p:sp>
        <p:nvSpPr>
          <p:cNvPr id="4" name="Slide Number Placeholder 3"/>
          <p:cNvSpPr>
            <a:spLocks noGrp="1"/>
          </p:cNvSpPr>
          <p:nvPr>
            <p:ph type="sldNum" sz="quarter" idx="5"/>
          </p:nvPr>
        </p:nvSpPr>
        <p:spPr/>
        <p:txBody>
          <a:bodyPr/>
          <a:lstStyle/>
          <a:p>
            <a:fld id="{4428728E-E154-4C68-8274-8B7B69A25AE8}" type="slidenum">
              <a:rPr lang="en-US" smtClean="0"/>
              <a:t>9</a:t>
            </a:fld>
            <a:endParaRPr lang="en-US"/>
          </a:p>
        </p:txBody>
      </p:sp>
    </p:spTree>
    <p:extLst>
      <p:ext uri="{BB962C8B-B14F-4D97-AF65-F5344CB8AC3E}">
        <p14:creationId xmlns:p14="http://schemas.microsoft.com/office/powerpoint/2010/main" val="71236795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90</a:t>
            </a:fld>
            <a:endParaRPr lang="en-US"/>
          </a:p>
        </p:txBody>
      </p:sp>
    </p:spTree>
    <p:extLst>
      <p:ext uri="{BB962C8B-B14F-4D97-AF65-F5344CB8AC3E}">
        <p14:creationId xmlns:p14="http://schemas.microsoft.com/office/powerpoint/2010/main" val="8037257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91</a:t>
            </a:fld>
            <a:endParaRPr lang="en-US"/>
          </a:p>
        </p:txBody>
      </p:sp>
    </p:spTree>
    <p:extLst>
      <p:ext uri="{BB962C8B-B14F-4D97-AF65-F5344CB8AC3E}">
        <p14:creationId xmlns:p14="http://schemas.microsoft.com/office/powerpoint/2010/main" val="19342324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92</a:t>
            </a:fld>
            <a:endParaRPr lang="en-US"/>
          </a:p>
        </p:txBody>
      </p:sp>
    </p:spTree>
    <p:extLst>
      <p:ext uri="{BB962C8B-B14F-4D97-AF65-F5344CB8AC3E}">
        <p14:creationId xmlns:p14="http://schemas.microsoft.com/office/powerpoint/2010/main" val="142908426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93</a:t>
            </a:fld>
            <a:endParaRPr lang="en-US"/>
          </a:p>
        </p:txBody>
      </p:sp>
    </p:spTree>
    <p:extLst>
      <p:ext uri="{BB962C8B-B14F-4D97-AF65-F5344CB8AC3E}">
        <p14:creationId xmlns:p14="http://schemas.microsoft.com/office/powerpoint/2010/main" val="351872515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94</a:t>
            </a:fld>
            <a:endParaRPr lang="en-US"/>
          </a:p>
        </p:txBody>
      </p:sp>
    </p:spTree>
    <p:extLst>
      <p:ext uri="{BB962C8B-B14F-4D97-AF65-F5344CB8AC3E}">
        <p14:creationId xmlns:p14="http://schemas.microsoft.com/office/powerpoint/2010/main" val="56064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Weitere Informationen finden Sie unter:</a:t>
            </a:r>
          </a:p>
          <a:p>
            <a:r>
              <a:rPr lang="de-de"/>
              <a:t>https://docs.microsoft.com/power-bi/paginated-reports-data-sources</a:t>
            </a:r>
          </a:p>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95</a:t>
            </a:fld>
            <a:endParaRPr lang="en-US"/>
          </a:p>
        </p:txBody>
      </p:sp>
    </p:spTree>
    <p:extLst>
      <p:ext uri="{BB962C8B-B14F-4D97-AF65-F5344CB8AC3E}">
        <p14:creationId xmlns:p14="http://schemas.microsoft.com/office/powerpoint/2010/main" val="7722910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96</a:t>
            </a:fld>
            <a:endParaRPr lang="en-US"/>
          </a:p>
        </p:txBody>
      </p:sp>
    </p:spTree>
    <p:extLst>
      <p:ext uri="{BB962C8B-B14F-4D97-AF65-F5344CB8AC3E}">
        <p14:creationId xmlns:p14="http://schemas.microsoft.com/office/powerpoint/2010/main" val="19572250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97</a:t>
            </a:fld>
            <a:endParaRPr lang="en-US"/>
          </a:p>
        </p:txBody>
      </p:sp>
    </p:spTree>
    <p:extLst>
      <p:ext uri="{BB962C8B-B14F-4D97-AF65-F5344CB8AC3E}">
        <p14:creationId xmlns:p14="http://schemas.microsoft.com/office/powerpoint/2010/main" val="19509838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98</a:t>
            </a:fld>
            <a:endParaRPr lang="en-US"/>
          </a:p>
        </p:txBody>
      </p:sp>
    </p:spTree>
    <p:extLst>
      <p:ext uri="{BB962C8B-B14F-4D97-AF65-F5344CB8AC3E}">
        <p14:creationId xmlns:p14="http://schemas.microsoft.com/office/powerpoint/2010/main" val="152514163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28728E-E154-4C68-8274-8B7B69A25AE8}" type="slidenum">
              <a:rPr lang="en-US" smtClean="0"/>
              <a:t>99</a:t>
            </a:fld>
            <a:endParaRPr lang="en-US"/>
          </a:p>
        </p:txBody>
      </p:sp>
    </p:spTree>
    <p:extLst>
      <p:ext uri="{BB962C8B-B14F-4D97-AF65-F5344CB8AC3E}">
        <p14:creationId xmlns:p14="http://schemas.microsoft.com/office/powerpoint/2010/main" val="385141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tiff"/><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5278582"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Content Placeholder">
            <a:extLst>
              <a:ext uri="{FF2B5EF4-FFF2-40B4-BE49-F238E27FC236}">
                <a16:creationId xmlns:a16="http://schemas.microsoft.com/office/drawing/2014/main" id="{0596FD8D-02F0-48A3-BE4D-004A031CEF8B}"/>
              </a:ext>
            </a:extLst>
          </p:cNvPr>
          <p:cNvSpPr>
            <a:spLocks noGrp="1"/>
          </p:cNvSpPr>
          <p:nvPr>
            <p:ph idx="11" hasCustomPrompt="1"/>
          </p:nvPr>
        </p:nvSpPr>
        <p:spPr>
          <a:xfrm>
            <a:off x="6414218" y="2089527"/>
            <a:ext cx="5278582"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2FDD3ED-0DEE-4E5E-845D-BE30DA358D54}"/>
              </a:ext>
            </a:extLst>
          </p:cNvPr>
          <p:cNvSpPr>
            <a:spLocks noGrp="1"/>
          </p:cNvSpPr>
          <p:nvPr>
            <p:ph type="ftr" sz="quarter" idx="12"/>
          </p:nvPr>
        </p:nvSpPr>
        <p:spPr/>
        <p:txBody>
          <a:bodyPr/>
          <a:lstStyle/>
          <a:p>
            <a:r>
              <a:rPr lang="en-AU"/>
              <a:t>© 2022 Microsoft. All rights reserved. </a:t>
            </a:r>
          </a:p>
        </p:txBody>
      </p:sp>
    </p:spTree>
    <p:extLst>
      <p:ext uri="{BB962C8B-B14F-4D97-AF65-F5344CB8AC3E}">
        <p14:creationId xmlns:p14="http://schemas.microsoft.com/office/powerpoint/2010/main" val="237506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r>
              <a:rPr lang="en-AU"/>
              <a:t>© 2022 Microsoft. All rights reserved. </a:t>
            </a:r>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a:t>Enter product name in accent color, then new line then use white for remainder of title</a:t>
            </a:r>
          </a:p>
        </p:txBody>
      </p:sp>
    </p:spTree>
    <p:extLst>
      <p:ext uri="{BB962C8B-B14F-4D97-AF65-F5344CB8AC3E}">
        <p14:creationId xmlns:p14="http://schemas.microsoft.com/office/powerpoint/2010/main" val="137182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urse close">
    <p:bg>
      <p:bgPr>
        <a:solidFill>
          <a:schemeClr val="bg2"/>
        </a:solidFill>
        <a:effectLst/>
      </p:bgPr>
    </p:bg>
    <p:spTree>
      <p:nvGrpSpPr>
        <p:cNvPr id="1" name=""/>
        <p:cNvGrpSpPr/>
        <p:nvPr/>
      </p:nvGrpSpPr>
      <p:grpSpPr>
        <a:xfrm>
          <a:off x="0" y="0"/>
          <a:ext cx="0" cy="0"/>
          <a:chOff x="0" y="0"/>
          <a:chExt cx="0" cy="0"/>
        </a:xfrm>
      </p:grpSpPr>
      <p:pic>
        <p:nvPicPr>
          <p:cNvPr id="2" name="Microsoft Power Platform logo" descr="Microsoft Power Platform">
            <a:extLst>
              <a:ext uri="{FF2B5EF4-FFF2-40B4-BE49-F238E27FC236}">
                <a16:creationId xmlns:a16="http://schemas.microsoft.com/office/drawing/2014/main" id="{6D859BDB-7735-4368-B343-CCCA6C565B7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635123" y="2822412"/>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EFFB912-2D9D-44DF-818F-F826A20778AE}"/>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375194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Openin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F44FA83-6FB8-424D-B9CA-00111CE31D60}"/>
              </a:ext>
            </a:extLst>
          </p:cNvPr>
          <p:cNvPicPr>
            <a:picLocks noChangeAspect="1"/>
          </p:cNvPicPr>
          <p:nvPr userDrawn="1"/>
        </p:nvPicPr>
        <p:blipFill rotWithShape="1">
          <a:blip r:embed="rId2"/>
          <a:srcRect t="37303" r="953"/>
          <a:stretch/>
        </p:blipFill>
        <p:spPr>
          <a:xfrm>
            <a:off x="0" y="-1"/>
            <a:ext cx="12207496" cy="5171125"/>
          </a:xfrm>
          <a:prstGeom prst="rect">
            <a:avLst/>
          </a:prstGeom>
        </p:spPr>
      </p:pic>
      <p:sp>
        <p:nvSpPr>
          <p:cNvPr id="10" name="Rectangle 3">
            <a:extLst>
              <a:ext uri="{FF2B5EF4-FFF2-40B4-BE49-F238E27FC236}">
                <a16:creationId xmlns:a16="http://schemas.microsoft.com/office/drawing/2014/main" id="{DC3666C0-4E91-47C8-9693-4A02AA84B463}"/>
              </a:ext>
            </a:extLst>
          </p:cNvPr>
          <p:cNvSpPr/>
          <p:nvPr userDrawn="1"/>
        </p:nvSpPr>
        <p:spPr>
          <a:xfrm>
            <a:off x="-15500" y="1891163"/>
            <a:ext cx="12207497" cy="3084582"/>
          </a:xfrm>
          <a:custGeom>
            <a:avLst/>
            <a:gdLst>
              <a:gd name="connsiteX0" fmla="*/ 0 w 12251821"/>
              <a:gd name="connsiteY0" fmla="*/ 0 h 1264777"/>
              <a:gd name="connsiteX1" fmla="*/ 12251821 w 12251821"/>
              <a:gd name="connsiteY1" fmla="*/ 0 h 1264777"/>
              <a:gd name="connsiteX2" fmla="*/ 12251821 w 12251821"/>
              <a:gd name="connsiteY2" fmla="*/ 1264777 h 1264777"/>
              <a:gd name="connsiteX3" fmla="*/ 0 w 12251821"/>
              <a:gd name="connsiteY3" fmla="*/ 1264777 h 1264777"/>
              <a:gd name="connsiteX4" fmla="*/ 0 w 12251821"/>
              <a:gd name="connsiteY4" fmla="*/ 0 h 1264777"/>
              <a:gd name="connsiteX0" fmla="*/ 0 w 12251821"/>
              <a:gd name="connsiteY0" fmla="*/ 0 h 4580545"/>
              <a:gd name="connsiteX1" fmla="*/ 12251821 w 12251821"/>
              <a:gd name="connsiteY1" fmla="*/ 3315768 h 4580545"/>
              <a:gd name="connsiteX2" fmla="*/ 12251821 w 12251821"/>
              <a:gd name="connsiteY2" fmla="*/ 4580545 h 4580545"/>
              <a:gd name="connsiteX3" fmla="*/ 0 w 12251821"/>
              <a:gd name="connsiteY3" fmla="*/ 4580545 h 4580545"/>
              <a:gd name="connsiteX4" fmla="*/ 0 w 12251821"/>
              <a:gd name="connsiteY4" fmla="*/ 0 h 4580545"/>
              <a:gd name="connsiteX0" fmla="*/ 0 w 12251821"/>
              <a:gd name="connsiteY0" fmla="*/ 0 h 4939469"/>
              <a:gd name="connsiteX1" fmla="*/ 12251821 w 12251821"/>
              <a:gd name="connsiteY1" fmla="*/ 3315768 h 4939469"/>
              <a:gd name="connsiteX2" fmla="*/ 12251821 w 12251821"/>
              <a:gd name="connsiteY2" fmla="*/ 4580545 h 4939469"/>
              <a:gd name="connsiteX3" fmla="*/ 8546 w 12251821"/>
              <a:gd name="connsiteY3" fmla="*/ 4939469 h 4939469"/>
              <a:gd name="connsiteX4" fmla="*/ 0 w 12251821"/>
              <a:gd name="connsiteY4" fmla="*/ 0 h 4939469"/>
              <a:gd name="connsiteX0" fmla="*/ 0 w 12251821"/>
              <a:gd name="connsiteY0" fmla="*/ 0 h 4948015"/>
              <a:gd name="connsiteX1" fmla="*/ 12251821 w 12251821"/>
              <a:gd name="connsiteY1" fmla="*/ 3315768 h 4948015"/>
              <a:gd name="connsiteX2" fmla="*/ 6987612 w 12251821"/>
              <a:gd name="connsiteY2" fmla="*/ 4948015 h 4948015"/>
              <a:gd name="connsiteX3" fmla="*/ 8546 w 12251821"/>
              <a:gd name="connsiteY3" fmla="*/ 4939469 h 4948015"/>
              <a:gd name="connsiteX4" fmla="*/ 0 w 12251821"/>
              <a:gd name="connsiteY4" fmla="*/ 0 h 4948015"/>
              <a:gd name="connsiteX0" fmla="*/ 0 w 6987612"/>
              <a:gd name="connsiteY0" fmla="*/ 0 h 4948015"/>
              <a:gd name="connsiteX1" fmla="*/ 6970520 w 6987612"/>
              <a:gd name="connsiteY1" fmla="*/ 4930923 h 4948015"/>
              <a:gd name="connsiteX2" fmla="*/ 6987612 w 6987612"/>
              <a:gd name="connsiteY2" fmla="*/ 4948015 h 4948015"/>
              <a:gd name="connsiteX3" fmla="*/ 8546 w 6987612"/>
              <a:gd name="connsiteY3" fmla="*/ 4939469 h 4948015"/>
              <a:gd name="connsiteX4" fmla="*/ 0 w 6987612"/>
              <a:gd name="connsiteY4" fmla="*/ 0 h 4948015"/>
              <a:gd name="connsiteX0" fmla="*/ 823 w 6979889"/>
              <a:gd name="connsiteY0" fmla="*/ 0 h 3871245"/>
              <a:gd name="connsiteX1" fmla="*/ 6962797 w 6979889"/>
              <a:gd name="connsiteY1" fmla="*/ 3854153 h 3871245"/>
              <a:gd name="connsiteX2" fmla="*/ 6979889 w 6979889"/>
              <a:gd name="connsiteY2" fmla="*/ 3871245 h 3871245"/>
              <a:gd name="connsiteX3" fmla="*/ 823 w 6979889"/>
              <a:gd name="connsiteY3" fmla="*/ 3862699 h 3871245"/>
              <a:gd name="connsiteX4" fmla="*/ 823 w 6979889"/>
              <a:gd name="connsiteY4" fmla="*/ 0 h 3871245"/>
              <a:gd name="connsiteX0" fmla="*/ 823 w 9099246"/>
              <a:gd name="connsiteY0" fmla="*/ 0 h 3862699"/>
              <a:gd name="connsiteX1" fmla="*/ 6962797 w 9099246"/>
              <a:gd name="connsiteY1" fmla="*/ 3854153 h 3862699"/>
              <a:gd name="connsiteX2" fmla="*/ 9099246 w 9099246"/>
              <a:gd name="connsiteY2" fmla="*/ 3862699 h 3862699"/>
              <a:gd name="connsiteX3" fmla="*/ 823 w 9099246"/>
              <a:gd name="connsiteY3" fmla="*/ 3862699 h 3862699"/>
              <a:gd name="connsiteX4" fmla="*/ 823 w 9099246"/>
              <a:gd name="connsiteY4" fmla="*/ 0 h 3862699"/>
              <a:gd name="connsiteX0" fmla="*/ 823 w 9099246"/>
              <a:gd name="connsiteY0" fmla="*/ 0 h 3862699"/>
              <a:gd name="connsiteX1" fmla="*/ 9082154 w 9099246"/>
              <a:gd name="connsiteY1" fmla="*/ 3862699 h 3862699"/>
              <a:gd name="connsiteX2" fmla="*/ 9099246 w 9099246"/>
              <a:gd name="connsiteY2" fmla="*/ 3862699 h 3862699"/>
              <a:gd name="connsiteX3" fmla="*/ 823 w 9099246"/>
              <a:gd name="connsiteY3" fmla="*/ 3862699 h 3862699"/>
              <a:gd name="connsiteX4" fmla="*/ 823 w 9099246"/>
              <a:gd name="connsiteY4" fmla="*/ 0 h 3862699"/>
              <a:gd name="connsiteX0" fmla="*/ 823 w 9099246"/>
              <a:gd name="connsiteY0" fmla="*/ 0 h 2709017"/>
              <a:gd name="connsiteX1" fmla="*/ 9082154 w 9099246"/>
              <a:gd name="connsiteY1" fmla="*/ 2709017 h 2709017"/>
              <a:gd name="connsiteX2" fmla="*/ 9099246 w 9099246"/>
              <a:gd name="connsiteY2" fmla="*/ 2709017 h 2709017"/>
              <a:gd name="connsiteX3" fmla="*/ 823 w 9099246"/>
              <a:gd name="connsiteY3" fmla="*/ 2709017 h 2709017"/>
              <a:gd name="connsiteX4" fmla="*/ 823 w 9099246"/>
              <a:gd name="connsiteY4" fmla="*/ 0 h 2709017"/>
              <a:gd name="connsiteX0" fmla="*/ 0 w 9106969"/>
              <a:gd name="connsiteY0" fmla="*/ 0 h 2999574"/>
              <a:gd name="connsiteX1" fmla="*/ 9089877 w 9106969"/>
              <a:gd name="connsiteY1" fmla="*/ 2999574 h 2999574"/>
              <a:gd name="connsiteX2" fmla="*/ 9106969 w 9106969"/>
              <a:gd name="connsiteY2" fmla="*/ 2999574 h 2999574"/>
              <a:gd name="connsiteX3" fmla="*/ 8546 w 9106969"/>
              <a:gd name="connsiteY3" fmla="*/ 2999574 h 2999574"/>
              <a:gd name="connsiteX4" fmla="*/ 0 w 9106969"/>
              <a:gd name="connsiteY4" fmla="*/ 0 h 2999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06969" h="2999574">
                <a:moveTo>
                  <a:pt x="0" y="0"/>
                </a:moveTo>
                <a:lnTo>
                  <a:pt x="9089877" y="2999574"/>
                </a:lnTo>
                <a:lnTo>
                  <a:pt x="9106969" y="2999574"/>
                </a:lnTo>
                <a:lnTo>
                  <a:pt x="8546" y="2999574"/>
                </a:lnTo>
                <a:cubicBezTo>
                  <a:pt x="5697" y="1353084"/>
                  <a:pt x="2849" y="1646490"/>
                  <a:pt x="0" y="0"/>
                </a:cubicBezTo>
                <a:close/>
              </a:path>
            </a:pathLst>
          </a:custGeom>
          <a:solidFill>
            <a:srgbClr val="01B0F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C1130D4-7CBF-8347-A059-F343024CAD4D}"/>
              </a:ext>
            </a:extLst>
          </p:cNvPr>
          <p:cNvPicPr>
            <a:picLocks noChangeAspect="1"/>
          </p:cNvPicPr>
          <p:nvPr userDrawn="1"/>
        </p:nvPicPr>
        <p:blipFill>
          <a:blip r:embed="rId3">
            <a:biLevel thresh="25000"/>
          </a:blip>
          <a:stretch>
            <a:fillRect/>
          </a:stretch>
        </p:blipFill>
        <p:spPr>
          <a:xfrm>
            <a:off x="609001" y="5708826"/>
            <a:ext cx="2141017" cy="715414"/>
          </a:xfrm>
          <a:prstGeom prst="rect">
            <a:avLst/>
          </a:prstGeom>
        </p:spPr>
      </p:pic>
      <p:sp>
        <p:nvSpPr>
          <p:cNvPr id="23" name="Title 1">
            <a:extLst>
              <a:ext uri="{FF2B5EF4-FFF2-40B4-BE49-F238E27FC236}">
                <a16:creationId xmlns:a16="http://schemas.microsoft.com/office/drawing/2014/main" id="{8C9389E8-7888-3D42-B13E-05690588937F}"/>
              </a:ext>
            </a:extLst>
          </p:cNvPr>
          <p:cNvSpPr>
            <a:spLocks noGrp="1"/>
          </p:cNvSpPr>
          <p:nvPr>
            <p:ph type="ctrTitle" hasCustomPrompt="1"/>
          </p:nvPr>
        </p:nvSpPr>
        <p:spPr>
          <a:xfrm>
            <a:off x="609001" y="3215680"/>
            <a:ext cx="6215743" cy="837089"/>
          </a:xfrm>
          <a:prstGeom prst="rect">
            <a:avLst/>
          </a:prstGeom>
        </p:spPr>
        <p:txBody>
          <a:bodyPr anchor="b">
            <a:normAutofit/>
          </a:bodyPr>
          <a:lstStyle>
            <a:lvl1pPr algn="l">
              <a:defRPr sz="4800" b="1" i="0">
                <a:solidFill>
                  <a:schemeClr val="bg1">
                    <a:lumMod val="95000"/>
                  </a:schemeClr>
                </a:solidFill>
                <a:latin typeface="AvantGarde Bk BT Demi" panose="020B0402020202020204" pitchFamily="34" charset="0"/>
              </a:defRPr>
            </a:lvl1pPr>
          </a:lstStyle>
          <a:p>
            <a:r>
              <a:rPr lang="en-US"/>
              <a:t>This is a Header</a:t>
            </a:r>
          </a:p>
        </p:txBody>
      </p:sp>
      <p:sp>
        <p:nvSpPr>
          <p:cNvPr id="24" name="Subtitle 2">
            <a:extLst>
              <a:ext uri="{FF2B5EF4-FFF2-40B4-BE49-F238E27FC236}">
                <a16:creationId xmlns:a16="http://schemas.microsoft.com/office/drawing/2014/main" id="{78A9B601-B045-2B45-87BB-8C5C08D898B4}"/>
              </a:ext>
            </a:extLst>
          </p:cNvPr>
          <p:cNvSpPr>
            <a:spLocks noGrp="1"/>
          </p:cNvSpPr>
          <p:nvPr>
            <p:ph type="subTitle" idx="1" hasCustomPrompt="1"/>
          </p:nvPr>
        </p:nvSpPr>
        <p:spPr>
          <a:xfrm>
            <a:off x="609001" y="4196438"/>
            <a:ext cx="4632960" cy="406082"/>
          </a:xfrm>
          <a:prstGeom prst="rect">
            <a:avLst/>
          </a:prstGeom>
        </p:spPr>
        <p:txBody>
          <a:bodyPr/>
          <a:lstStyle>
            <a:lvl1pPr marL="0" indent="0" algn="l">
              <a:buNone/>
              <a:defRPr sz="2400">
                <a:solidFill>
                  <a:schemeClr val="bg1">
                    <a:lumMod val="95000"/>
                  </a:schemeClr>
                </a:solidFill>
                <a:latin typeface="AvantGarde Bk BT Book" panose="020B04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A SUBTITLE</a:t>
            </a:r>
          </a:p>
        </p:txBody>
      </p:sp>
      <p:pic>
        <p:nvPicPr>
          <p:cNvPr id="11" name="Picture 10">
            <a:extLst>
              <a:ext uri="{FF2B5EF4-FFF2-40B4-BE49-F238E27FC236}">
                <a16:creationId xmlns:a16="http://schemas.microsoft.com/office/drawing/2014/main" id="{64F0E1E7-CB88-487A-A2F2-63E71A31769A}"/>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3000" contrast="-6000"/>
                    </a14:imgEffect>
                  </a14:imgLayer>
                </a14:imgProps>
              </a:ext>
            </a:extLst>
          </a:blip>
          <a:srcRect l="9314" t="1" r="2198" b="11949"/>
          <a:stretch/>
        </p:blipFill>
        <p:spPr>
          <a:xfrm flipH="1" flipV="1">
            <a:off x="-15503" y="4966836"/>
            <a:ext cx="12223002" cy="1891163"/>
          </a:xfrm>
          <a:prstGeom prst="rect">
            <a:avLst/>
          </a:prstGeom>
        </p:spPr>
      </p:pic>
      <p:sp>
        <p:nvSpPr>
          <p:cNvPr id="26" name="Rectangle 25">
            <a:extLst>
              <a:ext uri="{FF2B5EF4-FFF2-40B4-BE49-F238E27FC236}">
                <a16:creationId xmlns:a16="http://schemas.microsoft.com/office/drawing/2014/main" id="{2843B2B5-E432-AE46-AAAB-157B1C79D508}"/>
              </a:ext>
            </a:extLst>
          </p:cNvPr>
          <p:cNvSpPr/>
          <p:nvPr userDrawn="1"/>
        </p:nvSpPr>
        <p:spPr>
          <a:xfrm>
            <a:off x="-15503" y="4965275"/>
            <a:ext cx="12223002" cy="202359"/>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732DB76-56FF-4782-8CF7-A60041E689A6}"/>
              </a:ext>
            </a:extLst>
          </p:cNvPr>
          <p:cNvPicPr>
            <a:picLocks noChangeAspect="1"/>
          </p:cNvPicPr>
          <p:nvPr userDrawn="1"/>
        </p:nvPicPr>
        <p:blipFill>
          <a:blip r:embed="rId3"/>
          <a:stretch>
            <a:fillRect/>
          </a:stretch>
        </p:blipFill>
        <p:spPr>
          <a:xfrm>
            <a:off x="619673" y="5703783"/>
            <a:ext cx="2141017" cy="715414"/>
          </a:xfrm>
          <a:prstGeom prst="rect">
            <a:avLst/>
          </a:prstGeom>
        </p:spPr>
      </p:pic>
      <p:cxnSp>
        <p:nvCxnSpPr>
          <p:cNvPr id="25" name="Straight Connector 24">
            <a:extLst>
              <a:ext uri="{FF2B5EF4-FFF2-40B4-BE49-F238E27FC236}">
                <a16:creationId xmlns:a16="http://schemas.microsoft.com/office/drawing/2014/main" id="{42E54A9C-DFB2-9F40-B390-16CE4BF805DC}"/>
              </a:ext>
            </a:extLst>
          </p:cNvPr>
          <p:cNvCxnSpPr/>
          <p:nvPr userDrawn="1"/>
        </p:nvCxnSpPr>
        <p:spPr>
          <a:xfrm>
            <a:off x="609001" y="3197019"/>
            <a:ext cx="841310" cy="0"/>
          </a:xfrm>
          <a:prstGeom prst="line">
            <a:avLst/>
          </a:prstGeom>
          <a:ln w="4762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63917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ED2FFD-5CE1-CE4C-BBAA-45FBDEEBB7D0}"/>
              </a:ext>
            </a:extLst>
          </p:cNvPr>
          <p:cNvPicPr>
            <a:picLocks noChangeAspect="1"/>
          </p:cNvPicPr>
          <p:nvPr userDrawn="1"/>
        </p:nvPicPr>
        <p:blipFill>
          <a:blip r:embed="rId2"/>
          <a:stretch>
            <a:fillRect/>
          </a:stretch>
        </p:blipFill>
        <p:spPr>
          <a:xfrm>
            <a:off x="-61996" y="4794806"/>
            <a:ext cx="12292706" cy="2063194"/>
          </a:xfrm>
          <a:prstGeom prst="rect">
            <a:avLst/>
          </a:prstGeom>
        </p:spPr>
      </p:pic>
      <p:sp>
        <p:nvSpPr>
          <p:cNvPr id="27" name="Rectangle 26">
            <a:extLst>
              <a:ext uri="{FF2B5EF4-FFF2-40B4-BE49-F238E27FC236}">
                <a16:creationId xmlns:a16="http://schemas.microsoft.com/office/drawing/2014/main" id="{4B6B24E1-DB85-C947-8D72-2B066263219E}"/>
              </a:ext>
            </a:extLst>
          </p:cNvPr>
          <p:cNvSpPr/>
          <p:nvPr userDrawn="1"/>
        </p:nvSpPr>
        <p:spPr>
          <a:xfrm>
            <a:off x="-61994" y="201221"/>
            <a:ext cx="12292703" cy="496797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1B0F4F-9B75-A249-BE94-36727FA6DE35}"/>
              </a:ext>
            </a:extLst>
          </p:cNvPr>
          <p:cNvSpPr/>
          <p:nvPr userDrawn="1"/>
        </p:nvSpPr>
        <p:spPr>
          <a:xfrm>
            <a:off x="-61997" y="0"/>
            <a:ext cx="12292707" cy="4982001"/>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DC9C282-7D42-294A-A032-A21D1B07C205}"/>
              </a:ext>
            </a:extLst>
          </p:cNvPr>
          <p:cNvCxnSpPr/>
          <p:nvPr userDrawn="1"/>
        </p:nvCxnSpPr>
        <p:spPr>
          <a:xfrm>
            <a:off x="609001" y="3035684"/>
            <a:ext cx="841310" cy="0"/>
          </a:xfrm>
          <a:prstGeom prst="line">
            <a:avLst/>
          </a:prstGeom>
          <a:ln w="47625">
            <a:solidFill>
              <a:srgbClr val="01B0F0"/>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E9365E43-3556-B34F-9E0E-9D9F99996B9B}"/>
              </a:ext>
            </a:extLst>
          </p:cNvPr>
          <p:cNvPicPr>
            <a:picLocks noChangeAspect="1"/>
          </p:cNvPicPr>
          <p:nvPr userDrawn="1"/>
        </p:nvPicPr>
        <p:blipFill>
          <a:blip r:embed="rId3"/>
          <a:stretch>
            <a:fillRect/>
          </a:stretch>
        </p:blipFill>
        <p:spPr>
          <a:xfrm>
            <a:off x="609001" y="5708826"/>
            <a:ext cx="2141017" cy="715414"/>
          </a:xfrm>
          <a:prstGeom prst="rect">
            <a:avLst/>
          </a:prstGeom>
        </p:spPr>
      </p:pic>
      <p:cxnSp>
        <p:nvCxnSpPr>
          <p:cNvPr id="26" name="Straight Connector 25">
            <a:extLst>
              <a:ext uri="{FF2B5EF4-FFF2-40B4-BE49-F238E27FC236}">
                <a16:creationId xmlns:a16="http://schemas.microsoft.com/office/drawing/2014/main" id="{0CDCF421-11B7-B947-96D2-80A758FC142D}"/>
              </a:ext>
            </a:extLst>
          </p:cNvPr>
          <p:cNvCxnSpPr/>
          <p:nvPr userDrawn="1"/>
        </p:nvCxnSpPr>
        <p:spPr>
          <a:xfrm>
            <a:off x="609001" y="3188084"/>
            <a:ext cx="841310" cy="0"/>
          </a:xfrm>
          <a:prstGeom prst="line">
            <a:avLst/>
          </a:prstGeom>
          <a:ln w="47625">
            <a:solidFill>
              <a:srgbClr val="1B4894"/>
            </a:solidFill>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F99F7C01-3818-464B-A52B-86FC4ED6ABCA}"/>
              </a:ext>
            </a:extLst>
          </p:cNvPr>
          <p:cNvSpPr>
            <a:spLocks noGrp="1"/>
          </p:cNvSpPr>
          <p:nvPr>
            <p:ph type="ctrTitle" hasCustomPrompt="1"/>
          </p:nvPr>
        </p:nvSpPr>
        <p:spPr>
          <a:xfrm>
            <a:off x="609001" y="3215680"/>
            <a:ext cx="6215743" cy="837089"/>
          </a:xfrm>
          <a:prstGeom prst="rect">
            <a:avLst/>
          </a:prstGeom>
        </p:spPr>
        <p:txBody>
          <a:bodyPr anchor="b">
            <a:normAutofit/>
          </a:bodyPr>
          <a:lstStyle>
            <a:lvl1pPr algn="l">
              <a:defRPr sz="4800" b="1" i="0">
                <a:solidFill>
                  <a:schemeClr val="bg1"/>
                </a:solidFill>
                <a:latin typeface="AvantGarde Bk BT Demi" panose="020B0402020202020204" pitchFamily="34" charset="0"/>
              </a:defRPr>
            </a:lvl1pPr>
          </a:lstStyle>
          <a:p>
            <a:r>
              <a:rPr lang="en-US"/>
              <a:t>This is a Header</a:t>
            </a:r>
          </a:p>
        </p:txBody>
      </p:sp>
      <p:sp>
        <p:nvSpPr>
          <p:cNvPr id="32" name="Subtitle 2">
            <a:extLst>
              <a:ext uri="{FF2B5EF4-FFF2-40B4-BE49-F238E27FC236}">
                <a16:creationId xmlns:a16="http://schemas.microsoft.com/office/drawing/2014/main" id="{5B3BC292-A0A8-2241-8459-651B4B1FD80B}"/>
              </a:ext>
            </a:extLst>
          </p:cNvPr>
          <p:cNvSpPr>
            <a:spLocks noGrp="1"/>
          </p:cNvSpPr>
          <p:nvPr>
            <p:ph type="subTitle" idx="1" hasCustomPrompt="1"/>
          </p:nvPr>
        </p:nvSpPr>
        <p:spPr>
          <a:xfrm>
            <a:off x="609001" y="4196438"/>
            <a:ext cx="4632960" cy="406082"/>
          </a:xfrm>
          <a:prstGeom prst="rect">
            <a:avLst/>
          </a:prstGeom>
        </p:spPr>
        <p:txBody>
          <a:bodyPr/>
          <a:lstStyle>
            <a:lvl1pPr marL="0" indent="0" algn="l">
              <a:buNone/>
              <a:defRPr sz="2400">
                <a:solidFill>
                  <a:schemeClr val="bg1"/>
                </a:solidFill>
                <a:latin typeface="AvantGarde Bk BT Book" panose="020B0402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THIS IS A SUBTITLE</a:t>
            </a:r>
          </a:p>
        </p:txBody>
      </p:sp>
      <p:pic>
        <p:nvPicPr>
          <p:cNvPr id="10" name="Picture 9">
            <a:extLst>
              <a:ext uri="{FF2B5EF4-FFF2-40B4-BE49-F238E27FC236}">
                <a16:creationId xmlns:a16="http://schemas.microsoft.com/office/drawing/2014/main" id="{C1EFE110-6C3D-41F1-9AAA-1446AF16F42D}"/>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3000" contrast="-6000"/>
                    </a14:imgEffect>
                  </a14:imgLayer>
                </a14:imgProps>
              </a:ext>
            </a:extLst>
          </a:blip>
          <a:srcRect l="9314" t="1" r="2198" b="11949"/>
          <a:stretch/>
        </p:blipFill>
        <p:spPr>
          <a:xfrm flipH="1" flipV="1">
            <a:off x="-61996" y="-39923"/>
            <a:ext cx="12292704" cy="2103120"/>
          </a:xfrm>
          <a:prstGeom prst="rect">
            <a:avLst/>
          </a:prstGeom>
        </p:spPr>
      </p:pic>
    </p:spTree>
    <p:extLst>
      <p:ext uri="{BB962C8B-B14F-4D97-AF65-F5344CB8AC3E}">
        <p14:creationId xmlns:p14="http://schemas.microsoft.com/office/powerpoint/2010/main" val="2522461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19A5910-DD9E-7246-BB58-E03AC2884F92}"/>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24DF0DF-E39F-7642-8F7D-6BB9285ADAF9}"/>
              </a:ext>
            </a:extLst>
          </p:cNvPr>
          <p:cNvSpPr/>
          <p:nvPr userDrawn="1"/>
        </p:nvSpPr>
        <p:spPr>
          <a:xfrm>
            <a:off x="0" y="-40782"/>
            <a:ext cx="12269492" cy="1237406"/>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88E4C2D8-40F6-8D49-B948-E2119CA98F59}"/>
              </a:ext>
            </a:extLst>
          </p:cNvPr>
          <p:cNvSpPr>
            <a:spLocks noGrp="1"/>
          </p:cNvSpPr>
          <p:nvPr>
            <p:ph idx="1" hasCustomPrompt="1"/>
          </p:nvPr>
        </p:nvSpPr>
        <p:spPr>
          <a:xfrm>
            <a:off x="609001" y="1478920"/>
            <a:ext cx="10515600" cy="3665312"/>
          </a:xfrm>
          <a:prstGeom prst="rect">
            <a:avLst/>
          </a:prstGeom>
        </p:spPr>
        <p:txBody>
          <a:bodyPr/>
          <a:lstStyle>
            <a:lvl1pPr marL="0" indent="0">
              <a:buNone/>
              <a:defRPr sz="3200">
                <a:solidFill>
                  <a:srgbClr val="1B4894"/>
                </a:solidFill>
                <a:latin typeface="AvantGarde Bk BT Demi" panose="020B0402020202020204"/>
              </a:defRPr>
            </a:lvl1pPr>
            <a:lvl2pPr marL="457200" indent="0">
              <a:buNone/>
              <a:defRPr sz="2400">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a:extLst>
              <a:ext uri="{FF2B5EF4-FFF2-40B4-BE49-F238E27FC236}">
                <a16:creationId xmlns:a16="http://schemas.microsoft.com/office/drawing/2014/main" id="{D1DF4E89-BE74-E84A-9DD9-981C3B124A20}"/>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2" name="Title 1">
            <a:extLst>
              <a:ext uri="{FF2B5EF4-FFF2-40B4-BE49-F238E27FC236}">
                <a16:creationId xmlns:a16="http://schemas.microsoft.com/office/drawing/2014/main" id="{E0496D61-D9B7-AA42-A73E-54E801A18D69}"/>
              </a:ext>
            </a:extLst>
          </p:cNvPr>
          <p:cNvSpPr>
            <a:spLocks noGrp="1"/>
          </p:cNvSpPr>
          <p:nvPr>
            <p:ph type="ctrTitle" hasCustomPrompt="1"/>
          </p:nvPr>
        </p:nvSpPr>
        <p:spPr>
          <a:xfrm>
            <a:off x="609001" y="284573"/>
            <a:ext cx="6215743" cy="630828"/>
          </a:xfrm>
          <a:prstGeom prst="rect">
            <a:avLst/>
          </a:prstGeom>
        </p:spPr>
        <p:txBody>
          <a:bodyPr anchor="b">
            <a:normAutofit/>
          </a:bodyPr>
          <a:lstStyle>
            <a:lvl1pPr algn="l">
              <a:defRPr sz="3600" b="1" i="0">
                <a:solidFill>
                  <a:schemeClr val="bg1"/>
                </a:solidFill>
                <a:latin typeface="AvantGarde Bk BT Demi" panose="020B0402020202020204" pitchFamily="34" charset="0"/>
              </a:defRPr>
            </a:lvl1pPr>
          </a:lstStyle>
          <a:p>
            <a:r>
              <a:rPr lang="en-US"/>
              <a:t>This is a Header</a:t>
            </a:r>
          </a:p>
        </p:txBody>
      </p:sp>
      <p:pic>
        <p:nvPicPr>
          <p:cNvPr id="14" name="Picture 13">
            <a:extLst>
              <a:ext uri="{FF2B5EF4-FFF2-40B4-BE49-F238E27FC236}">
                <a16:creationId xmlns:a16="http://schemas.microsoft.com/office/drawing/2014/main" id="{F1384958-F3A2-5D4D-A18D-A012768E64ED}"/>
              </a:ext>
            </a:extLst>
          </p:cNvPr>
          <p:cNvPicPr>
            <a:picLocks noChangeAspect="1"/>
          </p:cNvPicPr>
          <p:nvPr userDrawn="1"/>
        </p:nvPicPr>
        <p:blipFill>
          <a:blip r:embed="rId3"/>
          <a:stretch>
            <a:fillRect/>
          </a:stretch>
        </p:blipFill>
        <p:spPr>
          <a:xfrm>
            <a:off x="609001" y="5708826"/>
            <a:ext cx="2141017" cy="715414"/>
          </a:xfrm>
          <a:prstGeom prst="rect">
            <a:avLst/>
          </a:prstGeom>
        </p:spPr>
      </p:pic>
    </p:spTree>
    <p:extLst>
      <p:ext uri="{BB962C8B-B14F-4D97-AF65-F5344CB8AC3E}">
        <p14:creationId xmlns:p14="http://schemas.microsoft.com/office/powerpoint/2010/main" val="21808369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view">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D84CC87-6EFE-6645-8AAA-A0418CB74432}"/>
              </a:ext>
            </a:extLst>
          </p:cNvPr>
          <p:cNvSpPr/>
          <p:nvPr userDrawn="1"/>
        </p:nvSpPr>
        <p:spPr>
          <a:xfrm>
            <a:off x="0" y="0"/>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704A790-767A-6C4F-8359-97A80DA000AE}"/>
              </a:ext>
            </a:extLst>
          </p:cNvPr>
          <p:cNvSpPr txBox="1">
            <a:spLocks/>
          </p:cNvSpPr>
          <p:nvPr userDrawn="1"/>
        </p:nvSpPr>
        <p:spPr>
          <a:xfrm>
            <a:off x="4300212" y="801083"/>
            <a:ext cx="3591576" cy="837089"/>
          </a:xfrm>
          <a:prstGeom prst="rect">
            <a:avLst/>
          </a:prstGeom>
        </p:spPr>
        <p:txBody>
          <a:bodyPr anchor="b">
            <a:normAutofit fontScale="62500" lnSpcReduction="20000"/>
          </a:bodyPr>
          <a:lstStyle>
            <a:lvl1pPr algn="ctr" defTabSz="914400" rtl="0" eaLnBrk="1" latinLnBrk="0" hangingPunct="1">
              <a:lnSpc>
                <a:spcPct val="90000"/>
              </a:lnSpc>
              <a:spcBef>
                <a:spcPct val="0"/>
              </a:spcBef>
              <a:buNone/>
              <a:defRPr sz="4800" b="1" i="0" kern="1200">
                <a:solidFill>
                  <a:schemeClr val="tx1">
                    <a:lumMod val="85000"/>
                    <a:lumOff val="15000"/>
                  </a:schemeClr>
                </a:solidFill>
                <a:latin typeface="AvantGarde Bk BT Demi" panose="020B0402020202020204" pitchFamily="34" charset="0"/>
                <a:ea typeface="+mj-ea"/>
                <a:cs typeface="+mj-cs"/>
              </a:defRPr>
            </a:lvl1pPr>
          </a:lstStyle>
          <a:p>
            <a:r>
              <a:rPr lang="de-de">
                <a:solidFill>
                  <a:srgbClr val="1B4894"/>
                </a:solidFill>
              </a:rPr>
              <a:t>Schauen wir es uns an</a:t>
            </a:r>
          </a:p>
        </p:txBody>
      </p:sp>
      <p:cxnSp>
        <p:nvCxnSpPr>
          <p:cNvPr id="8" name="Straight Connector 7">
            <a:extLst>
              <a:ext uri="{FF2B5EF4-FFF2-40B4-BE49-F238E27FC236}">
                <a16:creationId xmlns:a16="http://schemas.microsoft.com/office/drawing/2014/main" id="{902B2921-284C-584F-BFE1-789F89D8D16E}"/>
              </a:ext>
            </a:extLst>
          </p:cNvPr>
          <p:cNvCxnSpPr/>
          <p:nvPr userDrawn="1"/>
        </p:nvCxnSpPr>
        <p:spPr>
          <a:xfrm>
            <a:off x="4452318" y="803472"/>
            <a:ext cx="841310" cy="0"/>
          </a:xfrm>
          <a:prstGeom prst="line">
            <a:avLst/>
          </a:prstGeom>
          <a:ln w="47625">
            <a:solidFill>
              <a:srgbClr val="01B0F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669768C-BD52-E448-A44A-EFA1DD9B1E36}"/>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pic>
        <p:nvPicPr>
          <p:cNvPr id="15" name="Picture 14">
            <a:extLst>
              <a:ext uri="{FF2B5EF4-FFF2-40B4-BE49-F238E27FC236}">
                <a16:creationId xmlns:a16="http://schemas.microsoft.com/office/drawing/2014/main" id="{E004248E-5075-7F48-8A4D-1E948BCD2DB1}"/>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17" name="Content Placeholder 2">
            <a:extLst>
              <a:ext uri="{FF2B5EF4-FFF2-40B4-BE49-F238E27FC236}">
                <a16:creationId xmlns:a16="http://schemas.microsoft.com/office/drawing/2014/main" id="{F986E929-13AA-3C47-8894-CFECD2CB2864}"/>
              </a:ext>
            </a:extLst>
          </p:cNvPr>
          <p:cNvSpPr>
            <a:spLocks noGrp="1"/>
          </p:cNvSpPr>
          <p:nvPr>
            <p:ph idx="1" hasCustomPrompt="1"/>
          </p:nvPr>
        </p:nvSpPr>
        <p:spPr>
          <a:xfrm>
            <a:off x="876946" y="1773830"/>
            <a:ext cx="10515600" cy="3665312"/>
          </a:xfrm>
          <a:prstGeom prst="rect">
            <a:avLst/>
          </a:prstGeom>
        </p:spPr>
        <p:txBody>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7315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9F5D60C-9C87-B943-A67F-A3A82AF35BBF}"/>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B6123B2-9A64-E04C-AE27-6F4E5A3E2445}"/>
              </a:ext>
            </a:extLst>
          </p:cNvPr>
          <p:cNvSpPr/>
          <p:nvPr userDrawn="1"/>
        </p:nvSpPr>
        <p:spPr>
          <a:xfrm>
            <a:off x="0" y="-40783"/>
            <a:ext cx="12269492" cy="1240757"/>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E2E1370-B9A5-B245-982C-A6094B34E943}"/>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2" name="Title 1">
            <a:extLst>
              <a:ext uri="{FF2B5EF4-FFF2-40B4-BE49-F238E27FC236}">
                <a16:creationId xmlns:a16="http://schemas.microsoft.com/office/drawing/2014/main" id="{B2DFE2B1-99CF-D243-855D-8E27E777FDA3}"/>
              </a:ext>
            </a:extLst>
          </p:cNvPr>
          <p:cNvSpPr>
            <a:spLocks noGrp="1"/>
          </p:cNvSpPr>
          <p:nvPr>
            <p:ph type="ctrTitle" hasCustomPrompt="1"/>
          </p:nvPr>
        </p:nvSpPr>
        <p:spPr>
          <a:xfrm>
            <a:off x="609001" y="284573"/>
            <a:ext cx="6215743" cy="630828"/>
          </a:xfrm>
          <a:prstGeom prst="rect">
            <a:avLst/>
          </a:prstGeom>
        </p:spPr>
        <p:txBody>
          <a:bodyPr anchor="b">
            <a:normAutofit/>
          </a:bodyPr>
          <a:lstStyle>
            <a:lvl1pPr algn="l">
              <a:defRPr sz="3600" b="1" i="0">
                <a:solidFill>
                  <a:schemeClr val="bg1"/>
                </a:solidFill>
                <a:latin typeface="AvantGarde Bk BT Demi" panose="020B0402020202020204" pitchFamily="34" charset="0"/>
              </a:defRPr>
            </a:lvl1pPr>
          </a:lstStyle>
          <a:p>
            <a:r>
              <a:rPr lang="en-US"/>
              <a:t>This is a Header</a:t>
            </a:r>
          </a:p>
        </p:txBody>
      </p:sp>
      <p:sp>
        <p:nvSpPr>
          <p:cNvPr id="3" name="Content Placeholder 2">
            <a:extLst>
              <a:ext uri="{FF2B5EF4-FFF2-40B4-BE49-F238E27FC236}">
                <a16:creationId xmlns:a16="http://schemas.microsoft.com/office/drawing/2014/main" id="{14E99B28-8856-F24A-A9DC-8626FC4C9707}"/>
              </a:ext>
            </a:extLst>
          </p:cNvPr>
          <p:cNvSpPr>
            <a:spLocks noGrp="1"/>
          </p:cNvSpPr>
          <p:nvPr>
            <p:ph sz="half" idx="1" hasCustomPrompt="1"/>
          </p:nvPr>
        </p:nvSpPr>
        <p:spPr>
          <a:xfrm>
            <a:off x="838200" y="1368427"/>
            <a:ext cx="5181600" cy="4147790"/>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3F9EEA-04F8-3B4A-8607-962848FAD6C7}"/>
              </a:ext>
            </a:extLst>
          </p:cNvPr>
          <p:cNvSpPr>
            <a:spLocks noGrp="1"/>
          </p:cNvSpPr>
          <p:nvPr>
            <p:ph sz="half" idx="2" hasCustomPrompt="1"/>
          </p:nvPr>
        </p:nvSpPr>
        <p:spPr>
          <a:xfrm>
            <a:off x="6172200" y="1368427"/>
            <a:ext cx="5181600" cy="4147790"/>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2774FAD6-1367-5E4B-9CEF-6D2C5386C9E5}"/>
              </a:ext>
            </a:extLst>
          </p:cNvPr>
          <p:cNvPicPr>
            <a:picLocks noChangeAspect="1"/>
          </p:cNvPicPr>
          <p:nvPr userDrawn="1"/>
        </p:nvPicPr>
        <p:blipFill>
          <a:blip r:embed="rId3"/>
          <a:stretch>
            <a:fillRect/>
          </a:stretch>
        </p:blipFill>
        <p:spPr>
          <a:xfrm>
            <a:off x="609001" y="5708826"/>
            <a:ext cx="2141017" cy="715414"/>
          </a:xfrm>
          <a:prstGeom prst="rect">
            <a:avLst/>
          </a:prstGeom>
        </p:spPr>
      </p:pic>
    </p:spTree>
    <p:extLst>
      <p:ext uri="{BB962C8B-B14F-4D97-AF65-F5344CB8AC3E}">
        <p14:creationId xmlns:p14="http://schemas.microsoft.com/office/powerpoint/2010/main" val="267243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45E54A-2485-4248-9205-E9D7AB1739EB}"/>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2994CA-1B82-7946-B627-B025B8303532}"/>
              </a:ext>
            </a:extLst>
          </p:cNvPr>
          <p:cNvSpPr/>
          <p:nvPr userDrawn="1"/>
        </p:nvSpPr>
        <p:spPr>
          <a:xfrm>
            <a:off x="0" y="-58148"/>
            <a:ext cx="12269492" cy="1258123"/>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85A35D6-3851-4D42-9374-9042F72E18F4}"/>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3" name="Title 1">
            <a:extLst>
              <a:ext uri="{FF2B5EF4-FFF2-40B4-BE49-F238E27FC236}">
                <a16:creationId xmlns:a16="http://schemas.microsoft.com/office/drawing/2014/main" id="{4D479676-C7B5-9541-A6B0-1B5BE8EAAF3D}"/>
              </a:ext>
            </a:extLst>
          </p:cNvPr>
          <p:cNvSpPr>
            <a:spLocks noGrp="1"/>
          </p:cNvSpPr>
          <p:nvPr>
            <p:ph type="ctrTitle" hasCustomPrompt="1"/>
          </p:nvPr>
        </p:nvSpPr>
        <p:spPr>
          <a:xfrm>
            <a:off x="609001" y="284573"/>
            <a:ext cx="6215743" cy="630828"/>
          </a:xfrm>
          <a:prstGeom prst="rect">
            <a:avLst/>
          </a:prstGeom>
        </p:spPr>
        <p:txBody>
          <a:bodyPr anchor="b">
            <a:normAutofit/>
          </a:bodyPr>
          <a:lstStyle>
            <a:lvl1pPr algn="l">
              <a:defRPr sz="3600" b="1" i="0">
                <a:solidFill>
                  <a:schemeClr val="bg1"/>
                </a:solidFill>
                <a:latin typeface="AvantGarde Bk BT Demi" panose="020B0402020202020204" pitchFamily="34" charset="0"/>
              </a:defRPr>
            </a:lvl1pPr>
          </a:lstStyle>
          <a:p>
            <a:r>
              <a:rPr lang="en-US"/>
              <a:t>This is a Header</a:t>
            </a:r>
          </a:p>
        </p:txBody>
      </p:sp>
      <p:pic>
        <p:nvPicPr>
          <p:cNvPr id="14" name="Picture 13">
            <a:extLst>
              <a:ext uri="{FF2B5EF4-FFF2-40B4-BE49-F238E27FC236}">
                <a16:creationId xmlns:a16="http://schemas.microsoft.com/office/drawing/2014/main" id="{B088DFB7-8499-1244-B5EC-2E11AE848F2D}"/>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3" name="Text Placeholder 2">
            <a:extLst>
              <a:ext uri="{FF2B5EF4-FFF2-40B4-BE49-F238E27FC236}">
                <a16:creationId xmlns:a16="http://schemas.microsoft.com/office/drawing/2014/main" id="{370EBBF1-4016-484E-ACC3-70884504C1DB}"/>
              </a:ext>
            </a:extLst>
          </p:cNvPr>
          <p:cNvSpPr>
            <a:spLocks noGrp="1"/>
          </p:cNvSpPr>
          <p:nvPr>
            <p:ph type="body" idx="1"/>
          </p:nvPr>
        </p:nvSpPr>
        <p:spPr>
          <a:xfrm>
            <a:off x="839788" y="1430263"/>
            <a:ext cx="5157787" cy="484922"/>
          </a:xfrm>
          <a:prstGeom prst="rect">
            <a:avLst/>
          </a:prstGeom>
        </p:spPr>
        <p:txBody>
          <a:bodyPr anchor="b">
            <a:normAutofit/>
          </a:bodyPr>
          <a:lstStyle>
            <a:lvl1pPr marL="0" indent="0">
              <a:buNone/>
              <a:defRPr sz="2400" b="1">
                <a:solidFill>
                  <a:srgbClr val="1B4894"/>
                </a:solidFill>
                <a:latin typeface="AvantGarde Bk BT Demi" panose="020B0402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1CA1A1-EB50-EB45-8DC1-D5457E4DAC31}"/>
              </a:ext>
            </a:extLst>
          </p:cNvPr>
          <p:cNvSpPr>
            <a:spLocks noGrp="1"/>
          </p:cNvSpPr>
          <p:nvPr>
            <p:ph sz="half" idx="2"/>
          </p:nvPr>
        </p:nvSpPr>
        <p:spPr>
          <a:xfrm>
            <a:off x="839788" y="1932550"/>
            <a:ext cx="5157787" cy="3491702"/>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8CC8FF-0371-C64F-9E9B-4544020C87C6}"/>
              </a:ext>
            </a:extLst>
          </p:cNvPr>
          <p:cNvSpPr>
            <a:spLocks noGrp="1"/>
          </p:cNvSpPr>
          <p:nvPr>
            <p:ph type="body" sz="quarter" idx="3"/>
          </p:nvPr>
        </p:nvSpPr>
        <p:spPr>
          <a:xfrm>
            <a:off x="6172200" y="1430263"/>
            <a:ext cx="5183188" cy="484922"/>
          </a:xfrm>
          <a:prstGeom prst="rect">
            <a:avLst/>
          </a:prstGeom>
        </p:spPr>
        <p:txBody>
          <a:bodyPr anchor="b">
            <a:normAutofit/>
          </a:bodyPr>
          <a:lstStyle>
            <a:lvl1pPr marL="0" indent="0">
              <a:buNone/>
              <a:defRPr sz="2400" b="1">
                <a:solidFill>
                  <a:srgbClr val="1B4894"/>
                </a:solidFill>
                <a:latin typeface="AvantGarde Bk BT Demi" panose="020B0402020202020204"/>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1BD801-C874-F348-9A9C-87F27CE4F115}"/>
              </a:ext>
            </a:extLst>
          </p:cNvPr>
          <p:cNvSpPr>
            <a:spLocks noGrp="1"/>
          </p:cNvSpPr>
          <p:nvPr>
            <p:ph sz="quarter" idx="4"/>
          </p:nvPr>
        </p:nvSpPr>
        <p:spPr>
          <a:xfrm>
            <a:off x="6172200" y="1932550"/>
            <a:ext cx="5183188" cy="3491702"/>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a:latin typeface="AvantGarde Bk BT Demi" panose="020B0402020202020204"/>
              </a:defRPr>
            </a:lvl2pPr>
            <a:lvl3pPr marL="914400" indent="0">
              <a:buNone/>
              <a:defRPr>
                <a:latin typeface="AvantGarde Bk BT Demi" panose="020B0402020202020204"/>
              </a:defRPr>
            </a:lvl3pPr>
            <a:lvl4pPr marL="1371600" indent="0">
              <a:buNone/>
              <a:defRPr>
                <a:latin typeface="AvantGarde Bk BT Demi" panose="020B0402020202020204"/>
              </a:defRPr>
            </a:lvl4pPr>
            <a:lvl5pPr marL="1828800" indent="0">
              <a:buNone/>
              <a:defRPr>
                <a:latin typeface="AvantGarde Bk BT Demi" panose="020B040202020202020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4244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2484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DA93A00-1345-F142-A84D-E3FB8A7DB136}"/>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347508-D215-5F4F-AF5E-D953875C7976}"/>
              </a:ext>
            </a:extLst>
          </p:cNvPr>
          <p:cNvSpPr/>
          <p:nvPr userDrawn="1"/>
        </p:nvSpPr>
        <p:spPr>
          <a:xfrm>
            <a:off x="836613" y="457200"/>
            <a:ext cx="3932238" cy="1600200"/>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8E31B20-52F1-1842-8DE5-470D95C2B079}"/>
              </a:ext>
            </a:extLst>
          </p:cNvPr>
          <p:cNvPicPr>
            <a:picLocks noChangeAspect="1"/>
          </p:cNvPicPr>
          <p:nvPr userDrawn="1"/>
        </p:nvPicPr>
        <p:blipFill>
          <a:blip r:embed="rId2"/>
          <a:stretch>
            <a:fillRect/>
          </a:stretch>
        </p:blipFill>
        <p:spPr>
          <a:xfrm>
            <a:off x="609001" y="5708826"/>
            <a:ext cx="2141017" cy="715414"/>
          </a:xfrm>
          <a:prstGeom prst="rect">
            <a:avLst/>
          </a:prstGeom>
        </p:spPr>
      </p:pic>
      <p:sp>
        <p:nvSpPr>
          <p:cNvPr id="2" name="Title 1">
            <a:extLst>
              <a:ext uri="{FF2B5EF4-FFF2-40B4-BE49-F238E27FC236}">
                <a16:creationId xmlns:a16="http://schemas.microsoft.com/office/drawing/2014/main" id="{DE0CAE52-AEC9-2847-9251-2613E76BA7FB}"/>
              </a:ext>
            </a:extLst>
          </p:cNvPr>
          <p:cNvSpPr>
            <a:spLocks noGrp="1"/>
          </p:cNvSpPr>
          <p:nvPr>
            <p:ph type="title" hasCustomPrompt="1"/>
          </p:nvPr>
        </p:nvSpPr>
        <p:spPr>
          <a:xfrm>
            <a:off x="839788" y="457200"/>
            <a:ext cx="3932237" cy="1600200"/>
          </a:xfrm>
          <a:prstGeom prst="rect">
            <a:avLst/>
          </a:prstGeom>
        </p:spPr>
        <p:txBody>
          <a:bodyPr anchor="b">
            <a:normAutofit/>
          </a:bodyPr>
          <a:lstStyle>
            <a:lvl1pPr>
              <a:defRPr sz="3200" b="1">
                <a:solidFill>
                  <a:schemeClr val="bg1"/>
                </a:solidFill>
                <a:latin typeface="AvantGarde Bk BT Demi" panose="020B0402020202020204"/>
              </a:defRPr>
            </a:lvl1pPr>
          </a:lstStyle>
          <a:p>
            <a:r>
              <a:rPr lang="en-US"/>
              <a:t>Click to edit </a:t>
            </a:r>
            <a:br>
              <a:rPr lang="en-US"/>
            </a:br>
            <a:r>
              <a:rPr lang="en-US"/>
              <a:t>Master title style</a:t>
            </a:r>
          </a:p>
        </p:txBody>
      </p:sp>
      <p:sp>
        <p:nvSpPr>
          <p:cNvPr id="3" name="Content Placeholder 2">
            <a:extLst>
              <a:ext uri="{FF2B5EF4-FFF2-40B4-BE49-F238E27FC236}">
                <a16:creationId xmlns:a16="http://schemas.microsoft.com/office/drawing/2014/main" id="{2310166E-A891-6E4E-B6FB-E0F3ADAE302F}"/>
              </a:ext>
            </a:extLst>
          </p:cNvPr>
          <p:cNvSpPr>
            <a:spLocks noGrp="1"/>
          </p:cNvSpPr>
          <p:nvPr>
            <p:ph idx="1"/>
          </p:nvPr>
        </p:nvSpPr>
        <p:spPr>
          <a:xfrm>
            <a:off x="5183188" y="987425"/>
            <a:ext cx="6172200" cy="4575969"/>
          </a:xfrm>
          <a:prstGeom prst="rect">
            <a:avLst/>
          </a:prstGeom>
        </p:spPr>
        <p:txBody>
          <a:bodyPr>
            <a:normAutofit/>
          </a:bodyPr>
          <a:lstStyle>
            <a:lvl1pPr marL="0" indent="0">
              <a:buNone/>
              <a:defRPr sz="3200">
                <a:solidFill>
                  <a:srgbClr val="1B4894"/>
                </a:solidFill>
                <a:latin typeface="AvantGarde Bk BT Demi" panose="020B0402020202020204"/>
              </a:defRPr>
            </a:lvl1pPr>
            <a:lvl2pPr marL="457200" indent="0">
              <a:buNone/>
              <a:defRPr sz="2800">
                <a:latin typeface="AvantGarde Bk BT Demi" panose="020B0402020202020204"/>
              </a:defRPr>
            </a:lvl2pPr>
            <a:lvl3pPr marL="914400" indent="0">
              <a:buNone/>
              <a:defRPr sz="2400">
                <a:latin typeface="AvantGarde Bk BT Demi" panose="020B0402020202020204"/>
              </a:defRPr>
            </a:lvl3pPr>
            <a:lvl4pPr marL="1371600" indent="0">
              <a:buNone/>
              <a:defRPr sz="2000">
                <a:latin typeface="AvantGarde Bk BT Demi" panose="020B0402020202020204"/>
              </a:defRPr>
            </a:lvl4pPr>
            <a:lvl5pPr marL="1828800" indent="0">
              <a:buNone/>
              <a:defRPr sz="2000">
                <a:latin typeface="AvantGarde Bk BT Demi" panose="020B0402020202020204"/>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5E1EA9-95A9-8B4E-B823-512E03AF2713}"/>
              </a:ext>
            </a:extLst>
          </p:cNvPr>
          <p:cNvSpPr>
            <a:spLocks noGrp="1"/>
          </p:cNvSpPr>
          <p:nvPr>
            <p:ph type="body" sz="half" idx="2"/>
          </p:nvPr>
        </p:nvSpPr>
        <p:spPr>
          <a:xfrm>
            <a:off x="836614" y="2057400"/>
            <a:ext cx="3932237" cy="3505994"/>
          </a:xfrm>
          <a:prstGeom prst="rect">
            <a:avLst/>
          </a:prstGeom>
        </p:spPr>
        <p:txBody>
          <a:bodyPr>
            <a:normAutofit/>
          </a:bodyPr>
          <a:lstStyle>
            <a:lvl1pPr marL="0" indent="0">
              <a:buNone/>
              <a:defRPr sz="1600">
                <a:latin typeface="AvantGarde Bk BT Demi" panose="020B0402020202020204"/>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12" name="Picture 11">
            <a:extLst>
              <a:ext uri="{FF2B5EF4-FFF2-40B4-BE49-F238E27FC236}">
                <a16:creationId xmlns:a16="http://schemas.microsoft.com/office/drawing/2014/main" id="{28C5C5D7-C304-7A41-9FD0-53C7ACBE6B82}"/>
              </a:ext>
            </a:extLst>
          </p:cNvPr>
          <p:cNvPicPr>
            <a:picLocks noChangeAspect="1"/>
          </p:cNvPicPr>
          <p:nvPr userDrawn="1"/>
        </p:nvPicPr>
        <p:blipFill rotWithShape="1">
          <a:blip r:embed="rId3"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Tree>
    <p:extLst>
      <p:ext uri="{BB962C8B-B14F-4D97-AF65-F5344CB8AC3E}">
        <p14:creationId xmlns:p14="http://schemas.microsoft.com/office/powerpoint/2010/main" val="3721730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177193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ACB69E-9FCA-FD4B-83BF-3FECE71BE53A}"/>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048855D-F941-F340-8DD1-65EF1DECA122}"/>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4" name="Rectangle 13">
            <a:extLst>
              <a:ext uri="{FF2B5EF4-FFF2-40B4-BE49-F238E27FC236}">
                <a16:creationId xmlns:a16="http://schemas.microsoft.com/office/drawing/2014/main" id="{AE6A940B-46C5-E949-BD8A-A48D617795FD}"/>
              </a:ext>
            </a:extLst>
          </p:cNvPr>
          <p:cNvSpPr/>
          <p:nvPr userDrawn="1"/>
        </p:nvSpPr>
        <p:spPr>
          <a:xfrm>
            <a:off x="836612" y="460974"/>
            <a:ext cx="3932237" cy="1069975"/>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9E05F1A-99A3-194E-9DAD-A1744481ADB8}"/>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16" name="Title 1">
            <a:extLst>
              <a:ext uri="{FF2B5EF4-FFF2-40B4-BE49-F238E27FC236}">
                <a16:creationId xmlns:a16="http://schemas.microsoft.com/office/drawing/2014/main" id="{5A1DB6EA-EEC5-EC4C-AD1A-F30209617C44}"/>
              </a:ext>
            </a:extLst>
          </p:cNvPr>
          <p:cNvSpPr>
            <a:spLocks noGrp="1"/>
          </p:cNvSpPr>
          <p:nvPr>
            <p:ph type="title" hasCustomPrompt="1"/>
          </p:nvPr>
        </p:nvSpPr>
        <p:spPr>
          <a:xfrm>
            <a:off x="839788" y="463538"/>
            <a:ext cx="3932237" cy="1069976"/>
          </a:xfrm>
          <a:prstGeom prst="rect">
            <a:avLst/>
          </a:prstGeom>
        </p:spPr>
        <p:txBody>
          <a:bodyPr anchor="b">
            <a:normAutofit/>
          </a:bodyPr>
          <a:lstStyle>
            <a:lvl1pPr>
              <a:defRPr sz="3200" b="1">
                <a:solidFill>
                  <a:schemeClr val="bg1"/>
                </a:solidFill>
                <a:latin typeface="AvantGarde Bk BT Book" panose="020B0402020202020204" pitchFamily="34" charset="0"/>
              </a:defRPr>
            </a:lvl1pPr>
          </a:lstStyle>
          <a:p>
            <a:r>
              <a:rPr lang="en-US"/>
              <a:t>Click to edit </a:t>
            </a:r>
            <a:br>
              <a:rPr lang="en-US"/>
            </a:br>
            <a:r>
              <a:rPr lang="en-US"/>
              <a:t>Master title style</a:t>
            </a:r>
          </a:p>
        </p:txBody>
      </p:sp>
      <p:sp>
        <p:nvSpPr>
          <p:cNvPr id="17" name="Text Placeholder 3">
            <a:extLst>
              <a:ext uri="{FF2B5EF4-FFF2-40B4-BE49-F238E27FC236}">
                <a16:creationId xmlns:a16="http://schemas.microsoft.com/office/drawing/2014/main" id="{3208FE7E-439A-794F-8FFC-3ECFA3743BEC}"/>
              </a:ext>
            </a:extLst>
          </p:cNvPr>
          <p:cNvSpPr>
            <a:spLocks noGrp="1"/>
          </p:cNvSpPr>
          <p:nvPr>
            <p:ph type="body" sz="half" idx="2"/>
          </p:nvPr>
        </p:nvSpPr>
        <p:spPr>
          <a:xfrm>
            <a:off x="836614" y="1533513"/>
            <a:ext cx="3932237" cy="4029879"/>
          </a:xfrm>
          <a:prstGeom prst="rect">
            <a:avLst/>
          </a:prstGeom>
        </p:spPr>
        <p:txBody>
          <a:bodyPr>
            <a:normAutofit/>
          </a:bodyPr>
          <a:lstStyle>
            <a:lvl1pPr marL="0" indent="0">
              <a:buNone/>
              <a:defRPr sz="1600">
                <a:latin typeface="AvantGarde Bk BT Demi" panose="020B0402020202020204"/>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B2421E57-B7BE-0A49-8EF3-4A73AD82C107}"/>
              </a:ext>
            </a:extLst>
          </p:cNvPr>
          <p:cNvSpPr>
            <a:spLocks noGrp="1"/>
          </p:cNvSpPr>
          <p:nvPr>
            <p:ph type="pic" idx="1"/>
          </p:nvPr>
        </p:nvSpPr>
        <p:spPr>
          <a:xfrm>
            <a:off x="5183188" y="987425"/>
            <a:ext cx="6172200" cy="4575969"/>
          </a:xfrm>
          <a:prstGeom prst="rect">
            <a:avLst/>
          </a:prstGeom>
        </p:spPr>
        <p:txBody>
          <a:bodyPr>
            <a:normAutofit/>
          </a:bodyPr>
          <a:lstStyle>
            <a:lvl1pPr marL="0" indent="0">
              <a:buNone/>
              <a:defRPr sz="3200">
                <a:latin typeface="AvantGarde Bk BT Book" panose="020B0402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5159127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Picture with Caption Reverse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ACB69E-9FCA-FD4B-83BF-3FECE71BE53A}"/>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048855D-F941-F340-8DD1-65EF1DECA122}"/>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9" name="Rectangle 8">
            <a:extLst>
              <a:ext uri="{FF2B5EF4-FFF2-40B4-BE49-F238E27FC236}">
                <a16:creationId xmlns:a16="http://schemas.microsoft.com/office/drawing/2014/main" id="{8B810D90-16E6-C545-8878-527FECFA3918}"/>
              </a:ext>
            </a:extLst>
          </p:cNvPr>
          <p:cNvSpPr/>
          <p:nvPr userDrawn="1"/>
        </p:nvSpPr>
        <p:spPr>
          <a:xfrm>
            <a:off x="7423150" y="460089"/>
            <a:ext cx="3932238" cy="51033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14" name="Rectangle 13">
            <a:extLst>
              <a:ext uri="{FF2B5EF4-FFF2-40B4-BE49-F238E27FC236}">
                <a16:creationId xmlns:a16="http://schemas.microsoft.com/office/drawing/2014/main" id="{AE6A940B-46C5-E949-BD8A-A48D617795FD}"/>
              </a:ext>
            </a:extLst>
          </p:cNvPr>
          <p:cNvSpPr/>
          <p:nvPr userDrawn="1"/>
        </p:nvSpPr>
        <p:spPr>
          <a:xfrm>
            <a:off x="7423150" y="457200"/>
            <a:ext cx="3932238" cy="1076311"/>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9E05F1A-99A3-194E-9DAD-A1744481ADB8}"/>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3" name="Picture Placeholder 2">
            <a:extLst>
              <a:ext uri="{FF2B5EF4-FFF2-40B4-BE49-F238E27FC236}">
                <a16:creationId xmlns:a16="http://schemas.microsoft.com/office/drawing/2014/main" id="{B2421E57-B7BE-0A49-8EF3-4A73AD82C107}"/>
              </a:ext>
            </a:extLst>
          </p:cNvPr>
          <p:cNvSpPr>
            <a:spLocks noGrp="1"/>
          </p:cNvSpPr>
          <p:nvPr>
            <p:ph type="pic" idx="1"/>
          </p:nvPr>
        </p:nvSpPr>
        <p:spPr>
          <a:xfrm>
            <a:off x="833438" y="987425"/>
            <a:ext cx="6172200" cy="4575969"/>
          </a:xfrm>
          <a:prstGeom prst="rect">
            <a:avLst/>
          </a:prstGeom>
        </p:spPr>
        <p:txBody>
          <a:bodyPr/>
          <a:lstStyle>
            <a:lvl1pPr marL="0" indent="0">
              <a:buNone/>
              <a:defRPr sz="3200">
                <a:latin typeface="AvantGarde Bk BT Demi" panose="020B0402020202020204"/>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10" name="Title 1">
            <a:extLst>
              <a:ext uri="{FF2B5EF4-FFF2-40B4-BE49-F238E27FC236}">
                <a16:creationId xmlns:a16="http://schemas.microsoft.com/office/drawing/2014/main" id="{B9152DB2-777C-FF4B-89D1-863A5C292FBA}"/>
              </a:ext>
            </a:extLst>
          </p:cNvPr>
          <p:cNvSpPr>
            <a:spLocks noGrp="1"/>
          </p:cNvSpPr>
          <p:nvPr>
            <p:ph type="title" hasCustomPrompt="1"/>
          </p:nvPr>
        </p:nvSpPr>
        <p:spPr>
          <a:xfrm>
            <a:off x="7423150" y="463538"/>
            <a:ext cx="3932237" cy="1069976"/>
          </a:xfrm>
          <a:prstGeom prst="rect">
            <a:avLst/>
          </a:prstGeom>
        </p:spPr>
        <p:txBody>
          <a:bodyPr anchor="b">
            <a:normAutofit/>
          </a:bodyPr>
          <a:lstStyle>
            <a:lvl1pPr>
              <a:defRPr sz="3200" b="1">
                <a:solidFill>
                  <a:schemeClr val="bg1"/>
                </a:solidFill>
                <a:latin typeface="AvantGarde Bk BT Book" panose="020B0402020202020204" pitchFamily="34" charset="0"/>
              </a:defRPr>
            </a:lvl1pPr>
          </a:lstStyle>
          <a:p>
            <a:r>
              <a:rPr lang="en-US"/>
              <a:t>Click to edit </a:t>
            </a:r>
            <a:br>
              <a:rPr lang="en-US"/>
            </a:br>
            <a:r>
              <a:rPr lang="en-US"/>
              <a:t>Master title style</a:t>
            </a:r>
          </a:p>
        </p:txBody>
      </p:sp>
      <p:sp>
        <p:nvSpPr>
          <p:cNvPr id="11" name="Text Placeholder 3">
            <a:extLst>
              <a:ext uri="{FF2B5EF4-FFF2-40B4-BE49-F238E27FC236}">
                <a16:creationId xmlns:a16="http://schemas.microsoft.com/office/drawing/2014/main" id="{690E1CAB-E6DB-2247-B6EB-EA1486B977B5}"/>
              </a:ext>
            </a:extLst>
          </p:cNvPr>
          <p:cNvSpPr>
            <a:spLocks noGrp="1"/>
          </p:cNvSpPr>
          <p:nvPr>
            <p:ph type="body" sz="half" idx="2"/>
          </p:nvPr>
        </p:nvSpPr>
        <p:spPr>
          <a:xfrm>
            <a:off x="7419976" y="1533513"/>
            <a:ext cx="3932237" cy="4029879"/>
          </a:xfrm>
          <a:prstGeom prst="rect">
            <a:avLst/>
          </a:prstGeom>
        </p:spPr>
        <p:txBody>
          <a:bodyPr>
            <a:normAutofit/>
          </a:bodyPr>
          <a:lstStyle>
            <a:lvl1pPr marL="0" indent="0">
              <a:buNone/>
              <a:defRPr sz="1600">
                <a:latin typeface="AvantGarde Bk BT Demi" panose="020B0402020202020204"/>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784270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ACB69E-9FCA-FD4B-83BF-3FECE71BE53A}"/>
              </a:ext>
            </a:extLst>
          </p:cNvPr>
          <p:cNvSpPr/>
          <p:nvPr userDrawn="1"/>
        </p:nvSpPr>
        <p:spPr>
          <a:xfrm>
            <a:off x="0" y="-40783"/>
            <a:ext cx="12269492" cy="6898783"/>
          </a:xfrm>
          <a:prstGeom prst="rect">
            <a:avLst/>
          </a:prstGeom>
          <a:gradFill>
            <a:gsLst>
              <a:gs pos="0">
                <a:schemeClr val="bg1">
                  <a:tint val="93000"/>
                  <a:satMod val="150000"/>
                  <a:shade val="98000"/>
                  <a:lumMod val="102000"/>
                </a:schemeClr>
              </a:gs>
              <a:gs pos="50000">
                <a:schemeClr val="bg1">
                  <a:tint val="98000"/>
                  <a:satMod val="130000"/>
                  <a:shade val="90000"/>
                  <a:lumMod val="103000"/>
                </a:schemeClr>
              </a:gs>
              <a:gs pos="99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E048855D-F941-F340-8DD1-65EF1DECA122}"/>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
        <p:nvSpPr>
          <p:cNvPr id="14" name="Rectangle 13">
            <a:extLst>
              <a:ext uri="{FF2B5EF4-FFF2-40B4-BE49-F238E27FC236}">
                <a16:creationId xmlns:a16="http://schemas.microsoft.com/office/drawing/2014/main" id="{AE6A940B-46C5-E949-BD8A-A48D617795FD}"/>
              </a:ext>
            </a:extLst>
          </p:cNvPr>
          <p:cNvSpPr/>
          <p:nvPr userDrawn="1"/>
        </p:nvSpPr>
        <p:spPr>
          <a:xfrm>
            <a:off x="836612" y="460974"/>
            <a:ext cx="10515599" cy="1069975"/>
          </a:xfrm>
          <a:prstGeom prst="rect">
            <a:avLst/>
          </a:prstGeom>
          <a:solidFill>
            <a:srgbClr val="01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9E05F1A-99A3-194E-9DAD-A1744481ADB8}"/>
              </a:ext>
            </a:extLst>
          </p:cNvPr>
          <p:cNvPicPr>
            <a:picLocks noChangeAspect="1"/>
          </p:cNvPicPr>
          <p:nvPr userDrawn="1"/>
        </p:nvPicPr>
        <p:blipFill>
          <a:blip r:embed="rId3"/>
          <a:stretch>
            <a:fillRect/>
          </a:stretch>
        </p:blipFill>
        <p:spPr>
          <a:xfrm>
            <a:off x="609001" y="5708826"/>
            <a:ext cx="2141017" cy="715414"/>
          </a:xfrm>
          <a:prstGeom prst="rect">
            <a:avLst/>
          </a:prstGeom>
        </p:spPr>
      </p:pic>
      <p:sp>
        <p:nvSpPr>
          <p:cNvPr id="16" name="Title 1">
            <a:extLst>
              <a:ext uri="{FF2B5EF4-FFF2-40B4-BE49-F238E27FC236}">
                <a16:creationId xmlns:a16="http://schemas.microsoft.com/office/drawing/2014/main" id="{5A1DB6EA-EEC5-EC4C-AD1A-F30209617C44}"/>
              </a:ext>
            </a:extLst>
          </p:cNvPr>
          <p:cNvSpPr>
            <a:spLocks noGrp="1"/>
          </p:cNvSpPr>
          <p:nvPr>
            <p:ph type="title" hasCustomPrompt="1"/>
          </p:nvPr>
        </p:nvSpPr>
        <p:spPr>
          <a:xfrm>
            <a:off x="839788" y="463538"/>
            <a:ext cx="10512423" cy="1069976"/>
          </a:xfrm>
          <a:prstGeom prst="rect">
            <a:avLst/>
          </a:prstGeom>
        </p:spPr>
        <p:txBody>
          <a:bodyPr anchor="b">
            <a:normAutofit/>
          </a:bodyPr>
          <a:lstStyle>
            <a:lvl1pPr>
              <a:defRPr sz="3200" b="1">
                <a:solidFill>
                  <a:schemeClr val="bg1"/>
                </a:solidFill>
                <a:latin typeface="AvantGarde Bk BT Book" panose="020B0402020202020204" pitchFamily="34" charset="0"/>
              </a:defRPr>
            </a:lvl1pPr>
          </a:lstStyle>
          <a:p>
            <a:r>
              <a:rPr lang="en-US"/>
              <a:t>Click to edit </a:t>
            </a:r>
            <a:br>
              <a:rPr lang="en-US"/>
            </a:br>
            <a:r>
              <a:rPr lang="en-US"/>
              <a:t>Master title style</a:t>
            </a:r>
          </a:p>
        </p:txBody>
      </p:sp>
      <p:sp>
        <p:nvSpPr>
          <p:cNvPr id="17" name="Text Placeholder 3">
            <a:extLst>
              <a:ext uri="{FF2B5EF4-FFF2-40B4-BE49-F238E27FC236}">
                <a16:creationId xmlns:a16="http://schemas.microsoft.com/office/drawing/2014/main" id="{3208FE7E-439A-794F-8FFC-3ECFA3743BEC}"/>
              </a:ext>
            </a:extLst>
          </p:cNvPr>
          <p:cNvSpPr>
            <a:spLocks noGrp="1"/>
          </p:cNvSpPr>
          <p:nvPr>
            <p:ph type="body" sz="half" idx="2"/>
          </p:nvPr>
        </p:nvSpPr>
        <p:spPr>
          <a:xfrm>
            <a:off x="836614" y="1533513"/>
            <a:ext cx="3932237" cy="4029879"/>
          </a:xfrm>
          <a:prstGeom prst="rect">
            <a:avLst/>
          </a:prstGeom>
        </p:spPr>
        <p:txBody>
          <a:bodyPr>
            <a:normAutofit/>
          </a:bodyPr>
          <a:lstStyle>
            <a:lvl1pPr marL="0" indent="0">
              <a:buNone/>
              <a:defRPr sz="1600">
                <a:latin typeface="AvantGarde Bk BT Demi" panose="020B0402020202020204"/>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B2421E57-B7BE-0A49-8EF3-4A73AD82C107}"/>
              </a:ext>
            </a:extLst>
          </p:cNvPr>
          <p:cNvSpPr>
            <a:spLocks noGrp="1"/>
          </p:cNvSpPr>
          <p:nvPr>
            <p:ph type="pic" idx="1"/>
          </p:nvPr>
        </p:nvSpPr>
        <p:spPr>
          <a:xfrm>
            <a:off x="5183188" y="1533514"/>
            <a:ext cx="6172200" cy="4029880"/>
          </a:xfrm>
          <a:prstGeom prst="rect">
            <a:avLst/>
          </a:prstGeom>
        </p:spPr>
        <p:txBody>
          <a:bodyPr>
            <a:normAutofit/>
          </a:bodyPr>
          <a:lstStyle>
            <a:lvl1pPr marL="0" indent="0">
              <a:buNone/>
              <a:defRPr sz="3200">
                <a:latin typeface="AvantGarde Bk BT Demi" panose="020B0402020202020204"/>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Tree>
    <p:extLst>
      <p:ext uri="{BB962C8B-B14F-4D97-AF65-F5344CB8AC3E}">
        <p14:creationId xmlns:p14="http://schemas.microsoft.com/office/powerpoint/2010/main" val="3123468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C03FE-B128-4A41-BDB9-B66EB9C34F94}" type="slidenum">
              <a:rPr lang="en-US" smtClean="0"/>
              <a:t>‹#›</a:t>
            </a:fld>
            <a:endParaRPr lang="en-US"/>
          </a:p>
        </p:txBody>
      </p:sp>
    </p:spTree>
    <p:extLst>
      <p:ext uri="{BB962C8B-B14F-4D97-AF65-F5344CB8AC3E}">
        <p14:creationId xmlns:p14="http://schemas.microsoft.com/office/powerpoint/2010/main" val="1048511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1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9036" y="1825625"/>
            <a:ext cx="11103428" cy="4351338"/>
          </a:xfrm>
        </p:spPr>
        <p:txBody>
          <a:bodyPr/>
          <a:lstStyle>
            <a:lvl1pPr marL="0" indent="0" algn="l" defTabSz="914400" rtl="0" eaLnBrk="1" latinLnBrk="0" hangingPunct="1">
              <a:lnSpc>
                <a:spcPct val="90000"/>
              </a:lnSpc>
              <a:spcBef>
                <a:spcPts val="0"/>
              </a:spcBef>
              <a:spcAft>
                <a:spcPts val="900"/>
              </a:spcAft>
              <a:buFontTx/>
              <a:buNone/>
              <a:defRPr lang="en-US" sz="3600" kern="1200" baseline="0" dirty="0" smtClean="0">
                <a:solidFill>
                  <a:srgbClr val="032D84"/>
                </a:solidFill>
                <a:latin typeface="Segoe UI Light" panose="020B0502040204020203" pitchFamily="34" charset="0"/>
                <a:ea typeface="+mn-ea"/>
                <a:cs typeface="Segoe UI Light" panose="020B0502040204020203" pitchFamily="34" charset="0"/>
              </a:defRPr>
            </a:lvl1pPr>
            <a:lvl2pPr marL="457200" indent="0">
              <a:buNone/>
              <a:defRPr lang="en-US" sz="2400" kern="1200" baseline="0" dirty="0" smtClean="0">
                <a:solidFill>
                  <a:schemeClr val="tx1"/>
                </a:solidFill>
                <a:latin typeface="Segoe UI" panose="020B0502040204020203" pitchFamily="34" charset="0"/>
                <a:ea typeface="+mn-ea"/>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pPr>
              <a:defRPr/>
            </a:pPr>
            <a:fld id="{66ADF286-71A8-45E9-A5F7-4995209A4D57}" type="slidenum">
              <a:rPr lang="en-US" smtClean="0"/>
              <a:pPr>
                <a:defRPr/>
              </a:pPr>
              <a:t>‹#›</a:t>
            </a:fld>
            <a:endParaRPr lang="en-US" sz="1600">
              <a:solidFill>
                <a:schemeClr val="tx2"/>
              </a:solidFill>
            </a:endParaRPr>
          </a:p>
        </p:txBody>
      </p:sp>
      <p:sp>
        <p:nvSpPr>
          <p:cNvPr id="9" name="Title 1"/>
          <p:cNvSpPr>
            <a:spLocks noGrp="1"/>
          </p:cNvSpPr>
          <p:nvPr>
            <p:ph type="title"/>
          </p:nvPr>
        </p:nvSpPr>
        <p:spPr>
          <a:xfrm>
            <a:off x="704850" y="103868"/>
            <a:ext cx="10515600" cy="1063625"/>
          </a:xfrm>
        </p:spPr>
        <p:txBody>
          <a:bodyPr>
            <a:normAutofit/>
          </a:bodyPr>
          <a:lstStyle>
            <a:lvl1pPr>
              <a:defRPr lang="en-US" sz="5400" kern="1200" dirty="0">
                <a:solidFill>
                  <a:schemeClr val="bg1"/>
                </a:solidFill>
                <a:latin typeface="Segoe UI Light" panose="020B0502040204020203" pitchFamily="34" charset="0"/>
                <a:ea typeface="+mj-ea"/>
                <a:cs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987085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3C03FE-B128-4A41-BDB9-B66EB9C34F94}" type="slidenum">
              <a:rPr lang="en-US" smtClean="0"/>
              <a:t>‹#›</a:t>
            </a:fld>
            <a:endParaRPr lang="en-US"/>
          </a:p>
        </p:txBody>
      </p:sp>
    </p:spTree>
    <p:extLst>
      <p:ext uri="{BB962C8B-B14F-4D97-AF65-F5344CB8AC3E}">
        <p14:creationId xmlns:p14="http://schemas.microsoft.com/office/powerpoint/2010/main" val="25427452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urse title">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Autofit/>
          </a:bodyPr>
          <a:lstStyle>
            <a:lvl1pPr>
              <a:defRPr sz="6000">
                <a:solidFill>
                  <a:schemeClr val="accent1"/>
                </a:solidFill>
              </a:defRPr>
            </a:lvl1pPr>
          </a:lstStyle>
          <a:p>
            <a:r>
              <a:rPr lang="en-US"/>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endParaRPr lang="en-AU"/>
          </a:p>
        </p:txBody>
      </p:sp>
    </p:spTree>
    <p:extLst>
      <p:ext uri="{BB962C8B-B14F-4D97-AF65-F5344CB8AC3E}">
        <p14:creationId xmlns:p14="http://schemas.microsoft.com/office/powerpoint/2010/main" val="3388527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4" name="Footer Placeholder 3">
            <a:extLst>
              <a:ext uri="{FF2B5EF4-FFF2-40B4-BE49-F238E27FC236}">
                <a16:creationId xmlns:a16="http://schemas.microsoft.com/office/drawing/2014/main" id="{38C45D6C-359B-4C71-8F2F-7C0C3F42DC78}"/>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413896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3721145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ab">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6" name="Graphic">
            <a:extLst>
              <a:ext uri="{FF2B5EF4-FFF2-40B4-BE49-F238E27FC236}">
                <a16:creationId xmlns:a16="http://schemas.microsoft.com/office/drawing/2014/main" id="{4C114976-1449-4DF1-8D68-06CB1A61B65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1992" y="279390"/>
            <a:ext cx="1169946" cy="1169946"/>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a:t>Lab code</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Lab minutes</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7131963-35AF-4552-A651-B87ABAE423A6}"/>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131779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4" name="Footer Placeholder 3">
            <a:extLst>
              <a:ext uri="{FF2B5EF4-FFF2-40B4-BE49-F238E27FC236}">
                <a16:creationId xmlns:a16="http://schemas.microsoft.com/office/drawing/2014/main" id="{38C45D6C-359B-4C71-8F2F-7C0C3F42DC78}"/>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306031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Resource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8" name="Graphic">
            <a:extLst>
              <a:ext uri="{FF2B5EF4-FFF2-40B4-BE49-F238E27FC236}">
                <a16:creationId xmlns:a16="http://schemas.microsoft.com/office/drawing/2014/main" id="{7F4F59B2-34EC-49ED-ABDB-5147356FF3A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8199" y="279390"/>
            <a:ext cx="1203062" cy="120306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1"/>
          </a:xfrm>
        </p:spPr>
        <p:txBody>
          <a:bodyPr anchor="t" anchorCtr="0">
            <a:noAutofit/>
          </a:bodyPr>
          <a:lstStyle>
            <a:lvl1pPr>
              <a:defRPr>
                <a:solidFill>
                  <a:schemeClr val="bg1"/>
                </a:solidFill>
              </a:defRPr>
            </a:lvl1pPr>
          </a:lstStyle>
          <a:p>
            <a:r>
              <a:rPr lang="en-US"/>
              <a:t>Resources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marL="0" indent="0">
              <a:buFontTx/>
              <a:buNone/>
              <a:defRPr/>
            </a:lvl1pPr>
            <a:lvl2pPr marL="0" indent="0">
              <a:buFontTx/>
              <a:buNone/>
              <a:defRPr sz="1800"/>
            </a:lvl2pPr>
            <a:lvl3pPr marL="0" indent="0">
              <a:buFontTx/>
              <a:buNone/>
              <a:defRPr/>
            </a:lvl3pPr>
            <a:lvl4pPr marL="626400" indent="0">
              <a:buFontTx/>
              <a:buNone/>
              <a:defRPr/>
            </a:lvl4pPr>
            <a:lvl5pPr marL="810000" indent="0">
              <a:buFontTx/>
              <a:buNone/>
              <a:defRPr/>
            </a:lvl5pPr>
          </a:lstStyle>
          <a:p>
            <a:pPr lvl="0"/>
            <a:r>
              <a:rPr lang="en-US"/>
              <a:t>Click to edit text</a:t>
            </a:r>
          </a:p>
          <a:p>
            <a:pPr lvl="1"/>
            <a:r>
              <a:rPr lang="en-US"/>
              <a:t>Second level</a:t>
            </a:r>
          </a:p>
        </p:txBody>
      </p:sp>
      <p:sp>
        <p:nvSpPr>
          <p:cNvPr id="4" name="Footer Placeholder 3">
            <a:extLst>
              <a:ext uri="{FF2B5EF4-FFF2-40B4-BE49-F238E27FC236}">
                <a16:creationId xmlns:a16="http://schemas.microsoft.com/office/drawing/2014/main" id="{8EEE2944-E526-4E41-B8CB-5ECD8A11BD43}"/>
              </a:ext>
            </a:extLst>
          </p:cNvPr>
          <p:cNvSpPr>
            <a:spLocks noGrp="1"/>
          </p:cNvSpPr>
          <p:nvPr>
            <p:ph type="ftr" sz="quarter" idx="11"/>
          </p:nvPr>
        </p:nvSpPr>
        <p:spPr/>
        <p:txBody>
          <a:bodyPr/>
          <a:lstStyle/>
          <a:p>
            <a:endParaRPr lang="en-AU"/>
          </a:p>
        </p:txBody>
      </p:sp>
    </p:spTree>
    <p:extLst>
      <p:ext uri="{BB962C8B-B14F-4D97-AF65-F5344CB8AC3E}">
        <p14:creationId xmlns:p14="http://schemas.microsoft.com/office/powerpoint/2010/main" val="209434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Question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5" name="Graphic">
            <a:extLst>
              <a:ext uri="{FF2B5EF4-FFF2-40B4-BE49-F238E27FC236}">
                <a16:creationId xmlns:a16="http://schemas.microsoft.com/office/drawing/2014/main" id="{DD400FA2-80CE-4165-AC03-EC04337565B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72057" y="279390"/>
            <a:ext cx="1262742" cy="126274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756000"/>
          </a:xfrm>
        </p:spPr>
        <p:txBody>
          <a:bodyPr anchor="t" anchorCtr="0">
            <a:noAutofit/>
          </a:bodyPr>
          <a:lstStyle>
            <a:lvl1pPr>
              <a:defRPr>
                <a:solidFill>
                  <a:schemeClr val="bg1"/>
                </a:solidFill>
              </a:defRPr>
            </a:lvl1pPr>
          </a:lstStyle>
          <a:p>
            <a:r>
              <a:rPr lang="en-US"/>
              <a:t>Questions text</a:t>
            </a:r>
          </a:p>
        </p:txBody>
      </p:sp>
      <p:sp>
        <p:nvSpPr>
          <p:cNvPr id="3" name="Footer Placeholder 2">
            <a:extLst>
              <a:ext uri="{FF2B5EF4-FFF2-40B4-BE49-F238E27FC236}">
                <a16:creationId xmlns:a16="http://schemas.microsoft.com/office/drawing/2014/main" id="{39386DAC-FDF0-4FF4-8BA3-03CE6ECCF470}"/>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346717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Module title">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3546773"/>
            <a:ext cx="10800000" cy="52044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module ID</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4067216"/>
            <a:ext cx="10800000" cy="2194603"/>
          </a:xfrm>
        </p:spPr>
        <p:txBody>
          <a:bodyPr>
            <a:noAutofit/>
          </a:bodyPr>
          <a:lstStyle>
            <a:lvl1pPr marL="0" indent="0">
              <a:buFontTx/>
              <a:buNone/>
              <a:defRPr sz="600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module title</a:t>
            </a:r>
          </a:p>
        </p:txBody>
      </p:sp>
      <p:sp>
        <p:nvSpPr>
          <p:cNvPr id="4" name="Footer Placeholder 3">
            <a:extLst>
              <a:ext uri="{FF2B5EF4-FFF2-40B4-BE49-F238E27FC236}">
                <a16:creationId xmlns:a16="http://schemas.microsoft.com/office/drawing/2014/main" id="{96A9D966-0D02-41F1-9399-1E3C4C7117F3}"/>
              </a:ext>
            </a:extLst>
          </p:cNvPr>
          <p:cNvSpPr>
            <a:spLocks noGrp="1"/>
          </p:cNvSpPr>
          <p:nvPr>
            <p:ph type="ftr" sz="quarter" idx="13"/>
          </p:nvPr>
        </p:nvSpPr>
        <p:spPr/>
        <p:txBody>
          <a:bodyPr/>
          <a:lstStyle>
            <a:lvl1pPr>
              <a:defRPr>
                <a:solidFill>
                  <a:schemeClr val="bg1"/>
                </a:solidFill>
              </a:defRPr>
            </a:lvl1pPr>
          </a:lstStyle>
          <a:p>
            <a:endParaRPr lang="en-AU"/>
          </a:p>
        </p:txBody>
      </p:sp>
      <p:sp>
        <p:nvSpPr>
          <p:cNvPr id="6" name="Title 5">
            <a:extLst>
              <a:ext uri="{FF2B5EF4-FFF2-40B4-BE49-F238E27FC236}">
                <a16:creationId xmlns:a16="http://schemas.microsoft.com/office/drawing/2014/main" id="{FB9CCA23-65D5-4CD4-B9E6-0F19BEE97135}"/>
              </a:ext>
            </a:extLst>
          </p:cNvPr>
          <p:cNvSpPr>
            <a:spLocks noGrp="1"/>
          </p:cNvSpPr>
          <p:nvPr>
            <p:ph type="title" hasCustomPrompt="1"/>
          </p:nvPr>
        </p:nvSpPr>
        <p:spPr>
          <a:xfrm>
            <a:off x="748800" y="1634400"/>
            <a:ext cx="10800000" cy="1314000"/>
          </a:xfrm>
        </p:spPr>
        <p:txBody>
          <a:bodyPr anchor="t">
            <a:noAutofit/>
          </a:bodyPr>
          <a:lstStyle>
            <a:lvl1pPr>
              <a:defRPr sz="3600">
                <a:solidFill>
                  <a:schemeClr val="accent1"/>
                </a:solidFill>
              </a:defRPr>
            </a:lvl1pPr>
          </a:lstStyle>
          <a:p>
            <a:r>
              <a:rPr lang="en-US"/>
              <a:t>Enter product name in accent color, then new line then use white for remainder of title</a:t>
            </a:r>
          </a:p>
        </p:txBody>
      </p:sp>
    </p:spTree>
    <p:extLst>
      <p:ext uri="{BB962C8B-B14F-4D97-AF65-F5344CB8AC3E}">
        <p14:creationId xmlns:p14="http://schemas.microsoft.com/office/powerpoint/2010/main" val="218304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8" name="Graphic">
            <a:extLst>
              <a:ext uri="{FF2B5EF4-FFF2-40B4-BE49-F238E27FC236}">
                <a16:creationId xmlns:a16="http://schemas.microsoft.com/office/drawing/2014/main" id="{08EAEBDE-B5AC-4330-9E98-F3225146836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308" y="279390"/>
            <a:ext cx="1254630" cy="1254630"/>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a:t>Demo code</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2A3E67C1-6C4B-4C84-B6F5-37DEAD138BD9}"/>
              </a:ext>
            </a:extLst>
          </p:cNvPr>
          <p:cNvSpPr>
            <a:spLocks noGrp="1"/>
          </p:cNvSpPr>
          <p:nvPr>
            <p:ph type="ftr" sz="quarter" idx="10"/>
          </p:nvPr>
        </p:nvSpPr>
        <p:spPr/>
        <p:txBody>
          <a:bodyPr/>
          <a:lstStyle/>
          <a:p>
            <a:endParaRPr lang="en-AU"/>
          </a:p>
        </p:txBody>
      </p:sp>
    </p:spTree>
    <p:extLst>
      <p:ext uri="{BB962C8B-B14F-4D97-AF65-F5344CB8AC3E}">
        <p14:creationId xmlns:p14="http://schemas.microsoft.com/office/powerpoint/2010/main" val="228467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New Section">
    <p:spTree>
      <p:nvGrpSpPr>
        <p:cNvPr id="1" name=""/>
        <p:cNvGrpSpPr/>
        <p:nvPr/>
      </p:nvGrpSpPr>
      <p:grpSpPr>
        <a:xfrm>
          <a:off x="0" y="0"/>
          <a:ext cx="0" cy="0"/>
          <a:chOff x="0" y="0"/>
          <a:chExt cx="0" cy="0"/>
        </a:xfrm>
      </p:grpSpPr>
      <p:sp>
        <p:nvSpPr>
          <p:cNvPr id="9" name="Rectangle 8"/>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 name="Rectangle 4"/>
          <p:cNvSpPr/>
          <p:nvPr/>
        </p:nvSpPr>
        <p:spPr>
          <a:xfrm>
            <a:off x="0" y="0"/>
            <a:ext cx="12191999" cy="61395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1143000"/>
            <a:ext cx="12192000" cy="4188279"/>
          </a:xfrm>
          <a:prstGeom prst="rect">
            <a:avLst/>
          </a:prstGeom>
          <a:solidFill>
            <a:srgbClr val="032D8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Content Placeholder 22"/>
          <p:cNvSpPr>
            <a:spLocks noGrp="1"/>
          </p:cNvSpPr>
          <p:nvPr>
            <p:ph sz="quarter" idx="11" hasCustomPrompt="1"/>
          </p:nvPr>
        </p:nvSpPr>
        <p:spPr>
          <a:xfrm>
            <a:off x="898409" y="1669488"/>
            <a:ext cx="10310813" cy="939111"/>
          </a:xfrm>
        </p:spPr>
        <p:txBody>
          <a:bodyPr>
            <a:normAutofit/>
          </a:bodyPr>
          <a:lstStyle>
            <a:lvl1pPr marL="0" indent="0">
              <a:buNone/>
              <a:defRPr lang="en-US" sz="5400" b="0" kern="1200" dirty="0" smtClean="0">
                <a:solidFill>
                  <a:schemeClr val="bg1"/>
                </a:solidFill>
                <a:latin typeface="Segoe UI Light" panose="020B0502040204020203" pitchFamily="34" charset="0"/>
                <a:ea typeface="+mj-ea"/>
                <a:cs typeface="Segoe UI Light" panose="020B0502040204020203" pitchFamily="34" charset="0"/>
              </a:defRPr>
            </a:lvl1pPr>
          </a:lstStyle>
          <a:p>
            <a:pPr lvl="0"/>
            <a:r>
              <a:rPr lang="en-US"/>
              <a:t>[Session Title]</a:t>
            </a:r>
          </a:p>
        </p:txBody>
      </p:sp>
      <p:sp>
        <p:nvSpPr>
          <p:cNvPr id="10" name="Content Placeholder 22"/>
          <p:cNvSpPr>
            <a:spLocks noGrp="1"/>
          </p:cNvSpPr>
          <p:nvPr>
            <p:ph sz="quarter" idx="12" hasCustomPrompt="1"/>
          </p:nvPr>
        </p:nvSpPr>
        <p:spPr>
          <a:xfrm>
            <a:off x="898410" y="2743200"/>
            <a:ext cx="10310813" cy="2057400"/>
          </a:xfrm>
        </p:spPr>
        <p:txBody>
          <a:bodyPr>
            <a:normAutofit/>
          </a:bodyPr>
          <a:lstStyle>
            <a:lvl1pPr marL="0" indent="0">
              <a:buNone/>
              <a:defRPr lang="en-US" sz="3600" b="0" kern="1200" dirty="0" smtClean="0">
                <a:solidFill>
                  <a:schemeClr val="bg1"/>
                </a:solidFill>
                <a:latin typeface="Segoe UI Light" panose="020B0502040204020203" pitchFamily="34" charset="0"/>
                <a:ea typeface="+mj-ea"/>
                <a:cs typeface="Segoe UI Light" panose="020B0502040204020203" pitchFamily="34" charset="0"/>
              </a:defRPr>
            </a:lvl1pPr>
          </a:lstStyle>
          <a:p>
            <a:pPr lvl="0"/>
            <a:r>
              <a:rPr lang="en-US"/>
              <a:t>[Session Title]</a:t>
            </a:r>
          </a:p>
        </p:txBody>
      </p:sp>
    </p:spTree>
    <p:extLst>
      <p:ext uri="{BB962C8B-B14F-4D97-AF65-F5344CB8AC3E}">
        <p14:creationId xmlns:p14="http://schemas.microsoft.com/office/powerpoint/2010/main" val="1104960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6" name="Graphic">
            <a:extLst>
              <a:ext uri="{FF2B5EF4-FFF2-40B4-BE49-F238E27FC236}">
                <a16:creationId xmlns:a16="http://schemas.microsoft.com/office/drawing/2014/main" id="{4C114976-1449-4DF1-8D68-06CB1A61B65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21992" y="279390"/>
            <a:ext cx="1169946" cy="1169946"/>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a:t>Lab code</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Lab minutes</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C7131963-35AF-4552-A651-B87ABAE423A6}"/>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254626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8" name="Graphic">
            <a:extLst>
              <a:ext uri="{FF2B5EF4-FFF2-40B4-BE49-F238E27FC236}">
                <a16:creationId xmlns:a16="http://schemas.microsoft.com/office/drawing/2014/main" id="{08EAEBDE-B5AC-4330-9E98-F3225146836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37308" y="279390"/>
            <a:ext cx="1254630" cy="1254630"/>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0"/>
          </a:xfrm>
        </p:spPr>
        <p:txBody>
          <a:bodyPr anchor="t" anchorCtr="0">
            <a:noAutofit/>
          </a:bodyPr>
          <a:lstStyle>
            <a:lvl1pPr>
              <a:defRPr>
                <a:solidFill>
                  <a:schemeClr val="bg1"/>
                </a:solidFill>
              </a:defRPr>
            </a:lvl1pPr>
          </a:lstStyle>
          <a:p>
            <a:r>
              <a:rPr lang="en-US"/>
              <a:t>Demo code</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2A3E67C1-6C4B-4C84-B6F5-37DEAD138BD9}"/>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1133439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8" name="Graphic">
            <a:extLst>
              <a:ext uri="{FF2B5EF4-FFF2-40B4-BE49-F238E27FC236}">
                <a16:creationId xmlns:a16="http://schemas.microsoft.com/office/drawing/2014/main" id="{7F4F59B2-34EC-49ED-ABDB-5147356FF3A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558199" y="279390"/>
            <a:ext cx="1203062" cy="120306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694801"/>
          </a:xfrm>
        </p:spPr>
        <p:txBody>
          <a:bodyPr anchor="t" anchorCtr="0">
            <a:noAutofit/>
          </a:bodyPr>
          <a:lstStyle>
            <a:lvl1pPr>
              <a:defRPr>
                <a:solidFill>
                  <a:schemeClr val="bg1"/>
                </a:solidFill>
              </a:defRPr>
            </a:lvl1pPr>
          </a:lstStyle>
          <a:p>
            <a:r>
              <a:rPr lang="en-US"/>
              <a:t>Resources text</a:t>
            </a:r>
          </a:p>
        </p:txBody>
      </p:sp>
      <p:sp>
        <p:nvSpPr>
          <p:cNvPr id="9" name="Text Placeholder 8">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97200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2">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marL="0" indent="0">
              <a:buFontTx/>
              <a:buNone/>
              <a:defRPr/>
            </a:lvl1pPr>
            <a:lvl2pPr marL="0" indent="0">
              <a:buFontTx/>
              <a:buNone/>
              <a:defRPr sz="1800"/>
            </a:lvl2pPr>
            <a:lvl3pPr marL="0" indent="0">
              <a:buFontTx/>
              <a:buNone/>
              <a:defRPr/>
            </a:lvl3pPr>
            <a:lvl4pPr marL="626400" indent="0">
              <a:buFontTx/>
              <a:buNone/>
              <a:defRPr/>
            </a:lvl4pPr>
            <a:lvl5pPr marL="810000" indent="0">
              <a:buFontTx/>
              <a:buNone/>
              <a:defRPr/>
            </a:lvl5pPr>
          </a:lstStyle>
          <a:p>
            <a:pPr lvl="0"/>
            <a:r>
              <a:rPr lang="en-US"/>
              <a:t>Click to edit text</a:t>
            </a:r>
          </a:p>
          <a:p>
            <a:pPr lvl="1"/>
            <a:r>
              <a:rPr lang="en-US"/>
              <a:t>Second level</a:t>
            </a:r>
          </a:p>
        </p:txBody>
      </p:sp>
      <p:sp>
        <p:nvSpPr>
          <p:cNvPr id="4" name="Footer Placeholder 3">
            <a:extLst>
              <a:ext uri="{FF2B5EF4-FFF2-40B4-BE49-F238E27FC236}">
                <a16:creationId xmlns:a16="http://schemas.microsoft.com/office/drawing/2014/main" id="{8EEE2944-E526-4E41-B8CB-5ECD8A11BD43}"/>
              </a:ext>
            </a:extLst>
          </p:cNvPr>
          <p:cNvSpPr>
            <a:spLocks noGrp="1"/>
          </p:cNvSpPr>
          <p:nvPr>
            <p:ph type="ftr" sz="quarter" idx="11"/>
          </p:nvPr>
        </p:nvSpPr>
        <p:spPr/>
        <p:txBody>
          <a:bodyPr/>
          <a:lstStyle/>
          <a:p>
            <a:r>
              <a:rPr lang="en-AU"/>
              <a:t>© 2022 Microsoft. All rights reserved. </a:t>
            </a:r>
          </a:p>
        </p:txBody>
      </p:sp>
    </p:spTree>
    <p:extLst>
      <p:ext uri="{BB962C8B-B14F-4D97-AF65-F5344CB8AC3E}">
        <p14:creationId xmlns:p14="http://schemas.microsoft.com/office/powerpoint/2010/main" val="94056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pic>
        <p:nvPicPr>
          <p:cNvPr id="5" name="Graphic">
            <a:extLst>
              <a:ext uri="{FF2B5EF4-FFF2-40B4-BE49-F238E27FC236}">
                <a16:creationId xmlns:a16="http://schemas.microsoft.com/office/drawing/2014/main" id="{DD400FA2-80CE-4165-AC03-EC04337565B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472057" y="279390"/>
            <a:ext cx="1262742" cy="1262742"/>
          </a:xfrm>
          <a:prstGeom prst="rect">
            <a:avLst/>
          </a:prstGeom>
        </p:spPr>
      </p:pic>
      <p:sp>
        <p:nvSpPr>
          <p:cNvPr id="2" name="Title 1">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9720000" cy="756000"/>
          </a:xfrm>
        </p:spPr>
        <p:txBody>
          <a:bodyPr anchor="t" anchorCtr="0">
            <a:noAutofit/>
          </a:bodyPr>
          <a:lstStyle>
            <a:lvl1pPr>
              <a:defRPr>
                <a:solidFill>
                  <a:schemeClr val="bg1"/>
                </a:solidFill>
              </a:defRPr>
            </a:lvl1pPr>
          </a:lstStyle>
          <a:p>
            <a:r>
              <a:rPr lang="en-US"/>
              <a:t>Questions text</a:t>
            </a:r>
          </a:p>
        </p:txBody>
      </p:sp>
      <p:sp>
        <p:nvSpPr>
          <p:cNvPr id="3" name="Footer Placeholder 2">
            <a:extLst>
              <a:ext uri="{FF2B5EF4-FFF2-40B4-BE49-F238E27FC236}">
                <a16:creationId xmlns:a16="http://schemas.microsoft.com/office/drawing/2014/main" id="{39386DAC-FDF0-4FF4-8BA3-03CE6ECCF470}"/>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255324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0AF7229-DE60-433A-A7B3-8D01E37C6E14}"/>
              </a:ext>
            </a:extLst>
          </p:cNvPr>
          <p:cNvSpPr>
            <a:spLocks noGrp="1"/>
          </p:cNvSpPr>
          <p:nvPr>
            <p:ph type="ftr" sz="quarter" idx="10"/>
          </p:nvPr>
        </p:nvSpPr>
        <p:spPr/>
        <p:txBody>
          <a:bodyPr/>
          <a:lstStyle/>
          <a:p>
            <a:r>
              <a:rPr lang="en-AU"/>
              <a:t>© 2022 Microsoft. All rights reserved. </a:t>
            </a:r>
          </a:p>
        </p:txBody>
      </p:sp>
    </p:spTree>
    <p:extLst>
      <p:ext uri="{BB962C8B-B14F-4D97-AF65-F5344CB8AC3E}">
        <p14:creationId xmlns:p14="http://schemas.microsoft.com/office/powerpoint/2010/main" val="411401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urse title">
    <p:bg>
      <p:bgPr>
        <a:solidFill>
          <a:schemeClr val="tx1"/>
        </a:solidFill>
        <a:effectLst/>
      </p:bgPr>
    </p:bg>
    <p:spTree>
      <p:nvGrpSpPr>
        <p:cNvPr id="1" name=""/>
        <p:cNvGrpSpPr/>
        <p:nvPr/>
      </p:nvGrpSpPr>
      <p:grpSpPr>
        <a:xfrm>
          <a:off x="0" y="0"/>
          <a:ext cx="0" cy="0"/>
          <a:chOff x="0" y="0"/>
          <a:chExt cx="0" cy="0"/>
        </a:xfrm>
      </p:grpSpPr>
      <p:sp>
        <p:nvSpPr>
          <p:cNvPr id="2" name="Title banner">
            <a:extLst>
              <a:ext uri="{FF2B5EF4-FFF2-40B4-BE49-F238E27FC236}">
                <a16:creationId xmlns:a16="http://schemas.microsoft.com/office/drawing/2014/main" id="{D3EE1A7A-69EE-4909-A604-876E9F1922C0}"/>
              </a:ext>
              <a:ext uri="{C183D7F6-B498-43B3-948B-1728B52AA6E4}">
                <adec:decorative xmlns:adec="http://schemas.microsoft.com/office/drawing/2017/decorative" val="1"/>
              </a:ext>
            </a:extLst>
          </p:cNvPr>
          <p:cNvSpPr/>
          <p:nvPr userDrawn="1"/>
        </p:nvSpPr>
        <p:spPr>
          <a:xfrm>
            <a:off x="0" y="0"/>
            <a:ext cx="12192000" cy="1213174"/>
          </a:xfrm>
          <a:prstGeom prst="rect">
            <a:avLst/>
          </a:prstGeom>
          <a:solidFill>
            <a:schemeClr val="bg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3" name="Microsoft Power Platform logo" descr="Microsoft Power Platform">
            <a:extLst>
              <a:ext uri="{FF2B5EF4-FFF2-40B4-BE49-F238E27FC236}">
                <a16:creationId xmlns:a16="http://schemas.microsoft.com/office/drawing/2014/main" id="{5046AC4D-0741-490C-B8C0-0E40A4D338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2921754" cy="12131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932E405-95D6-4DAA-8644-A84697E1C4D0}"/>
              </a:ext>
            </a:extLst>
          </p:cNvPr>
          <p:cNvSpPr>
            <a:spLocks noGrp="1"/>
          </p:cNvSpPr>
          <p:nvPr>
            <p:ph type="title" hasCustomPrompt="1"/>
          </p:nvPr>
        </p:nvSpPr>
        <p:spPr>
          <a:xfrm>
            <a:off x="748800" y="1634400"/>
            <a:ext cx="10800000" cy="2854800"/>
          </a:xfrm>
        </p:spPr>
        <p:txBody>
          <a:bodyPr anchor="t">
            <a:noAutofit/>
          </a:bodyPr>
          <a:lstStyle>
            <a:lvl1pPr>
              <a:defRPr sz="6000">
                <a:solidFill>
                  <a:schemeClr val="accent1"/>
                </a:solidFill>
              </a:defRPr>
            </a:lvl1pPr>
          </a:lstStyle>
          <a:p>
            <a:r>
              <a:rPr lang="en-US"/>
              <a:t>Enter product name in accent color, then new line then use white for remainder of title</a:t>
            </a:r>
          </a:p>
        </p:txBody>
      </p:sp>
      <p:sp>
        <p:nvSpPr>
          <p:cNvPr id="8" name="Text Placeholder 6">
            <a:extLst>
              <a:ext uri="{FF2B5EF4-FFF2-40B4-BE49-F238E27FC236}">
                <a16:creationId xmlns:a16="http://schemas.microsoft.com/office/drawing/2014/main" id="{A00073A9-0414-4A0D-8D5D-242FEAF484CC}"/>
              </a:ext>
            </a:extLst>
          </p:cNvPr>
          <p:cNvSpPr>
            <a:spLocks noGrp="1"/>
          </p:cNvSpPr>
          <p:nvPr>
            <p:ph type="body" sz="quarter" idx="12" hasCustomPrompt="1"/>
          </p:nvPr>
        </p:nvSpPr>
        <p:spPr>
          <a:xfrm>
            <a:off x="747711" y="4655125"/>
            <a:ext cx="10800000" cy="540327"/>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release details</a:t>
            </a:r>
          </a:p>
        </p:txBody>
      </p:sp>
      <p:sp>
        <p:nvSpPr>
          <p:cNvPr id="7" name="Text Placeholder 8">
            <a:extLst>
              <a:ext uri="{FF2B5EF4-FFF2-40B4-BE49-F238E27FC236}">
                <a16:creationId xmlns:a16="http://schemas.microsoft.com/office/drawing/2014/main" id="{63D6D81D-B87A-46CD-BD93-6232F5EA37A0}"/>
              </a:ext>
            </a:extLst>
          </p:cNvPr>
          <p:cNvSpPr>
            <a:spLocks noGrp="1"/>
          </p:cNvSpPr>
          <p:nvPr>
            <p:ph type="body" sz="quarter" idx="11" hasCustomPrompt="1"/>
          </p:nvPr>
        </p:nvSpPr>
        <p:spPr>
          <a:xfrm>
            <a:off x="747711" y="5361706"/>
            <a:ext cx="10800000" cy="900113"/>
          </a:xfrm>
        </p:spPr>
        <p:txBody>
          <a:bodyPr>
            <a:noAutofit/>
          </a:bodyPr>
          <a:lstStyle>
            <a:lvl1pPr marL="0" indent="0">
              <a:buFontTx/>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Enter instructor name and company</a:t>
            </a:r>
          </a:p>
        </p:txBody>
      </p:sp>
      <p:sp>
        <p:nvSpPr>
          <p:cNvPr id="9" name="Footer Placeholder 8">
            <a:extLst>
              <a:ext uri="{FF2B5EF4-FFF2-40B4-BE49-F238E27FC236}">
                <a16:creationId xmlns:a16="http://schemas.microsoft.com/office/drawing/2014/main" id="{A80DE2DD-3C88-4730-8B01-642242125293}"/>
              </a:ext>
            </a:extLst>
          </p:cNvPr>
          <p:cNvSpPr>
            <a:spLocks noGrp="1"/>
          </p:cNvSpPr>
          <p:nvPr>
            <p:ph type="ftr" sz="quarter" idx="13"/>
          </p:nvPr>
        </p:nvSpPr>
        <p:spPr/>
        <p:txBody>
          <a:bodyPr/>
          <a:lstStyle>
            <a:lvl1pPr>
              <a:defRPr>
                <a:solidFill>
                  <a:schemeClr val="bg1"/>
                </a:solidFill>
              </a:defRPr>
            </a:lvl1pPr>
          </a:lstStyle>
          <a:p>
            <a:r>
              <a:rPr lang="en-AU"/>
              <a:t>© 2022 Microsoft. All rights reserved. </a:t>
            </a:r>
          </a:p>
        </p:txBody>
      </p:sp>
    </p:spTree>
    <p:extLst>
      <p:ext uri="{BB962C8B-B14F-4D97-AF65-F5344CB8AC3E}">
        <p14:creationId xmlns:p14="http://schemas.microsoft.com/office/powerpoint/2010/main" val="256575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11.emf"/><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10.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E569963-5855-4629-B5E6-CDF7CECFF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E5581D-2DD1-49C9-A475-33BAFF495C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ooter Placeholder 8">
            <a:extLst>
              <a:ext uri="{FF2B5EF4-FFF2-40B4-BE49-F238E27FC236}">
                <a16:creationId xmlns:a16="http://schemas.microsoft.com/office/drawing/2014/main" id="{1CA4A388-36CD-4056-BFAC-3DADFA57EC25}"/>
              </a:ext>
            </a:extLst>
          </p:cNvPr>
          <p:cNvSpPr>
            <a:spLocks noGrp="1"/>
          </p:cNvSpPr>
          <p:nvPr>
            <p:ph type="ftr" sz="quarter" idx="3"/>
          </p:nvPr>
        </p:nvSpPr>
        <p:spPr>
          <a:xfrm>
            <a:off x="9462654" y="6492875"/>
            <a:ext cx="2729345" cy="365125"/>
          </a:xfrm>
          <a:prstGeom prst="rect">
            <a:avLst/>
          </a:prstGeom>
        </p:spPr>
        <p:txBody>
          <a:bodyPr vert="horz" lIns="91440" tIns="45720" rIns="91440" bIns="45720" rtlCol="0" anchor="ctr"/>
          <a:lstStyle>
            <a:lvl1pPr algn="r">
              <a:defRPr sz="1200">
                <a:solidFill>
                  <a:schemeClr val="tx1"/>
                </a:solidFill>
              </a:defRPr>
            </a:lvl1pPr>
          </a:lstStyle>
          <a:p>
            <a:r>
              <a:rPr lang="en-AU"/>
              <a:t>© 2022 Microsoft. All rights reserved. </a:t>
            </a:r>
          </a:p>
        </p:txBody>
      </p:sp>
    </p:spTree>
    <p:extLst>
      <p:ext uri="{BB962C8B-B14F-4D97-AF65-F5344CB8AC3E}">
        <p14:creationId xmlns:p14="http://schemas.microsoft.com/office/powerpoint/2010/main" val="3333536567"/>
      </p:ext>
    </p:extLst>
  </p:cSld>
  <p:clrMap bg1="lt1" tx1="dk1" bg2="lt2" tx2="dk2" accent1="accent1" accent2="accent2" accent3="accent3" accent4="accent4" accent5="accent5" accent6="accent6" hlink="hlink" folHlink="folHlink"/>
  <p:sldLayoutIdLst>
    <p:sldLayoutId id="2147483692" r:id="rId1"/>
    <p:sldLayoutId id="2147483685" r:id="rId2"/>
    <p:sldLayoutId id="2147483686" r:id="rId3"/>
    <p:sldLayoutId id="2147483687" r:id="rId4"/>
    <p:sldLayoutId id="2147483688" r:id="rId5"/>
    <p:sldLayoutId id="2147483689" r:id="rId6"/>
    <p:sldLayoutId id="2147483690" r:id="rId7"/>
    <p:sldLayoutId id="2147483655" r:id="rId8"/>
    <p:sldLayoutId id="2147483694" r:id="rId9"/>
    <p:sldLayoutId id="2147483693" r:id="rId10"/>
    <p:sldLayoutId id="214748369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446400" indent="-183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630000" indent="-183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810000" indent="-183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982800" indent="-1728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F6F71E-9055-4FE6-AB5D-5E5B2BE0126B}"/>
              </a:ext>
            </a:extLst>
          </p:cNvPr>
          <p:cNvPicPr>
            <a:picLocks noChangeAspect="1"/>
          </p:cNvPicPr>
          <p:nvPr userDrawn="1"/>
        </p:nvPicPr>
        <p:blipFill>
          <a:blip r:embed="rId25">
            <a:biLevel thresh="25000"/>
          </a:blip>
          <a:stretch>
            <a:fillRect/>
          </a:stretch>
        </p:blipFill>
        <p:spPr>
          <a:xfrm>
            <a:off x="609001" y="5708826"/>
            <a:ext cx="2141017" cy="715414"/>
          </a:xfrm>
          <a:prstGeom prst="rect">
            <a:avLst/>
          </a:prstGeom>
        </p:spPr>
      </p:pic>
      <p:pic>
        <p:nvPicPr>
          <p:cNvPr id="14" name="Picture 13">
            <a:extLst>
              <a:ext uri="{FF2B5EF4-FFF2-40B4-BE49-F238E27FC236}">
                <a16:creationId xmlns:a16="http://schemas.microsoft.com/office/drawing/2014/main" id="{2FA44AA6-C0A2-453B-A3D5-0F06B827A0F8}"/>
              </a:ext>
            </a:extLst>
          </p:cNvPr>
          <p:cNvPicPr>
            <a:picLocks noChangeAspect="1"/>
          </p:cNvPicPr>
          <p:nvPr userDrawn="1"/>
        </p:nvPicPr>
        <p:blipFill>
          <a:blip r:embed="rId25"/>
          <a:stretch>
            <a:fillRect/>
          </a:stretch>
        </p:blipFill>
        <p:spPr>
          <a:xfrm>
            <a:off x="619673" y="5703783"/>
            <a:ext cx="2141017" cy="715414"/>
          </a:xfrm>
          <a:prstGeom prst="rect">
            <a:avLst/>
          </a:prstGeom>
        </p:spPr>
      </p:pic>
      <p:pic>
        <p:nvPicPr>
          <p:cNvPr id="17" name="Picture 16">
            <a:extLst>
              <a:ext uri="{FF2B5EF4-FFF2-40B4-BE49-F238E27FC236}">
                <a16:creationId xmlns:a16="http://schemas.microsoft.com/office/drawing/2014/main" id="{DBE4C3BD-497A-4253-8E76-4E51BB0FDFFB}"/>
              </a:ext>
            </a:extLst>
          </p:cNvPr>
          <p:cNvPicPr>
            <a:picLocks noChangeAspect="1"/>
          </p:cNvPicPr>
          <p:nvPr userDrawn="1"/>
        </p:nvPicPr>
        <p:blipFill rotWithShape="1">
          <a:blip r:embed="rId26" cstate="screen">
            <a:alphaModFix amt="20000"/>
            <a:extLst>
              <a:ext uri="{28A0092B-C50C-407E-A947-70E740481C1C}">
                <a14:useLocalDpi xmlns:a14="http://schemas.microsoft.com/office/drawing/2010/main"/>
              </a:ext>
            </a:extLst>
          </a:blip>
          <a:srcRect l="41294" t="4" r="7278" b="67998"/>
          <a:stretch/>
        </p:blipFill>
        <p:spPr>
          <a:xfrm flipH="1">
            <a:off x="4406602" y="4441185"/>
            <a:ext cx="8667750" cy="3852333"/>
          </a:xfrm>
          <a:prstGeom prst="rect">
            <a:avLst/>
          </a:prstGeom>
        </p:spPr>
      </p:pic>
    </p:spTree>
    <p:extLst>
      <p:ext uri="{BB962C8B-B14F-4D97-AF65-F5344CB8AC3E}">
        <p14:creationId xmlns:p14="http://schemas.microsoft.com/office/powerpoint/2010/main" val="24465835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0" r:id="rId11"/>
    <p:sldLayoutId id="2147483672"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power-bi/learning-catalog/paginated-reports-online-course#self-study-ki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63.emf"/></Relationships>
</file>

<file path=ppt/slides/_rels/slide1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63.emf"/></Relationships>
</file>

<file path=ppt/slides/_rels/slide1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docs.microsoft.com/power-bi/paginated-reports-data-sources" TargetMode="External"/><Relationship Id="rId2" Type="http://schemas.openxmlformats.org/officeDocument/2006/relationships/notesSlide" Target="../notesSlides/notesSlide122.xml"/><Relationship Id="rId1" Type="http://schemas.openxmlformats.org/officeDocument/2006/relationships/slideLayout" Target="../slideLayouts/slideLayout6.xml"/><Relationship Id="rId5" Type="http://schemas.openxmlformats.org/officeDocument/2006/relationships/hyperlink" Target="https://docs.microsoft.com/power-bi/guidance/report-paginated-data-retrieval" TargetMode="External"/><Relationship Id="rId4" Type="http://schemas.openxmlformats.org/officeDocument/2006/relationships/hyperlink" Target="https://docs.microsoft.com/power-bi/report-builder-data" TargetMode="Externa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0.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3" Type="http://schemas.openxmlformats.org/officeDocument/2006/relationships/hyperlink" Target="https://docs.microsoft.com/power-bi/report-builder-parameters" TargetMode="External"/><Relationship Id="rId2" Type="http://schemas.openxmlformats.org/officeDocument/2006/relationships/notesSlide" Target="../notesSlides/notesSlide147.xml"/><Relationship Id="rId1" Type="http://schemas.openxmlformats.org/officeDocument/2006/relationships/slideLayout" Target="../slideLayouts/slideLayout6.xml"/><Relationship Id="rId5" Type="http://schemas.openxmlformats.org/officeDocument/2006/relationships/hyperlink" Target="https://docs.microsoft.com/power-bi/guidance/paginated-report-cascading-parameter" TargetMode="External"/><Relationship Id="rId4" Type="http://schemas.openxmlformats.org/officeDocument/2006/relationships/hyperlink" Target="https://docs.microsoft.com/power-bi/paginated-reports-parameters" TargetMode="Externa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priad-online-course"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4.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7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docs.microsoft.com/power-bi/report-builder-tables-matrices-lists" TargetMode="External"/><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0.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6.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2.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svg"/></Relationships>
</file>

<file path=ppt/slides/_rels/slide2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hyperlink" Target="https://github.com/microsoft/RdlMigration" TargetMode="External"/><Relationship Id="rId2" Type="http://schemas.openxmlformats.org/officeDocument/2006/relationships/notesSlide" Target="../notesSlides/notesSlide213.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hyperlink" Target="https://docs.microsoft.com/power-bi/paginated-reports-save-to-power-bi-service" TargetMode="External"/><Relationship Id="rId7" Type="http://schemas.openxmlformats.org/officeDocument/2006/relationships/hyperlink" Target="https://docs.microsoft.com/power-bi/report-builder-design-tips" TargetMode="External"/><Relationship Id="rId2" Type="http://schemas.openxmlformats.org/officeDocument/2006/relationships/notesSlide" Target="../notesSlides/notesSlide215.xml"/><Relationship Id="rId1" Type="http://schemas.openxmlformats.org/officeDocument/2006/relationships/slideLayout" Target="../slideLayouts/slideLayout6.xml"/><Relationship Id="rId6" Type="http://schemas.openxmlformats.org/officeDocument/2006/relationships/hyperlink" Target="https://docs.microsoft.com/power-bi/visuals/paginated-report-visual" TargetMode="External"/><Relationship Id="rId5" Type="http://schemas.openxmlformats.org/officeDocument/2006/relationships/hyperlink" Target="https://docs.microsoft.com/power-bi/report-builder-url-pass-parameters" TargetMode="External"/><Relationship Id="rId4" Type="http://schemas.openxmlformats.org/officeDocument/2006/relationships/hyperlink" Target="https://docs.microsoft.com/power-bi/report-builder-url-parameters" TargetMode="External"/></Relationships>
</file>

<file path=ppt/slides/_rels/slide216.xml.rels><?xml version="1.0" encoding="UTF-8" standalone="yes"?>
<Relationships xmlns="http://schemas.openxmlformats.org/package/2006/relationships"><Relationship Id="rId3" Type="http://schemas.openxmlformats.org/officeDocument/2006/relationships/hyperlink" Target="https://powerbi.microsoft.com/blog/export-report-to-pdf-pptx-and-png-files-using-power-bi-rest-api/" TargetMode="External"/><Relationship Id="rId7" Type="http://schemas.openxmlformats.org/officeDocument/2006/relationships/hyperlink" Target="https://github.com/microsoft/RdlMigration" TargetMode="External"/><Relationship Id="rId2" Type="http://schemas.openxmlformats.org/officeDocument/2006/relationships/notesSlide" Target="../notesSlides/notesSlide216.xml"/><Relationship Id="rId1" Type="http://schemas.openxmlformats.org/officeDocument/2006/relationships/slideLayout" Target="../slideLayouts/slideLayout6.xml"/><Relationship Id="rId6" Type="http://schemas.openxmlformats.org/officeDocument/2006/relationships/hyperlink" Target="https://docs.microsoft.com/power-bi/guidance/migrate-ssrs-reports-to-power-bi" TargetMode="External"/><Relationship Id="rId5" Type="http://schemas.openxmlformats.org/officeDocument/2006/relationships/hyperlink" Target="https://docs.microsoft.com/power-bi/guidance/report-paginated-or-power-bi" TargetMode="External"/><Relationship Id="rId4" Type="http://schemas.openxmlformats.org/officeDocument/2006/relationships/hyperlink" Target="https://powerbi.microsoft.com/blog/power-automate-actions-for-exporting-power-bi-and-paginated-reports-now-available/" TargetMode="External"/></Relationships>
</file>

<file path=ppt/slides/_rels/slide217.xml.rels><?xml version="1.0" encoding="UTF-8" standalone="yes"?>
<Relationships xmlns="http://schemas.openxmlformats.org/package/2006/relationships"><Relationship Id="rId3" Type="http://schemas.openxmlformats.org/officeDocument/2006/relationships/hyperlink" Target="https://learn.microsoft.com/en-us/power-bi/learning-catalog/developer-online-course" TargetMode="External"/><Relationship Id="rId2" Type="http://schemas.openxmlformats.org/officeDocument/2006/relationships/notesSlide" Target="../notesSlides/notesSlide217.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powerbi.com/" TargetMode="External"/><Relationship Id="rId7" Type="http://schemas.openxmlformats.org/officeDocument/2006/relationships/hyperlink" Target="https://docs.microsoft.com/power-bi/" TargetMode="External"/><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hyperlink" Target="https://blog.powerbi.com/" TargetMode="External"/><Relationship Id="rId5" Type="http://schemas.openxmlformats.org/officeDocument/2006/relationships/hyperlink" Target="http://ideas.powerbi.com/" TargetMode="External"/><Relationship Id="rId4" Type="http://schemas.openxmlformats.org/officeDocument/2006/relationships/hyperlink" Target="http://community.powerbi.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docs.microsoft.com/power-bi/paginated-reports-faq" TargetMode="External"/><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hyperlink" Target="https://docs.microsoft.com/power-bi/admin/service-premium-per-user-faq" TargetMode="External"/><Relationship Id="rId4" Type="http://schemas.openxmlformats.org/officeDocument/2006/relationships/hyperlink" Target="https://docs.microsoft.com/power-bi/paginated-reports-report-builder-power-bi"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aka.ms/pbireportbuilder"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docs.microsoft.com/power-bi/report-builder-power-bi" TargetMode="External"/><Relationship Id="rId7" Type="http://schemas.openxmlformats.org/officeDocument/2006/relationships/hyperlink" Target="https://docs.microsoft.com/power-bi/report-builder-planning-report" TargetMode="External"/><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hyperlink" Target="https://docs.microsoft.com/power-bi/report-builder-previewing-reports" TargetMode="External"/><Relationship Id="rId5" Type="http://schemas.openxmlformats.org/officeDocument/2006/relationships/hyperlink" Target="https://docs.microsoft.com/power-bi/paginated-reports-report-design-view" TargetMode="External"/><Relationship Id="rId4" Type="http://schemas.openxmlformats.org/officeDocument/2006/relationships/hyperlink" Target="https://aka.ms/pbireportbuilder"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docs.microsoft.com/power-bi/paginated-reports-pagination" TargetMode="External"/><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hyperlink" Target="https://docs.microsoft.com/power-bi/paginated-reports/subreports" TargetMode="External"/><Relationship Id="rId5" Type="http://schemas.openxmlformats.org/officeDocument/2006/relationships/hyperlink" Target="https://docs.microsoft.com/power-bi/guidance/report-paginated-image" TargetMode="External"/><Relationship Id="rId4" Type="http://schemas.openxmlformats.org/officeDocument/2006/relationships/hyperlink" Target="https://docs.microsoft.com/power-bi/report-builder-expression-example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E55CD8-C999-4705-AC9C-C8631765F409}"/>
              </a:ext>
            </a:extLst>
          </p:cNvPr>
          <p:cNvSpPr>
            <a:spLocks noGrp="1"/>
          </p:cNvSpPr>
          <p:nvPr>
            <p:ph type="title"/>
          </p:nvPr>
        </p:nvSpPr>
        <p:spPr/>
        <p:txBody>
          <a:bodyPr/>
          <a:lstStyle/>
          <a:p>
            <a:r>
              <a:rPr lang="de-de"/>
              <a:t>Power BI</a:t>
            </a:r>
            <a:br/>
            <a:r>
              <a:rPr lang="de-de">
                <a:solidFill>
                  <a:schemeClr val="bg1"/>
                </a:solidFill>
              </a:rPr>
              <a:t>Paginated Reports in a Day</a:t>
            </a:r>
          </a:p>
        </p:txBody>
      </p:sp>
      <p:sp>
        <p:nvSpPr>
          <p:cNvPr id="8" name="Text Placeholder 7">
            <a:extLst>
              <a:ext uri="{FF2B5EF4-FFF2-40B4-BE49-F238E27FC236}">
                <a16:creationId xmlns:a16="http://schemas.microsoft.com/office/drawing/2014/main" id="{FB957FD9-7A71-4F56-8CD1-D607D816D36C}"/>
              </a:ext>
            </a:extLst>
          </p:cNvPr>
          <p:cNvSpPr>
            <a:spLocks noGrp="1"/>
          </p:cNvSpPr>
          <p:nvPr>
            <p:ph type="body" sz="quarter" idx="12"/>
          </p:nvPr>
        </p:nvSpPr>
        <p:spPr>
          <a:xfrm>
            <a:off x="747711" y="4322150"/>
            <a:ext cx="10800000" cy="540327"/>
          </a:xfrm>
        </p:spPr>
        <p:txBody>
          <a:bodyPr vert="horz" lIns="91440" tIns="45720" rIns="91440" bIns="45720" rtlCol="0" anchor="t">
            <a:noAutofit/>
          </a:bodyPr>
          <a:lstStyle/>
          <a:p>
            <a:r>
              <a:rPr lang="de-de" dirty="0"/>
              <a:t>Veröffentlichung im Dezember 2022</a:t>
            </a:r>
          </a:p>
        </p:txBody>
      </p:sp>
      <p:sp>
        <p:nvSpPr>
          <p:cNvPr id="10" name="Text Placeholder 9">
            <a:extLst>
              <a:ext uri="{FF2B5EF4-FFF2-40B4-BE49-F238E27FC236}">
                <a16:creationId xmlns:a16="http://schemas.microsoft.com/office/drawing/2014/main" id="{48AECBEB-1046-4EB6-8F3D-999279C5FC2D}"/>
              </a:ext>
            </a:extLst>
          </p:cNvPr>
          <p:cNvSpPr>
            <a:spLocks noGrp="1"/>
          </p:cNvSpPr>
          <p:nvPr>
            <p:ph type="body" sz="quarter" idx="11"/>
          </p:nvPr>
        </p:nvSpPr>
        <p:spPr/>
        <p:txBody>
          <a:bodyPr/>
          <a:lstStyle/>
          <a:p>
            <a:endParaRPr lang="en-US"/>
          </a:p>
        </p:txBody>
      </p:sp>
      <p:sp>
        <p:nvSpPr>
          <p:cNvPr id="5" name="Footer Placeholder 4">
            <a:extLst>
              <a:ext uri="{FF2B5EF4-FFF2-40B4-BE49-F238E27FC236}">
                <a16:creationId xmlns:a16="http://schemas.microsoft.com/office/drawing/2014/main" id="{C5957145-F8BB-4F4C-A602-EB35F14D2AF2}"/>
              </a:ext>
            </a:extLst>
          </p:cNvPr>
          <p:cNvSpPr>
            <a:spLocks noGrp="1"/>
          </p:cNvSpPr>
          <p:nvPr>
            <p:ph type="ftr" sz="quarter" idx="13"/>
          </p:nvPr>
        </p:nvSpPr>
        <p:spPr>
          <a:xfrm>
            <a:off x="8922774" y="6492875"/>
            <a:ext cx="3269225" cy="365125"/>
          </a:xfrm>
        </p:spPr>
        <p:txBody>
          <a:bodyPr/>
          <a:lstStyle/>
          <a:p>
            <a:r>
              <a:rPr lang="de-de" dirty="0"/>
              <a:t>© 2022 Microsoft. Alle Rechte vorbehalten. </a:t>
            </a:r>
          </a:p>
        </p:txBody>
      </p:sp>
      <p:sp>
        <p:nvSpPr>
          <p:cNvPr id="9" name="Notice">
            <a:extLst>
              <a:ext uri="{FF2B5EF4-FFF2-40B4-BE49-F238E27FC236}">
                <a16:creationId xmlns:a16="http://schemas.microsoft.com/office/drawing/2014/main" id="{82068C49-3BE4-4A6B-8A39-21713A467DAC}"/>
              </a:ext>
              <a:ext uri="{C183D7F6-B498-43B3-948B-1728B52AA6E4}">
                <adec:decorative xmlns:adec="http://schemas.microsoft.com/office/drawing/2017/decorative" val="1"/>
              </a:ext>
            </a:extLst>
          </p:cNvPr>
          <p:cNvSpPr txBox="1"/>
          <p:nvPr/>
        </p:nvSpPr>
        <p:spPr>
          <a:xfrm rot="19800000">
            <a:off x="1299775" y="2853448"/>
            <a:ext cx="9156742" cy="830997"/>
          </a:xfrm>
          <a:prstGeom prst="rect">
            <a:avLst/>
          </a:prstGeom>
          <a:solidFill>
            <a:schemeClr val="bg2"/>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dirty="0">
                <a:ln>
                  <a:noFill/>
                </a:ln>
                <a:solidFill>
                  <a:schemeClr val="accent6"/>
                </a:solidFill>
                <a:effectLst/>
                <a:uLnTx/>
                <a:uFillTx/>
              </a:rPr>
              <a:t>ENTFERNEN SIE DIESEN KOMMENTAR VOR DER SCHULUNG.</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2400" b="0" i="0" u="none" strike="noStrike" kern="0" cap="none" spc="0" normalizeH="0" baseline="0" noProof="0" dirty="0">
                <a:ln>
                  <a:noFill/>
                </a:ln>
                <a:solidFill>
                  <a:schemeClr val="accent6"/>
                </a:solidFill>
                <a:effectLst/>
                <a:uLnTx/>
                <a:uFillTx/>
              </a:rPr>
              <a:t>Geben Sie Ihren Namen und Ihr Unternehmen ein.</a:t>
            </a:r>
          </a:p>
        </p:txBody>
      </p:sp>
    </p:spTree>
    <p:extLst>
      <p:ext uri="{BB962C8B-B14F-4D97-AF65-F5344CB8AC3E}">
        <p14:creationId xmlns:p14="http://schemas.microsoft.com/office/powerpoint/2010/main" val="74214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D85B-AD7F-4A2D-A138-CD2C5EAE053D}"/>
              </a:ext>
            </a:extLst>
          </p:cNvPr>
          <p:cNvSpPr>
            <a:spLocks noGrp="1"/>
          </p:cNvSpPr>
          <p:nvPr>
            <p:ph type="title"/>
          </p:nvPr>
        </p:nvSpPr>
        <p:spPr/>
        <p:txBody>
          <a:bodyPr/>
          <a:lstStyle/>
          <a:p>
            <a:r>
              <a:rPr lang="de-de"/>
              <a:t>Übungseinheiten</a:t>
            </a:r>
          </a:p>
        </p:txBody>
      </p:sp>
      <p:sp>
        <p:nvSpPr>
          <p:cNvPr id="3" name="Text Placeholder 2">
            <a:extLst>
              <a:ext uri="{FF2B5EF4-FFF2-40B4-BE49-F238E27FC236}">
                <a16:creationId xmlns:a16="http://schemas.microsoft.com/office/drawing/2014/main" id="{DC79CAFD-4975-4591-AF63-E32ED18BFACB}"/>
              </a:ext>
            </a:extLst>
          </p:cNvPr>
          <p:cNvSpPr>
            <a:spLocks noGrp="1"/>
          </p:cNvSpPr>
          <p:nvPr>
            <p:ph type="body" sz="quarter" idx="10"/>
          </p:nvPr>
        </p:nvSpPr>
        <p:spPr/>
        <p:txBody>
          <a:bodyPr/>
          <a:lstStyle/>
          <a:p>
            <a:r>
              <a:rPr lang="de-de"/>
              <a:t>Einrichtung</a:t>
            </a:r>
          </a:p>
        </p:txBody>
      </p:sp>
      <p:sp>
        <p:nvSpPr>
          <p:cNvPr id="4" name="Content Placeholder 3">
            <a:extLst>
              <a:ext uri="{FF2B5EF4-FFF2-40B4-BE49-F238E27FC236}">
                <a16:creationId xmlns:a16="http://schemas.microsoft.com/office/drawing/2014/main" id="{C850993E-FC31-42C2-8140-3C90102D36DE}"/>
              </a:ext>
            </a:extLst>
          </p:cNvPr>
          <p:cNvSpPr>
            <a:spLocks noGrp="1"/>
          </p:cNvSpPr>
          <p:nvPr>
            <p:ph idx="1"/>
          </p:nvPr>
        </p:nvSpPr>
        <p:spPr>
          <a:xfrm>
            <a:off x="457199" y="2070000"/>
            <a:ext cx="11621729" cy="4788000"/>
          </a:xfrm>
        </p:spPr>
        <p:txBody>
          <a:bodyPr vert="horz" lIns="91440" tIns="45720" rIns="91440" bIns="45720" rtlCol="0" anchor="t">
            <a:noAutofit/>
          </a:bodyPr>
          <a:lstStyle/>
          <a:p>
            <a:r>
              <a:rPr lang="de-de" dirty="0"/>
              <a:t>Das Selbststudienkit und die Einrichtungsanweisungen finden Sie unter: </a:t>
            </a:r>
          </a:p>
          <a:p>
            <a:pPr marL="445770" lvl="1" indent="-183515"/>
            <a:r>
              <a:rPr lang="de-de" dirty="0">
                <a:solidFill>
                  <a:srgbClr val="0000FF"/>
                </a:solidFill>
                <a:hlinkClick r:id="rId3"/>
              </a:rPr>
              <a:t>https://aka.ms/priad-online-course#self-study-kit</a:t>
            </a:r>
            <a:endParaRPr lang="en-US" dirty="0">
              <a:solidFill>
                <a:srgbClr val="0000FF"/>
              </a:solidFill>
              <a:cs typeface="Segoe UI"/>
              <a:hlinkClick r:id="rId3"/>
            </a:endParaRPr>
          </a:p>
          <a:p>
            <a:r>
              <a:rPr lang="de-de" dirty="0"/>
              <a:t>Anweisungen zur Einrichtung:</a:t>
            </a:r>
          </a:p>
          <a:p>
            <a:pPr marL="623570" lvl="1" indent="-361950">
              <a:buFont typeface="+mj-lt"/>
              <a:buAutoNum type="arabicPeriod"/>
            </a:pPr>
            <a:r>
              <a:rPr lang="de-de" dirty="0"/>
              <a:t>Laden Sie das Selbststudienkit (.zip) lokal herunter.</a:t>
            </a:r>
            <a:endParaRPr lang="en-US" dirty="0">
              <a:cs typeface="Segoe UI"/>
            </a:endParaRPr>
          </a:p>
          <a:p>
            <a:pPr marL="623570" lvl="1" indent="-361950">
              <a:buFont typeface="+mj-lt"/>
              <a:buAutoNum type="arabicPeriod"/>
            </a:pPr>
            <a:r>
              <a:rPr lang="de-de" dirty="0"/>
              <a:t>Bearbeiten Sie die Dateieigenschaften und „entsperren“ Sie sie.</a:t>
            </a:r>
            <a:endParaRPr lang="en-US" dirty="0">
              <a:cs typeface="Segoe UI"/>
            </a:endParaRPr>
          </a:p>
          <a:p>
            <a:pPr marL="623570" lvl="1" indent="-361950">
              <a:buFont typeface="+mj-lt"/>
              <a:buAutoNum type="arabicPeriod"/>
            </a:pPr>
            <a:r>
              <a:rPr lang="de-de" dirty="0"/>
              <a:t>Extrahieren Sie den Dateiinhalt in Ihr Dateisystem.</a:t>
            </a:r>
            <a:endParaRPr lang="en-US" dirty="0">
              <a:cs typeface="Segoe UI"/>
            </a:endParaRPr>
          </a:p>
          <a:p>
            <a:pPr marL="803275" lvl="2" indent="-182245"/>
            <a:r>
              <a:rPr lang="de-de" dirty="0"/>
              <a:t>Die Übungsdokumente beziehen sich auf diesen Speicherort als </a:t>
            </a:r>
            <a:r>
              <a:rPr lang="de-de" b="1" dirty="0"/>
              <a:t>&lt;CourseFolder&gt;</a:t>
            </a:r>
            <a:r>
              <a:rPr lang="de-de" dirty="0"/>
              <a:t>.</a:t>
            </a:r>
            <a:endParaRPr lang="en-US" b="1" dirty="0">
              <a:cs typeface="Segoe UI"/>
            </a:endParaRPr>
          </a:p>
          <a:p>
            <a:r>
              <a:rPr lang="de-de" dirty="0"/>
              <a:t>Die Präsentation ist als PDF-Dokument im Ordner </a:t>
            </a:r>
            <a:r>
              <a:rPr lang="de-de" b="1" dirty="0"/>
              <a:t>&lt;CourseFolder&gt;\PowerBIPRIAD\Presentations</a:t>
            </a:r>
            <a:r>
              <a:rPr lang="de-de" dirty="0"/>
              <a:t> verfügbar.</a:t>
            </a:r>
          </a:p>
          <a:p>
            <a:pPr marL="445770" lvl="1" indent="-183515"/>
            <a:r>
              <a:rPr lang="de-de" dirty="0"/>
              <a:t>Darin sind viele Links zu nützlichem Referenzmaterial enthalten.</a:t>
            </a:r>
            <a:endParaRPr lang="en-US" dirty="0">
              <a:cs typeface="Segoe UI"/>
            </a:endParaRPr>
          </a:p>
          <a:p>
            <a:pPr marL="445770" lvl="1" indent="-183515"/>
            <a:endParaRPr lang="en-US" dirty="0">
              <a:cs typeface="Segoe UI"/>
            </a:endParaRPr>
          </a:p>
        </p:txBody>
      </p:sp>
      <p:sp>
        <p:nvSpPr>
          <p:cNvPr id="5" name="Footer Placeholder 4">
            <a:extLst>
              <a:ext uri="{FF2B5EF4-FFF2-40B4-BE49-F238E27FC236}">
                <a16:creationId xmlns:a16="http://schemas.microsoft.com/office/drawing/2014/main" id="{D921DF71-1CBD-449D-AB84-2F17AE1D1302}"/>
              </a:ext>
            </a:extLst>
          </p:cNvPr>
          <p:cNvSpPr>
            <a:spLocks noGrp="1"/>
          </p:cNvSpPr>
          <p:nvPr>
            <p:ph type="ftr" sz="quarter" idx="11"/>
          </p:nvPr>
        </p:nvSpPr>
        <p:spPr>
          <a:xfrm>
            <a:off x="8996516" y="6492875"/>
            <a:ext cx="3195483" cy="365125"/>
          </a:xfrm>
        </p:spPr>
        <p:txBody>
          <a:bodyPr/>
          <a:lstStyle/>
          <a:p>
            <a:r>
              <a:rPr lang="de-de" dirty="0"/>
              <a:t>© 2022 Microsoft. Alle Rechte vorbehalten. </a:t>
            </a:r>
          </a:p>
        </p:txBody>
      </p:sp>
    </p:spTree>
    <p:extLst>
      <p:ext uri="{BB962C8B-B14F-4D97-AF65-F5344CB8AC3E}">
        <p14:creationId xmlns:p14="http://schemas.microsoft.com/office/powerpoint/2010/main" val="81253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D5C1A-834E-43EA-A745-F129E28FE405}"/>
              </a:ext>
            </a:extLst>
          </p:cNvPr>
          <p:cNvSpPr>
            <a:spLocks noGrp="1"/>
          </p:cNvSpPr>
          <p:nvPr>
            <p:ph type="title"/>
          </p:nvPr>
        </p:nvSpPr>
        <p:spPr/>
        <p:txBody>
          <a:bodyPr/>
          <a:lstStyle/>
          <a:p>
            <a:r>
              <a:rPr lang="de-de"/>
              <a:t>Erstellen von Datasets</a:t>
            </a:r>
          </a:p>
        </p:txBody>
      </p:sp>
      <p:sp>
        <p:nvSpPr>
          <p:cNvPr id="3" name="Text Placeholder 2" hidden="1">
            <a:extLst>
              <a:ext uri="{FF2B5EF4-FFF2-40B4-BE49-F238E27FC236}">
                <a16:creationId xmlns:a16="http://schemas.microsoft.com/office/drawing/2014/main" id="{510AF5CB-778C-4739-85F4-BAFE8B95E9E3}"/>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EDBC7FFC-C3D9-4990-AC5F-3F6AF976D06A}"/>
              </a:ext>
            </a:extLst>
          </p:cNvPr>
          <p:cNvSpPr>
            <a:spLocks noGrp="1"/>
          </p:cNvSpPr>
          <p:nvPr>
            <p:ph idx="1"/>
          </p:nvPr>
        </p:nvSpPr>
        <p:spPr/>
        <p:txBody>
          <a:bodyPr/>
          <a:lstStyle/>
          <a:p>
            <a:r>
              <a:rPr lang="de-de" dirty="0"/>
              <a:t>Ein </a:t>
            </a:r>
            <a:r>
              <a:rPr lang="de-de" b="1" dirty="0"/>
              <a:t>Dataset</a:t>
            </a:r>
            <a:r>
              <a:rPr lang="de-de" dirty="0"/>
              <a:t> wird verwendet, um ein tabellarisches Ergebnis aus einer Berichtsdatenquelle abzurufen.</a:t>
            </a:r>
          </a:p>
          <a:p>
            <a:r>
              <a:rPr lang="de-de" dirty="0"/>
              <a:t>Ein oder mehrere Datasets können in einem Bericht erstellt werden, indem Folgendes definiert wird: </a:t>
            </a:r>
          </a:p>
          <a:p>
            <a:pPr lvl="1"/>
            <a:r>
              <a:rPr lang="de-de" dirty="0"/>
              <a:t>Name</a:t>
            </a:r>
          </a:p>
          <a:p>
            <a:pPr lvl="1"/>
            <a:r>
              <a:rPr lang="de-de" dirty="0"/>
              <a:t>Datenquelle</a:t>
            </a:r>
          </a:p>
          <a:p>
            <a:pPr lvl="1"/>
            <a:r>
              <a:rPr lang="de-de" dirty="0"/>
              <a:t>Befehlstyp (Text oder gespeicherte Prozedur)</a:t>
            </a:r>
          </a:p>
          <a:p>
            <a:pPr lvl="1"/>
            <a:r>
              <a:rPr lang="de-de" dirty="0"/>
              <a:t>Abfrage</a:t>
            </a:r>
          </a:p>
          <a:p>
            <a:pPr lvl="1"/>
            <a:r>
              <a:rPr lang="de-de" dirty="0"/>
              <a:t>Zeitüberschreitung (in Sekunden)</a:t>
            </a:r>
          </a:p>
          <a:p>
            <a:pPr lvl="1"/>
            <a:r>
              <a:rPr lang="de-de" dirty="0"/>
              <a:t>Sortierung, Groß- und Kleinschreibung und </a:t>
            </a:r>
            <a:br>
              <a:rPr dirty="0"/>
            </a:br>
            <a:r>
              <a:rPr lang="de-de" dirty="0"/>
              <a:t>andere Optionen</a:t>
            </a:r>
          </a:p>
          <a:p>
            <a:endParaRPr lang="en-US" dirty="0"/>
          </a:p>
        </p:txBody>
      </p:sp>
      <p:sp>
        <p:nvSpPr>
          <p:cNvPr id="6" name="TextBox 5">
            <a:extLst>
              <a:ext uri="{FF2B5EF4-FFF2-40B4-BE49-F238E27FC236}">
                <a16:creationId xmlns:a16="http://schemas.microsoft.com/office/drawing/2014/main" id="{9F4BB071-6F6F-410F-BB73-7A33F64CBBBE}"/>
              </a:ext>
            </a:extLst>
          </p:cNvPr>
          <p:cNvSpPr txBox="1"/>
          <p:nvPr/>
        </p:nvSpPr>
        <p:spPr>
          <a:xfrm>
            <a:off x="6908728" y="5131669"/>
            <a:ext cx="5033671" cy="1403461"/>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sz="1600" dirty="0">
                <a:solidFill>
                  <a:schemeClr val="tx1"/>
                </a:solidFill>
              </a:rPr>
              <a:t>Hinweis: Der Begriff „Dataset“ wird von Power BI und von Power BI Report Builder verwendet. Es handelt sich um verschiedene Konzepte. In diesem Kurs geben wir immer eine vollständige Referenz zu einem Power BI-Dataset.</a:t>
            </a:r>
          </a:p>
        </p:txBody>
      </p:sp>
      <p:sp>
        <p:nvSpPr>
          <p:cNvPr id="5" name="Footer Placeholder 4">
            <a:extLst>
              <a:ext uri="{FF2B5EF4-FFF2-40B4-BE49-F238E27FC236}">
                <a16:creationId xmlns:a16="http://schemas.microsoft.com/office/drawing/2014/main" id="{F71E8ED4-7DA7-43E8-A64F-2AE2DE44F77A}"/>
              </a:ext>
            </a:extLst>
          </p:cNvPr>
          <p:cNvSpPr>
            <a:spLocks noGrp="1"/>
          </p:cNvSpPr>
          <p:nvPr>
            <p:ph type="ftr" sz="quarter" idx="11"/>
          </p:nvPr>
        </p:nvSpPr>
        <p:spPr>
          <a:xfrm>
            <a:off x="8952272" y="6492875"/>
            <a:ext cx="3239728" cy="365125"/>
          </a:xfrm>
        </p:spPr>
        <p:txBody>
          <a:bodyPr/>
          <a:lstStyle/>
          <a:p>
            <a:r>
              <a:rPr lang="de-de" dirty="0"/>
              <a:t>© 2022 Microsoft. Alle Rechte vorbehalten. </a:t>
            </a:r>
          </a:p>
        </p:txBody>
      </p:sp>
    </p:spTree>
    <p:extLst>
      <p:ext uri="{BB962C8B-B14F-4D97-AF65-F5344CB8AC3E}">
        <p14:creationId xmlns:p14="http://schemas.microsoft.com/office/powerpoint/2010/main" val="802307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Abfrage</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de-de" dirty="0"/>
              <a:t>Wenn der Befehlstyp „Text“ ist, wird durch die </a:t>
            </a:r>
            <a:r>
              <a:rPr lang="de-de" b="1" dirty="0"/>
              <a:t>Abfrage</a:t>
            </a:r>
            <a:r>
              <a:rPr lang="de-de" dirty="0"/>
              <a:t> die Anweisung zum Abrufen von Daten definiert.</a:t>
            </a:r>
          </a:p>
          <a:p>
            <a:pPr lvl="1"/>
            <a:r>
              <a:rPr lang="de-de" dirty="0"/>
              <a:t>Es muss ein tabellarisches Ergebnis erstellt werden, das aus eindeutig benannten Spalten besteht.</a:t>
            </a:r>
          </a:p>
          <a:p>
            <a:r>
              <a:rPr lang="de-de" dirty="0"/>
              <a:t>Geben Sie entweder eine Abfrageanweisung ein, oder verwenden Sie einen integrierten Abfrage-Designer, um eine Abfrageanweisung zu generieren.</a:t>
            </a:r>
          </a:p>
          <a:p>
            <a:r>
              <a:rPr lang="de-de" dirty="0"/>
              <a:t>Für relationale Datenquellen ist es möglich, eine dynamische Abfrage durch Zuweisen eines Ausdrucks zu definieren.</a:t>
            </a:r>
          </a:p>
          <a:p>
            <a:endParaRPr lang="en-US" dirty="0"/>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662614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Abfrage » Abfrage-Designer</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de-de"/>
              <a:t>Die Abfrage-Designer ermöglichen Folgendes:</a:t>
            </a:r>
          </a:p>
          <a:p>
            <a:pPr lvl="1"/>
            <a:r>
              <a:rPr lang="de-de"/>
              <a:t>Durchsuchen von Metadaten</a:t>
            </a:r>
          </a:p>
          <a:p>
            <a:pPr lvl="1"/>
            <a:r>
              <a:rPr lang="de-de"/>
              <a:t>Erstellen von Abfragen</a:t>
            </a:r>
          </a:p>
          <a:p>
            <a:pPr lvl="1"/>
            <a:r>
              <a:rPr lang="de-de"/>
              <a:t>Parametrisieren von Abfragen</a:t>
            </a:r>
          </a:p>
          <a:p>
            <a:pPr lvl="1"/>
            <a:r>
              <a:rPr lang="de-de"/>
              <a:t>Vorschau der Abfrageergebnisse</a:t>
            </a:r>
          </a:p>
          <a:p>
            <a:r>
              <a:rPr lang="de-de"/>
              <a:t>Es gibt drei Designer: </a:t>
            </a:r>
          </a:p>
          <a:p>
            <a:pPr lvl="1"/>
            <a:r>
              <a:rPr lang="de-de"/>
              <a:t>Relationaler Abfrage-Designer – wird nur für Microsoft-Datenbankprodukte unterstützt</a:t>
            </a:r>
          </a:p>
          <a:p>
            <a:pPr lvl="1"/>
            <a:r>
              <a:rPr lang="de-de"/>
              <a:t>Analysis Services-Designer DAX</a:t>
            </a:r>
          </a:p>
          <a:p>
            <a:pPr lvl="1"/>
            <a:r>
              <a:rPr lang="de-de"/>
              <a:t>Analysis Services-Designer MDX</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256225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Abfrage » Abfrage-Designer » Relationaler Abfrage-Designer</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457200" y="2070000"/>
            <a:ext cx="11577484" cy="4788000"/>
          </a:xfrm>
        </p:spPr>
        <p:txBody>
          <a:bodyPr/>
          <a:lstStyle/>
          <a:p>
            <a:r>
              <a:rPr lang="de-de" dirty="0"/>
              <a:t>Der </a:t>
            </a:r>
            <a:r>
              <a:rPr lang="de-de" b="1" dirty="0"/>
              <a:t>relationale Abfrage-Designer</a:t>
            </a:r>
            <a:r>
              <a:rPr lang="de-de" dirty="0"/>
              <a:t> wird verwendet, um eine relationale Abfrage zu erstellen und zu testen, basierend auf:</a:t>
            </a:r>
          </a:p>
          <a:p>
            <a:pPr lvl="1"/>
            <a:r>
              <a:rPr lang="de-de" dirty="0"/>
              <a:t>Tabellen oder Ansichten</a:t>
            </a:r>
          </a:p>
          <a:p>
            <a:pPr lvl="1"/>
            <a:r>
              <a:rPr lang="de-de" dirty="0"/>
              <a:t>Gespeicherten Prozeduren</a:t>
            </a:r>
          </a:p>
          <a:p>
            <a:r>
              <a:rPr lang="de-de" dirty="0"/>
              <a:t>Konfigurieren Sie:</a:t>
            </a:r>
          </a:p>
          <a:p>
            <a:pPr lvl="1"/>
            <a:r>
              <a:rPr lang="de-de" dirty="0"/>
              <a:t>Feldauswahl</a:t>
            </a:r>
          </a:p>
          <a:p>
            <a:pPr lvl="1"/>
            <a:r>
              <a:rPr lang="de-de" dirty="0"/>
              <a:t>Gruppierung und Aggregation</a:t>
            </a:r>
          </a:p>
          <a:p>
            <a:pPr lvl="1"/>
            <a:r>
              <a:rPr lang="de-de" dirty="0"/>
              <a:t>Beziehungen (Tabellenverknüpfungstypen: INNER oder LEFT/RIGHT/FULL OUTER)</a:t>
            </a:r>
          </a:p>
          <a:p>
            <a:pPr lvl="1"/>
            <a:r>
              <a:rPr lang="de-de" dirty="0"/>
              <a:t>Filter mit optionaler Parametrierung</a:t>
            </a:r>
          </a:p>
          <a:p>
            <a:r>
              <a:rPr lang="de-de" dirty="0"/>
              <a:t>Wechseln Sie in den Textbearbeitungsmodus, um die Abfrageanweisung anzupassen.</a:t>
            </a:r>
          </a:p>
          <a:p>
            <a:endParaRPr lang="en-US" dirty="0"/>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109655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Abfrage » Abfrage-Designer » Relationaler Abfrage-Designer</a:t>
            </a:r>
          </a:p>
        </p:txBody>
      </p:sp>
      <p:pic>
        <p:nvPicPr>
          <p:cNvPr id="6" name="Picture 5">
            <a:extLst>
              <a:ext uri="{FF2B5EF4-FFF2-40B4-BE49-F238E27FC236}">
                <a16:creationId xmlns:a16="http://schemas.microsoft.com/office/drawing/2014/main" id="{1D083461-0C04-4809-9281-FA156075123A}"/>
              </a:ext>
            </a:extLst>
          </p:cNvPr>
          <p:cNvPicPr>
            <a:picLocks noChangeAspect="1"/>
          </p:cNvPicPr>
          <p:nvPr/>
        </p:nvPicPr>
        <p:blipFill rotWithShape="1">
          <a:blip r:embed="rId3">
            <a:extLst>
              <a:ext uri="{28A0092B-C50C-407E-A947-70E740481C1C}">
                <a14:useLocalDpi xmlns:a14="http://schemas.microsoft.com/office/drawing/2010/main" val="0"/>
              </a:ext>
            </a:extLst>
          </a:blip>
          <a:srcRect t="-2436" b="31395"/>
          <a:stretch/>
        </p:blipFill>
        <p:spPr>
          <a:xfrm>
            <a:off x="1911545" y="2815281"/>
            <a:ext cx="7454876" cy="4042719"/>
          </a:xfrm>
          <a:prstGeom prst="rect">
            <a:avLst/>
          </a:prstGeom>
        </p:spPr>
      </p:pic>
      <p:grpSp>
        <p:nvGrpSpPr>
          <p:cNvPr id="7" name="Group 6">
            <a:extLst>
              <a:ext uri="{FF2B5EF4-FFF2-40B4-BE49-F238E27FC236}">
                <a16:creationId xmlns:a16="http://schemas.microsoft.com/office/drawing/2014/main" id="{BDB0C581-21B7-4793-9A09-F405BF865592}"/>
              </a:ext>
              <a:ext uri="{C183D7F6-B498-43B3-948B-1728B52AA6E4}">
                <adec:decorative xmlns:adec="http://schemas.microsoft.com/office/drawing/2017/decorative" val="1"/>
              </a:ext>
            </a:extLst>
          </p:cNvPr>
          <p:cNvGrpSpPr/>
          <p:nvPr/>
        </p:nvGrpSpPr>
        <p:grpSpPr>
          <a:xfrm>
            <a:off x="1091382" y="1930381"/>
            <a:ext cx="1570032" cy="1390198"/>
            <a:chOff x="925221" y="1915934"/>
            <a:chExt cx="1570032" cy="1390198"/>
          </a:xfrm>
        </p:grpSpPr>
        <p:sp>
          <p:nvSpPr>
            <p:cNvPr id="8" name="Text Box 10">
              <a:extLst>
                <a:ext uri="{FF2B5EF4-FFF2-40B4-BE49-F238E27FC236}">
                  <a16:creationId xmlns:a16="http://schemas.microsoft.com/office/drawing/2014/main" id="{CD34E69F-4419-4427-9904-7619E2155EDA}"/>
                </a:ext>
                <a:ext uri="{C183D7F6-B498-43B3-948B-1728B52AA6E4}">
                  <adec:decorative xmlns:adec="http://schemas.microsoft.com/office/drawing/2017/decorative" val="1"/>
                </a:ext>
              </a:extLst>
            </p:cNvPr>
            <p:cNvSpPr txBox="1">
              <a:spLocks noChangeArrowheads="1"/>
            </p:cNvSpPr>
            <p:nvPr/>
          </p:nvSpPr>
          <p:spPr bwMode="auto">
            <a:xfrm>
              <a:off x="925221" y="1915934"/>
              <a:ext cx="1570032"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Zum Textmodus wechseln</a:t>
              </a:r>
            </a:p>
          </p:txBody>
        </p:sp>
        <p:cxnSp>
          <p:nvCxnSpPr>
            <p:cNvPr id="9" name="Straight Arrow Connector 8">
              <a:extLst>
                <a:ext uri="{FF2B5EF4-FFF2-40B4-BE49-F238E27FC236}">
                  <a16:creationId xmlns:a16="http://schemas.microsoft.com/office/drawing/2014/main" id="{8286D21B-D7C2-4076-BAB8-06D8F7ABC36F}"/>
                </a:ext>
                <a:ext uri="{C183D7F6-B498-43B3-948B-1728B52AA6E4}">
                  <adec:decorative xmlns:adec="http://schemas.microsoft.com/office/drawing/2017/decorative" val="1"/>
                </a:ext>
              </a:extLst>
            </p:cNvPr>
            <p:cNvCxnSpPr>
              <a:cxnSpLocks/>
              <a:endCxn id="8" idx="2"/>
            </p:cNvCxnSpPr>
            <p:nvPr/>
          </p:nvCxnSpPr>
          <p:spPr>
            <a:xfrm flipH="1" flipV="1">
              <a:off x="1710237" y="2839264"/>
              <a:ext cx="460402" cy="466868"/>
            </a:xfrm>
            <a:prstGeom prst="straightConnector1">
              <a:avLst/>
            </a:prstGeom>
            <a:noFill/>
            <a:ln w="38100">
              <a:solidFill>
                <a:schemeClr val="accent6"/>
              </a:solidFill>
              <a:round/>
              <a:headEnd type="triangle" w="med" len="med"/>
              <a:tailEnd/>
            </a:ln>
          </p:spPr>
        </p:cxnSp>
      </p:grpSp>
      <p:grpSp>
        <p:nvGrpSpPr>
          <p:cNvPr id="10" name="Group 9">
            <a:extLst>
              <a:ext uri="{FF2B5EF4-FFF2-40B4-BE49-F238E27FC236}">
                <a16:creationId xmlns:a16="http://schemas.microsoft.com/office/drawing/2014/main" id="{51535A76-43C8-45D1-A577-3D97D4EA1DE1}"/>
              </a:ext>
              <a:ext uri="{C183D7F6-B498-43B3-948B-1728B52AA6E4}">
                <adec:decorative xmlns:adec="http://schemas.microsoft.com/office/drawing/2017/decorative" val="1"/>
              </a:ext>
            </a:extLst>
          </p:cNvPr>
          <p:cNvGrpSpPr/>
          <p:nvPr/>
        </p:nvGrpSpPr>
        <p:grpSpPr>
          <a:xfrm>
            <a:off x="1" y="4485673"/>
            <a:ext cx="2520777" cy="2031325"/>
            <a:chOff x="823067" y="1915934"/>
            <a:chExt cx="2520777" cy="2031325"/>
          </a:xfrm>
        </p:grpSpPr>
        <p:sp>
          <p:nvSpPr>
            <p:cNvPr id="11" name="Text Box 10">
              <a:extLst>
                <a:ext uri="{FF2B5EF4-FFF2-40B4-BE49-F238E27FC236}">
                  <a16:creationId xmlns:a16="http://schemas.microsoft.com/office/drawing/2014/main" id="{5C5D6A0A-C964-49A3-B862-7D1F4BB8DC8F}"/>
                </a:ext>
                <a:ext uri="{C183D7F6-B498-43B3-948B-1728B52AA6E4}">
                  <adec:decorative xmlns:adec="http://schemas.microsoft.com/office/drawing/2017/decorative" val="1"/>
                </a:ext>
              </a:extLst>
            </p:cNvPr>
            <p:cNvSpPr txBox="1">
              <a:spLocks noChangeArrowheads="1"/>
            </p:cNvSpPr>
            <p:nvPr/>
          </p:nvSpPr>
          <p:spPr bwMode="auto">
            <a:xfrm>
              <a:off x="823067" y="1915934"/>
              <a:ext cx="1672186" cy="2031325"/>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Spalten aus Tabellen, Ansichten oder gespeicherten Prozeduren auswählen</a:t>
              </a:r>
            </a:p>
          </p:txBody>
        </p:sp>
        <p:cxnSp>
          <p:nvCxnSpPr>
            <p:cNvPr id="12" name="Straight Arrow Connector 11">
              <a:extLst>
                <a:ext uri="{FF2B5EF4-FFF2-40B4-BE49-F238E27FC236}">
                  <a16:creationId xmlns:a16="http://schemas.microsoft.com/office/drawing/2014/main" id="{BB1085A3-EFD7-4EBF-9F89-B3CC75EBDA3F}"/>
                </a:ext>
                <a:ext uri="{C183D7F6-B498-43B3-948B-1728B52AA6E4}">
                  <adec:decorative xmlns:adec="http://schemas.microsoft.com/office/drawing/2017/decorative" val="1"/>
                </a:ext>
              </a:extLst>
            </p:cNvPr>
            <p:cNvCxnSpPr>
              <a:cxnSpLocks/>
              <a:endCxn id="11" idx="3"/>
            </p:cNvCxnSpPr>
            <p:nvPr/>
          </p:nvCxnSpPr>
          <p:spPr>
            <a:xfrm flipH="1">
              <a:off x="2495253" y="2608432"/>
              <a:ext cx="848591" cy="323165"/>
            </a:xfrm>
            <a:prstGeom prst="straightConnector1">
              <a:avLst/>
            </a:prstGeom>
            <a:noFill/>
            <a:ln w="38100">
              <a:solidFill>
                <a:schemeClr val="accent6"/>
              </a:solidFill>
              <a:round/>
              <a:headEnd type="triangle" w="med" len="med"/>
              <a:tailEnd/>
            </a:ln>
          </p:spPr>
        </p:cxnSp>
      </p:grpSp>
      <p:grpSp>
        <p:nvGrpSpPr>
          <p:cNvPr id="13" name="Group 12">
            <a:extLst>
              <a:ext uri="{FF2B5EF4-FFF2-40B4-BE49-F238E27FC236}">
                <a16:creationId xmlns:a16="http://schemas.microsoft.com/office/drawing/2014/main" id="{FE7FAA3F-3C9A-4504-B378-B282E0B80F7A}"/>
              </a:ext>
              <a:ext uri="{C183D7F6-B498-43B3-948B-1728B52AA6E4}">
                <adec:decorative xmlns:adec="http://schemas.microsoft.com/office/drawing/2017/decorative" val="1"/>
              </a:ext>
            </a:extLst>
          </p:cNvPr>
          <p:cNvGrpSpPr/>
          <p:nvPr/>
        </p:nvGrpSpPr>
        <p:grpSpPr>
          <a:xfrm>
            <a:off x="2801257" y="1924222"/>
            <a:ext cx="1570032" cy="1407175"/>
            <a:chOff x="1139879" y="1915934"/>
            <a:chExt cx="1570032" cy="1407175"/>
          </a:xfrm>
        </p:grpSpPr>
        <p:sp>
          <p:nvSpPr>
            <p:cNvPr id="14" name="Text Box 10">
              <a:extLst>
                <a:ext uri="{FF2B5EF4-FFF2-40B4-BE49-F238E27FC236}">
                  <a16:creationId xmlns:a16="http://schemas.microsoft.com/office/drawing/2014/main" id="{686BA9CE-7ABB-4CB3-A423-AD8F7DA16A2E}"/>
                </a:ext>
                <a:ext uri="{C183D7F6-B498-43B3-948B-1728B52AA6E4}">
                  <adec:decorative xmlns:adec="http://schemas.microsoft.com/office/drawing/2017/decorative" val="1"/>
                </a:ext>
              </a:extLst>
            </p:cNvPr>
            <p:cNvSpPr txBox="1">
              <a:spLocks noChangeArrowheads="1"/>
            </p:cNvSpPr>
            <p:nvPr/>
          </p:nvSpPr>
          <p:spPr bwMode="auto">
            <a:xfrm>
              <a:off x="1139879" y="1915934"/>
              <a:ext cx="1570032"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Aus einer Abfragedatei importieren</a:t>
              </a:r>
            </a:p>
          </p:txBody>
        </p:sp>
        <p:cxnSp>
          <p:nvCxnSpPr>
            <p:cNvPr id="15" name="Straight Arrow Connector 14">
              <a:extLst>
                <a:ext uri="{FF2B5EF4-FFF2-40B4-BE49-F238E27FC236}">
                  <a16:creationId xmlns:a16="http://schemas.microsoft.com/office/drawing/2014/main" id="{0463E96D-C7DC-4AE2-961E-9ECCB9F62692}"/>
                </a:ext>
                <a:ext uri="{C183D7F6-B498-43B3-948B-1728B52AA6E4}">
                  <adec:decorative xmlns:adec="http://schemas.microsoft.com/office/drawing/2017/decorative" val="1"/>
                </a:ext>
              </a:extLst>
            </p:cNvPr>
            <p:cNvCxnSpPr>
              <a:cxnSpLocks/>
            </p:cNvCxnSpPr>
            <p:nvPr/>
          </p:nvCxnSpPr>
          <p:spPr>
            <a:xfrm flipH="1" flipV="1">
              <a:off x="1817378" y="2806993"/>
              <a:ext cx="34399" cy="516116"/>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13636D1C-4C2C-48A6-B503-43207EE007C7}"/>
              </a:ext>
              <a:ext uri="{C183D7F6-B498-43B3-948B-1728B52AA6E4}">
                <adec:decorative xmlns:adec="http://schemas.microsoft.com/office/drawing/2017/decorative" val="1"/>
              </a:ext>
            </a:extLst>
          </p:cNvPr>
          <p:cNvGrpSpPr/>
          <p:nvPr/>
        </p:nvGrpSpPr>
        <p:grpSpPr>
          <a:xfrm>
            <a:off x="4605105" y="1921618"/>
            <a:ext cx="1453427" cy="1365785"/>
            <a:chOff x="1373088" y="1882760"/>
            <a:chExt cx="1453427" cy="1365785"/>
          </a:xfrm>
        </p:grpSpPr>
        <p:sp>
          <p:nvSpPr>
            <p:cNvPr id="17" name="Text Box 10">
              <a:extLst>
                <a:ext uri="{FF2B5EF4-FFF2-40B4-BE49-F238E27FC236}">
                  <a16:creationId xmlns:a16="http://schemas.microsoft.com/office/drawing/2014/main" id="{39E89107-12D3-4D89-9E1C-D819B6F34DDB}"/>
                </a:ext>
                <a:ext uri="{C183D7F6-B498-43B3-948B-1728B52AA6E4}">
                  <adec:decorative xmlns:adec="http://schemas.microsoft.com/office/drawing/2017/decorative" val="1"/>
                </a:ext>
              </a:extLst>
            </p:cNvPr>
            <p:cNvSpPr txBox="1">
              <a:spLocks noChangeArrowheads="1"/>
            </p:cNvSpPr>
            <p:nvPr/>
          </p:nvSpPr>
          <p:spPr bwMode="auto">
            <a:xfrm>
              <a:off x="1586080" y="1882760"/>
              <a:ext cx="124043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Abfrage ausführen</a:t>
              </a:r>
            </a:p>
          </p:txBody>
        </p:sp>
        <p:cxnSp>
          <p:nvCxnSpPr>
            <p:cNvPr id="18" name="Straight Arrow Connector 17">
              <a:extLst>
                <a:ext uri="{FF2B5EF4-FFF2-40B4-BE49-F238E27FC236}">
                  <a16:creationId xmlns:a16="http://schemas.microsoft.com/office/drawing/2014/main" id="{58240033-BD18-41FC-BFFD-7B28EED151D3}"/>
                </a:ext>
                <a:ext uri="{C183D7F6-B498-43B3-948B-1728B52AA6E4}">
                  <adec:decorative xmlns:adec="http://schemas.microsoft.com/office/drawing/2017/decorative" val="1"/>
                </a:ext>
              </a:extLst>
            </p:cNvPr>
            <p:cNvCxnSpPr>
              <a:cxnSpLocks/>
              <a:endCxn id="17" idx="2"/>
            </p:cNvCxnSpPr>
            <p:nvPr/>
          </p:nvCxnSpPr>
          <p:spPr>
            <a:xfrm flipV="1">
              <a:off x="1373088" y="2529091"/>
              <a:ext cx="833210" cy="719454"/>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82F4B7B9-D479-49EE-BCFD-8CC5E9017F91}"/>
              </a:ext>
              <a:ext uri="{C183D7F6-B498-43B3-948B-1728B52AA6E4}">
                <adec:decorative xmlns:adec="http://schemas.microsoft.com/office/drawing/2017/decorative" val="1"/>
              </a:ext>
            </a:extLst>
          </p:cNvPr>
          <p:cNvGrpSpPr/>
          <p:nvPr/>
        </p:nvGrpSpPr>
        <p:grpSpPr>
          <a:xfrm>
            <a:off x="9477074" y="3895292"/>
            <a:ext cx="2215726" cy="1847218"/>
            <a:chOff x="447590" y="1446377"/>
            <a:chExt cx="2215726" cy="1847218"/>
          </a:xfrm>
        </p:grpSpPr>
        <p:sp>
          <p:nvSpPr>
            <p:cNvPr id="20" name="Text Box 10">
              <a:extLst>
                <a:ext uri="{FF2B5EF4-FFF2-40B4-BE49-F238E27FC236}">
                  <a16:creationId xmlns:a16="http://schemas.microsoft.com/office/drawing/2014/main" id="{B58553CF-D6A2-4CE7-BB22-E3BD1B999EC7}"/>
                </a:ext>
                <a:ext uri="{C183D7F6-B498-43B3-948B-1728B52AA6E4}">
                  <adec:decorative xmlns:adec="http://schemas.microsoft.com/office/drawing/2017/decorative" val="1"/>
                </a:ext>
              </a:extLst>
            </p:cNvPr>
            <p:cNvSpPr txBox="1">
              <a:spLocks noChangeArrowheads="1"/>
            </p:cNvSpPr>
            <p:nvPr/>
          </p:nvSpPr>
          <p:spPr bwMode="auto">
            <a:xfrm>
              <a:off x="689703" y="1446377"/>
              <a:ext cx="1973613"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Erweitern, um Beziehungen zu konfigurieren</a:t>
              </a:r>
            </a:p>
          </p:txBody>
        </p:sp>
        <p:cxnSp>
          <p:nvCxnSpPr>
            <p:cNvPr id="21" name="Straight Arrow Connector 20">
              <a:extLst>
                <a:ext uri="{FF2B5EF4-FFF2-40B4-BE49-F238E27FC236}">
                  <a16:creationId xmlns:a16="http://schemas.microsoft.com/office/drawing/2014/main" id="{340DD47F-7590-40A5-92C7-3C8961297A6F}"/>
                </a:ext>
                <a:ext uri="{C183D7F6-B498-43B3-948B-1728B52AA6E4}">
                  <adec:decorative xmlns:adec="http://schemas.microsoft.com/office/drawing/2017/decorative" val="1"/>
                </a:ext>
              </a:extLst>
            </p:cNvPr>
            <p:cNvCxnSpPr>
              <a:cxnSpLocks/>
              <a:endCxn id="20" idx="2"/>
            </p:cNvCxnSpPr>
            <p:nvPr/>
          </p:nvCxnSpPr>
          <p:spPr>
            <a:xfrm flipV="1">
              <a:off x="447590" y="2369707"/>
              <a:ext cx="1228920" cy="923888"/>
            </a:xfrm>
            <a:prstGeom prst="straightConnector1">
              <a:avLst/>
            </a:prstGeom>
            <a:noFill/>
            <a:ln w="38100">
              <a:solidFill>
                <a:schemeClr val="accent6"/>
              </a:solidFill>
              <a:round/>
              <a:headEnd type="triangle" w="med" len="med"/>
              <a:tailEnd/>
            </a:ln>
          </p:spPr>
        </p:cxnSp>
      </p:grpSp>
      <p:grpSp>
        <p:nvGrpSpPr>
          <p:cNvPr id="22" name="Group 21">
            <a:extLst>
              <a:ext uri="{FF2B5EF4-FFF2-40B4-BE49-F238E27FC236}">
                <a16:creationId xmlns:a16="http://schemas.microsoft.com/office/drawing/2014/main" id="{1FCE2D07-657F-4D02-80A9-6CC91D4A8446}"/>
              </a:ext>
              <a:ext uri="{C183D7F6-B498-43B3-948B-1728B52AA6E4}">
                <adec:decorative xmlns:adec="http://schemas.microsoft.com/office/drawing/2017/decorative" val="1"/>
              </a:ext>
            </a:extLst>
          </p:cNvPr>
          <p:cNvGrpSpPr/>
          <p:nvPr/>
        </p:nvGrpSpPr>
        <p:grpSpPr>
          <a:xfrm>
            <a:off x="9056292" y="5394764"/>
            <a:ext cx="2933679" cy="1280425"/>
            <a:chOff x="-237151" y="1904116"/>
            <a:chExt cx="2933679" cy="1280425"/>
          </a:xfrm>
        </p:grpSpPr>
        <p:sp>
          <p:nvSpPr>
            <p:cNvPr id="23" name="Text Box 10">
              <a:extLst>
                <a:ext uri="{FF2B5EF4-FFF2-40B4-BE49-F238E27FC236}">
                  <a16:creationId xmlns:a16="http://schemas.microsoft.com/office/drawing/2014/main" id="{367B678C-AD24-4A40-9AF6-3D1A5C0C67D4}"/>
                </a:ext>
                <a:ext uri="{C183D7F6-B498-43B3-948B-1728B52AA6E4}">
                  <adec:decorative xmlns:adec="http://schemas.microsoft.com/office/drawing/2017/decorative" val="1"/>
                </a:ext>
              </a:extLst>
            </p:cNvPr>
            <p:cNvSpPr txBox="1">
              <a:spLocks noChangeArrowheads="1"/>
            </p:cNvSpPr>
            <p:nvPr/>
          </p:nvSpPr>
          <p:spPr bwMode="auto">
            <a:xfrm>
              <a:off x="722915" y="1904116"/>
              <a:ext cx="1973613"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Filter hinzufügen und optional parametrieren</a:t>
              </a:r>
            </a:p>
          </p:txBody>
        </p:sp>
        <p:cxnSp>
          <p:nvCxnSpPr>
            <p:cNvPr id="24" name="Straight Arrow Connector 23">
              <a:extLst>
                <a:ext uri="{FF2B5EF4-FFF2-40B4-BE49-F238E27FC236}">
                  <a16:creationId xmlns:a16="http://schemas.microsoft.com/office/drawing/2014/main" id="{3C38D3C7-3154-4942-84B6-C2D0E5DEB1FE}"/>
                </a:ext>
                <a:ext uri="{C183D7F6-B498-43B3-948B-1728B52AA6E4}">
                  <adec:decorative xmlns:adec="http://schemas.microsoft.com/office/drawing/2017/decorative" val="1"/>
                </a:ext>
              </a:extLst>
            </p:cNvPr>
            <p:cNvCxnSpPr>
              <a:cxnSpLocks/>
              <a:endCxn id="23" idx="1"/>
            </p:cNvCxnSpPr>
            <p:nvPr/>
          </p:nvCxnSpPr>
          <p:spPr>
            <a:xfrm flipV="1">
              <a:off x="-237151" y="2365781"/>
              <a:ext cx="960066" cy="818760"/>
            </a:xfrm>
            <a:prstGeom prst="straightConnector1">
              <a:avLst/>
            </a:prstGeom>
            <a:noFill/>
            <a:ln w="38100">
              <a:solidFill>
                <a:schemeClr val="accent6"/>
              </a:solidFill>
              <a:round/>
              <a:headEnd type="triangle" w="med" len="med"/>
              <a:tailEnd/>
            </a:ln>
          </p:spPr>
        </p:cxnSp>
      </p:grpSp>
      <p:grpSp>
        <p:nvGrpSpPr>
          <p:cNvPr id="25" name="Group 24">
            <a:extLst>
              <a:ext uri="{FF2B5EF4-FFF2-40B4-BE49-F238E27FC236}">
                <a16:creationId xmlns:a16="http://schemas.microsoft.com/office/drawing/2014/main" id="{2EE54A25-9007-4FDF-80F6-A4B8B2C7F00F}"/>
              </a:ext>
              <a:ext uri="{C183D7F6-B498-43B3-948B-1728B52AA6E4}">
                <adec:decorative xmlns:adec="http://schemas.microsoft.com/office/drawing/2017/decorative" val="1"/>
              </a:ext>
            </a:extLst>
          </p:cNvPr>
          <p:cNvGrpSpPr/>
          <p:nvPr/>
        </p:nvGrpSpPr>
        <p:grpSpPr>
          <a:xfrm>
            <a:off x="6532136" y="1768147"/>
            <a:ext cx="2357765" cy="2143864"/>
            <a:chOff x="6532136" y="1768147"/>
            <a:chExt cx="2357765" cy="2143864"/>
          </a:xfrm>
        </p:grpSpPr>
        <p:grpSp>
          <p:nvGrpSpPr>
            <p:cNvPr id="26" name="Group 25">
              <a:extLst>
                <a:ext uri="{FF2B5EF4-FFF2-40B4-BE49-F238E27FC236}">
                  <a16:creationId xmlns:a16="http://schemas.microsoft.com/office/drawing/2014/main" id="{7716F954-DA57-43D7-B5CF-81206708B71F}"/>
                </a:ext>
              </a:extLst>
            </p:cNvPr>
            <p:cNvGrpSpPr/>
            <p:nvPr/>
          </p:nvGrpSpPr>
          <p:grpSpPr>
            <a:xfrm>
              <a:off x="6532136" y="1768147"/>
              <a:ext cx="2357765" cy="1840018"/>
              <a:chOff x="455542" y="1777867"/>
              <a:chExt cx="2735931" cy="1565970"/>
            </a:xfrm>
          </p:grpSpPr>
          <p:sp>
            <p:nvSpPr>
              <p:cNvPr id="28" name="Text Box 10">
                <a:extLst>
                  <a:ext uri="{FF2B5EF4-FFF2-40B4-BE49-F238E27FC236}">
                    <a16:creationId xmlns:a16="http://schemas.microsoft.com/office/drawing/2014/main" id="{E5406AAE-F3AA-49D1-9456-10D1F4EB2991}"/>
                  </a:ext>
                  <a:ext uri="{C183D7F6-B498-43B3-948B-1728B52AA6E4}">
                    <adec:decorative xmlns:adec="http://schemas.microsoft.com/office/drawing/2017/decorative" val="1"/>
                  </a:ext>
                </a:extLst>
              </p:cNvPr>
              <p:cNvSpPr txBox="1">
                <a:spLocks noChangeArrowheads="1"/>
              </p:cNvSpPr>
              <p:nvPr/>
            </p:nvSpPr>
            <p:spPr bwMode="auto">
              <a:xfrm>
                <a:off x="455542" y="1777867"/>
                <a:ext cx="2735931" cy="550067"/>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Gruppierung und Aggregation konfigurieren</a:t>
                </a:r>
              </a:p>
            </p:txBody>
          </p:sp>
          <p:cxnSp>
            <p:nvCxnSpPr>
              <p:cNvPr id="29" name="Straight Arrow Connector 28">
                <a:extLst>
                  <a:ext uri="{FF2B5EF4-FFF2-40B4-BE49-F238E27FC236}">
                    <a16:creationId xmlns:a16="http://schemas.microsoft.com/office/drawing/2014/main" id="{47EE20F6-EE5C-4E74-A1B4-205DB3822ADE}"/>
                  </a:ext>
                  <a:ext uri="{C183D7F6-B498-43B3-948B-1728B52AA6E4}">
                    <adec:decorative xmlns:adec="http://schemas.microsoft.com/office/drawing/2017/decorative" val="1"/>
                  </a:ext>
                </a:extLst>
              </p:cNvPr>
              <p:cNvCxnSpPr>
                <a:cxnSpLocks/>
              </p:cNvCxnSpPr>
              <p:nvPr/>
            </p:nvCxnSpPr>
            <p:spPr>
              <a:xfrm flipV="1">
                <a:off x="1823508" y="2523562"/>
                <a:ext cx="0" cy="820275"/>
              </a:xfrm>
              <a:prstGeom prst="straightConnector1">
                <a:avLst/>
              </a:prstGeom>
              <a:noFill/>
              <a:ln w="38100">
                <a:solidFill>
                  <a:schemeClr val="accent6"/>
                </a:solidFill>
                <a:round/>
                <a:headEnd type="triangle" w="med" len="med"/>
                <a:tailEnd/>
              </a:ln>
            </p:spPr>
          </p:cxnSp>
        </p:grpSp>
        <p:cxnSp>
          <p:nvCxnSpPr>
            <p:cNvPr id="27" name="Straight Arrow Connector 26">
              <a:extLst>
                <a:ext uri="{FF2B5EF4-FFF2-40B4-BE49-F238E27FC236}">
                  <a16:creationId xmlns:a16="http://schemas.microsoft.com/office/drawing/2014/main" id="{AE16289A-358A-43F4-A3AA-DDA2B9926B49}"/>
                </a:ext>
                <a:ext uri="{C183D7F6-B498-43B3-948B-1728B52AA6E4}">
                  <adec:decorative xmlns:adec="http://schemas.microsoft.com/office/drawing/2017/decorative" val="1"/>
                </a:ext>
              </a:extLst>
            </p:cNvPr>
            <p:cNvCxnSpPr>
              <a:cxnSpLocks/>
            </p:cNvCxnSpPr>
            <p:nvPr/>
          </p:nvCxnSpPr>
          <p:spPr>
            <a:xfrm flipH="1" flipV="1">
              <a:off x="7711019" y="2644346"/>
              <a:ext cx="1025208" cy="1267665"/>
            </a:xfrm>
            <a:prstGeom prst="straightConnector1">
              <a:avLst/>
            </a:prstGeom>
            <a:noFill/>
            <a:ln w="38100">
              <a:solidFill>
                <a:schemeClr val="accent6"/>
              </a:solidFill>
              <a:round/>
              <a:headEnd type="triangle" w="med" len="med"/>
              <a:tailEnd/>
            </a:ln>
          </p:spPr>
        </p:cxnSp>
      </p:gr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56292" y="6492875"/>
            <a:ext cx="3135707" cy="365125"/>
          </a:xfrm>
        </p:spPr>
        <p:txBody>
          <a:bodyPr/>
          <a:lstStyle/>
          <a:p>
            <a:r>
              <a:rPr lang="de-de" dirty="0"/>
              <a:t>© 2022 Microsoft. Alle Rechte vorbehalten. </a:t>
            </a:r>
          </a:p>
        </p:txBody>
      </p:sp>
    </p:spTree>
    <p:extLst>
      <p:ext uri="{BB962C8B-B14F-4D97-AF65-F5344CB8AC3E}">
        <p14:creationId xmlns:p14="http://schemas.microsoft.com/office/powerpoint/2010/main" val="88589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de-de"/>
              <a:t>Demo 03A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de-de"/>
              <a:t>Eine Datenquelle erstellen</a:t>
            </a:r>
          </a:p>
          <a:p>
            <a:r>
              <a:rPr lang="de-de"/>
              <a:t>Ein Dataset erstellen</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a:xfrm>
            <a:off x="9085006" y="6492875"/>
            <a:ext cx="3106993" cy="365125"/>
          </a:xfrm>
        </p:spPr>
        <p:txBody>
          <a:bodyPr/>
          <a:lstStyle/>
          <a:p>
            <a:r>
              <a:rPr lang="de-de" dirty="0"/>
              <a:t>© 2022 Microsoft. Alle Rechte vorbehalten. </a:t>
            </a:r>
          </a:p>
        </p:txBody>
      </p:sp>
    </p:spTree>
    <p:extLst>
      <p:ext uri="{BB962C8B-B14F-4D97-AF65-F5344CB8AC3E}">
        <p14:creationId xmlns:p14="http://schemas.microsoft.com/office/powerpoint/2010/main" val="209684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Abfrage » Abfrage-Designer » Analysis Services-Abfrage-Designer</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de-de"/>
              <a:t>Sie müssen die </a:t>
            </a:r>
            <a:r>
              <a:rPr lang="de-de" b="1"/>
              <a:t>Analysis Services-Designer</a:t>
            </a:r>
            <a:r>
              <a:rPr lang="de-de"/>
              <a:t> für folgende Datenquellen verwenden:</a:t>
            </a:r>
          </a:p>
          <a:p>
            <a:pPr lvl="1"/>
            <a:r>
              <a:rPr lang="de-de"/>
              <a:t>Power BI-Dataset</a:t>
            </a:r>
          </a:p>
          <a:p>
            <a:pPr lvl="1"/>
            <a:r>
              <a:rPr lang="de-de"/>
              <a:t>Azure Analysis Services</a:t>
            </a:r>
          </a:p>
          <a:p>
            <a:pPr lvl="1"/>
            <a:r>
              <a:rPr lang="de-de"/>
              <a:t>SQL Server Analysis Services</a:t>
            </a:r>
          </a:p>
          <a:p>
            <a:r>
              <a:rPr lang="de-de"/>
              <a:t>Die Designer erstellen entweder MDX- oder DAX-Abfragen.</a:t>
            </a:r>
          </a:p>
          <a:p>
            <a:pPr lvl="1"/>
            <a:r>
              <a:rPr lang="de-de"/>
              <a:t>DAX = </a:t>
            </a:r>
            <a:r>
              <a:rPr lang="de-de" u="sng"/>
              <a:t>D</a:t>
            </a:r>
            <a:r>
              <a:rPr lang="de-de"/>
              <a:t>ata </a:t>
            </a:r>
            <a:r>
              <a:rPr lang="de-de" u="sng"/>
              <a:t>A</a:t>
            </a:r>
            <a:r>
              <a:rPr lang="de-de"/>
              <a:t>nalysis E</a:t>
            </a:r>
            <a:r>
              <a:rPr lang="de-de" u="sng"/>
              <a:t>X</a:t>
            </a:r>
            <a:r>
              <a:rPr lang="de-de"/>
              <a:t>pressions</a:t>
            </a:r>
          </a:p>
          <a:p>
            <a:pPr lvl="1"/>
            <a:r>
              <a:rPr lang="de-de"/>
              <a:t>MDX = </a:t>
            </a:r>
            <a:r>
              <a:rPr lang="de-de" u="sng"/>
              <a:t>M</a:t>
            </a:r>
            <a:r>
              <a:rPr lang="de-de"/>
              <a:t>ulti</a:t>
            </a:r>
            <a:r>
              <a:rPr lang="de-de" u="sng"/>
              <a:t>D</a:t>
            </a:r>
            <a:r>
              <a:rPr lang="de-de"/>
              <a:t>imensional E</a:t>
            </a:r>
            <a:r>
              <a:rPr lang="de-de" u="sng"/>
              <a:t>X</a:t>
            </a:r>
            <a:r>
              <a:rPr lang="de-de"/>
              <a:t>pressions</a:t>
            </a:r>
          </a:p>
          <a:p>
            <a:r>
              <a:rPr lang="de-de"/>
              <a:t>MDX-Abfragen geben immer ein tabellarisches Ergebnis zurück.</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316798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a:xfrm>
            <a:off x="457200" y="1080000"/>
            <a:ext cx="11235600" cy="540000"/>
          </a:xfrm>
        </p:spPr>
        <p:txBody>
          <a:bodyPr/>
          <a:lstStyle/>
          <a:p>
            <a:r>
              <a:rPr lang="de-de" sz="2400"/>
              <a:t>Abfrage » Abfrage-Designer » Analysis Services-Abfrage-Designer (Fortsetzung)</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457200" y="2070000"/>
            <a:ext cx="11061290" cy="4788000"/>
          </a:xfrm>
        </p:spPr>
        <p:txBody>
          <a:bodyPr/>
          <a:lstStyle/>
          <a:p>
            <a:r>
              <a:rPr lang="de-de" dirty="0"/>
              <a:t>Die Designer ermöglichen das Erstellen einer Abfrageanweisung in beiden Sprachen.</a:t>
            </a:r>
          </a:p>
          <a:p>
            <a:r>
              <a:rPr lang="de-de" dirty="0"/>
              <a:t>Datenquellenmodelle müssen Kennzahlen für eine Aggregation definieren.</a:t>
            </a:r>
          </a:p>
          <a:p>
            <a:pPr lvl="1"/>
            <a:r>
              <a:rPr lang="de-de" dirty="0"/>
              <a:t>Es ist möglich, eine Verbindung zu einem Modell oder einer Perspektive herzustellen.</a:t>
            </a:r>
          </a:p>
          <a:p>
            <a:r>
              <a:rPr lang="de-de" dirty="0"/>
              <a:t>Es gibt zwei Entwicklungsmodi:</a:t>
            </a:r>
          </a:p>
          <a:p>
            <a:pPr lvl="1"/>
            <a:r>
              <a:rPr lang="de-de" b="1" dirty="0"/>
              <a:t>Entwurfsmodus</a:t>
            </a:r>
            <a:r>
              <a:rPr lang="de-de" dirty="0"/>
              <a:t> – Verwenden Sie Drag &amp; Drop, um eine Abfrageanweisung zu erstellen.</a:t>
            </a:r>
          </a:p>
          <a:p>
            <a:pPr lvl="1"/>
            <a:r>
              <a:rPr lang="de-de" b="1" dirty="0"/>
              <a:t>Abfragemodus</a:t>
            </a:r>
            <a:r>
              <a:rPr lang="de-de" dirty="0"/>
              <a:t> – Passen Sie die Abfrageanweisung an.</a:t>
            </a:r>
          </a:p>
          <a:p>
            <a:endParaRPr lang="en-US" dirty="0"/>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11265" y="6492875"/>
            <a:ext cx="3180735" cy="365125"/>
          </a:xfrm>
        </p:spPr>
        <p:txBody>
          <a:bodyPr/>
          <a:lstStyle/>
          <a:p>
            <a:r>
              <a:rPr lang="de-de" dirty="0"/>
              <a:t>© 2022 Microsoft. Alle Rechte vorbehalten. </a:t>
            </a:r>
          </a:p>
        </p:txBody>
      </p:sp>
    </p:spTree>
    <p:extLst>
      <p:ext uri="{BB962C8B-B14F-4D97-AF65-F5344CB8AC3E}">
        <p14:creationId xmlns:p14="http://schemas.microsoft.com/office/powerpoint/2010/main" val="182855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a:xfrm>
            <a:off x="457199" y="1080000"/>
            <a:ext cx="11562735" cy="540000"/>
          </a:xfrm>
        </p:spPr>
        <p:txBody>
          <a:bodyPr/>
          <a:lstStyle/>
          <a:p>
            <a:r>
              <a:rPr lang="de-de" dirty="0"/>
              <a:t>Abfrage » Abfrage-Designer » Analysis Services-Abfrage-Designer DAX</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457200" y="2070000"/>
            <a:ext cx="10795819" cy="4788000"/>
          </a:xfrm>
        </p:spPr>
        <p:txBody>
          <a:bodyPr/>
          <a:lstStyle/>
          <a:p>
            <a:r>
              <a:rPr lang="de-de" dirty="0"/>
              <a:t>Verwenden Sie den DAX-Abfrage-Designer, um eine DAX-Abfrage zu erstellen und zu testen.</a:t>
            </a:r>
          </a:p>
          <a:p>
            <a:r>
              <a:rPr lang="de-DE" dirty="0"/>
              <a:t>Verschieben</a:t>
            </a:r>
            <a:r>
              <a:rPr lang="de-de" dirty="0"/>
              <a:t> Sie Modellressourcen per Drag &amp; Drop, um eine Abfrage zu erstellen:</a:t>
            </a:r>
          </a:p>
          <a:p>
            <a:pPr lvl="1"/>
            <a:r>
              <a:rPr lang="de-de" dirty="0"/>
              <a:t>Spalten</a:t>
            </a:r>
          </a:p>
          <a:p>
            <a:pPr lvl="1"/>
            <a:r>
              <a:rPr lang="de-de" dirty="0"/>
              <a:t>Hierarchien und Ebenen</a:t>
            </a:r>
          </a:p>
          <a:p>
            <a:pPr lvl="1"/>
            <a:r>
              <a:rPr lang="de-de" dirty="0"/>
              <a:t>Kennzahlen und KPI-Metriken</a:t>
            </a:r>
          </a:p>
          <a:p>
            <a:r>
              <a:rPr lang="de-de" dirty="0"/>
              <a:t>Fügen Sie Filter mit optionaler Parametrierung hinzu.</a:t>
            </a:r>
          </a:p>
          <a:p>
            <a:r>
              <a:rPr lang="de-de" dirty="0"/>
              <a:t>Wechseln Sie in den Entwurfsmodus, um die Abfrageanweisung anzupassen.</a:t>
            </a:r>
          </a:p>
          <a:p>
            <a:endParaRPr lang="en-US" dirty="0"/>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26013" y="6492875"/>
            <a:ext cx="3165987" cy="365125"/>
          </a:xfrm>
        </p:spPr>
        <p:txBody>
          <a:bodyPr/>
          <a:lstStyle/>
          <a:p>
            <a:r>
              <a:rPr lang="de-de" dirty="0"/>
              <a:t>© 2022 Microsoft. Alle Rechte vorbehalten. </a:t>
            </a:r>
          </a:p>
        </p:txBody>
      </p:sp>
    </p:spTree>
    <p:extLst>
      <p:ext uri="{BB962C8B-B14F-4D97-AF65-F5344CB8AC3E}">
        <p14:creationId xmlns:p14="http://schemas.microsoft.com/office/powerpoint/2010/main" val="174771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a:xfrm>
            <a:off x="457200" y="1080000"/>
            <a:ext cx="11488994" cy="540000"/>
          </a:xfrm>
        </p:spPr>
        <p:txBody>
          <a:bodyPr/>
          <a:lstStyle/>
          <a:p>
            <a:r>
              <a:rPr lang="de-de" dirty="0"/>
              <a:t>Abfrage » Abfrage-Designer » Analysis Services-Abfrage-Designer DAX</a:t>
            </a:r>
          </a:p>
        </p:txBody>
      </p:sp>
      <p:pic>
        <p:nvPicPr>
          <p:cNvPr id="6" name="Picture 5">
            <a:extLst>
              <a:ext uri="{FF2B5EF4-FFF2-40B4-BE49-F238E27FC236}">
                <a16:creationId xmlns:a16="http://schemas.microsoft.com/office/drawing/2014/main" id="{BFBB06E9-4938-4D98-9265-C14751825A05}"/>
              </a:ext>
            </a:extLst>
          </p:cNvPr>
          <p:cNvPicPr>
            <a:picLocks noChangeAspect="1"/>
          </p:cNvPicPr>
          <p:nvPr/>
        </p:nvPicPr>
        <p:blipFill rotWithShape="1">
          <a:blip r:embed="rId3">
            <a:extLst>
              <a:ext uri="{28A0092B-C50C-407E-A947-70E740481C1C}">
                <a14:useLocalDpi xmlns:a14="http://schemas.microsoft.com/office/drawing/2010/main" val="0"/>
              </a:ext>
            </a:extLst>
          </a:blip>
          <a:srcRect t="-2065" b="25243"/>
          <a:stretch/>
        </p:blipFill>
        <p:spPr>
          <a:xfrm>
            <a:off x="1883587" y="2787451"/>
            <a:ext cx="7485714" cy="4070549"/>
          </a:xfrm>
          <a:prstGeom prst="rect">
            <a:avLst/>
          </a:prstGeom>
        </p:spPr>
      </p:pic>
      <p:grpSp>
        <p:nvGrpSpPr>
          <p:cNvPr id="7" name="Group 6">
            <a:extLst>
              <a:ext uri="{FF2B5EF4-FFF2-40B4-BE49-F238E27FC236}">
                <a16:creationId xmlns:a16="http://schemas.microsoft.com/office/drawing/2014/main" id="{70CD3D50-7D68-41D5-BCC9-2A91E1559134}"/>
              </a:ext>
              <a:ext uri="{C183D7F6-B498-43B3-948B-1728B52AA6E4}">
                <adec:decorative xmlns:adec="http://schemas.microsoft.com/office/drawing/2017/decorative" val="1"/>
              </a:ext>
            </a:extLst>
          </p:cNvPr>
          <p:cNvGrpSpPr/>
          <p:nvPr/>
        </p:nvGrpSpPr>
        <p:grpSpPr>
          <a:xfrm>
            <a:off x="37071" y="3404286"/>
            <a:ext cx="1847157" cy="923330"/>
            <a:chOff x="1254817" y="1915934"/>
            <a:chExt cx="1847157" cy="923330"/>
          </a:xfrm>
        </p:grpSpPr>
        <p:sp>
          <p:nvSpPr>
            <p:cNvPr id="8" name="Text Box 10">
              <a:extLst>
                <a:ext uri="{FF2B5EF4-FFF2-40B4-BE49-F238E27FC236}">
                  <a16:creationId xmlns:a16="http://schemas.microsoft.com/office/drawing/2014/main" id="{BF1DAFB6-8172-4B65-88D2-002373853805}"/>
                </a:ext>
                <a:ext uri="{C183D7F6-B498-43B3-948B-1728B52AA6E4}">
                  <adec:decorative xmlns:adec="http://schemas.microsoft.com/office/drawing/2017/decorative" val="1"/>
                </a:ext>
              </a:extLst>
            </p:cNvPr>
            <p:cNvSpPr txBox="1">
              <a:spLocks noChangeArrowheads="1"/>
            </p:cNvSpPr>
            <p:nvPr/>
          </p:nvSpPr>
          <p:spPr bwMode="auto">
            <a:xfrm>
              <a:off x="1254817" y="1915934"/>
              <a:ext cx="1421667"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Modell oder Perspektive auswählen</a:t>
              </a:r>
            </a:p>
          </p:txBody>
        </p:sp>
        <p:cxnSp>
          <p:nvCxnSpPr>
            <p:cNvPr id="9" name="Straight Arrow Connector 8">
              <a:extLst>
                <a:ext uri="{FF2B5EF4-FFF2-40B4-BE49-F238E27FC236}">
                  <a16:creationId xmlns:a16="http://schemas.microsoft.com/office/drawing/2014/main" id="{DBFF8096-B07A-4528-B2F5-85E56FACF1B0}"/>
                </a:ext>
                <a:ext uri="{C183D7F6-B498-43B3-948B-1728B52AA6E4}">
                  <adec:decorative xmlns:adec="http://schemas.microsoft.com/office/drawing/2017/decorative" val="1"/>
                </a:ext>
              </a:extLst>
            </p:cNvPr>
            <p:cNvCxnSpPr>
              <a:cxnSpLocks/>
              <a:endCxn id="8" idx="3"/>
            </p:cNvCxnSpPr>
            <p:nvPr/>
          </p:nvCxnSpPr>
          <p:spPr>
            <a:xfrm flipH="1">
              <a:off x="2676484" y="2177544"/>
              <a:ext cx="425490" cy="200055"/>
            </a:xfrm>
            <a:prstGeom prst="straightConnector1">
              <a:avLst/>
            </a:prstGeom>
            <a:noFill/>
            <a:ln w="38100">
              <a:solidFill>
                <a:schemeClr val="accent6"/>
              </a:solidFill>
              <a:round/>
              <a:headEnd type="triangle" w="med" len="med"/>
              <a:tailEnd/>
            </a:ln>
          </p:spPr>
        </p:cxnSp>
      </p:grpSp>
      <p:grpSp>
        <p:nvGrpSpPr>
          <p:cNvPr id="10" name="Group 9">
            <a:extLst>
              <a:ext uri="{FF2B5EF4-FFF2-40B4-BE49-F238E27FC236}">
                <a16:creationId xmlns:a16="http://schemas.microsoft.com/office/drawing/2014/main" id="{FC3FB7B9-6F87-40BE-AE69-A27B6C490D73}"/>
              </a:ext>
              <a:ext uri="{C183D7F6-B498-43B3-948B-1728B52AA6E4}">
                <adec:decorative xmlns:adec="http://schemas.microsoft.com/office/drawing/2017/decorative" val="1"/>
              </a:ext>
            </a:extLst>
          </p:cNvPr>
          <p:cNvGrpSpPr/>
          <p:nvPr/>
        </p:nvGrpSpPr>
        <p:grpSpPr>
          <a:xfrm>
            <a:off x="-36669" y="4804432"/>
            <a:ext cx="2517300" cy="1200329"/>
            <a:chOff x="1015921" y="1915934"/>
            <a:chExt cx="2248929" cy="1200329"/>
          </a:xfrm>
        </p:grpSpPr>
        <p:sp>
          <p:nvSpPr>
            <p:cNvPr id="11" name="Text Box 10">
              <a:extLst>
                <a:ext uri="{FF2B5EF4-FFF2-40B4-BE49-F238E27FC236}">
                  <a16:creationId xmlns:a16="http://schemas.microsoft.com/office/drawing/2014/main" id="{D48F6212-ADB8-4444-AED8-63F48F226AB7}"/>
                </a:ext>
                <a:ext uri="{C183D7F6-B498-43B3-948B-1728B52AA6E4}">
                  <adec:decorative xmlns:adec="http://schemas.microsoft.com/office/drawing/2017/decorative" val="1"/>
                </a:ext>
              </a:extLst>
            </p:cNvPr>
            <p:cNvSpPr txBox="1">
              <a:spLocks noChangeArrowheads="1"/>
            </p:cNvSpPr>
            <p:nvPr/>
          </p:nvSpPr>
          <p:spPr bwMode="auto">
            <a:xfrm>
              <a:off x="1015921" y="1915934"/>
              <a:ext cx="1846516" cy="1200329"/>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Ressourcen verschieben, um eine Abfrage zu erstellen</a:t>
              </a:r>
            </a:p>
          </p:txBody>
        </p:sp>
        <p:cxnSp>
          <p:nvCxnSpPr>
            <p:cNvPr id="12" name="Straight Arrow Connector 11">
              <a:extLst>
                <a:ext uri="{FF2B5EF4-FFF2-40B4-BE49-F238E27FC236}">
                  <a16:creationId xmlns:a16="http://schemas.microsoft.com/office/drawing/2014/main" id="{B777F634-F830-4B4A-BC1B-1965679A884C}"/>
                </a:ext>
                <a:ext uri="{C183D7F6-B498-43B3-948B-1728B52AA6E4}">
                  <adec:decorative xmlns:adec="http://schemas.microsoft.com/office/drawing/2017/decorative" val="1"/>
                </a:ext>
              </a:extLst>
            </p:cNvPr>
            <p:cNvCxnSpPr>
              <a:cxnSpLocks/>
            </p:cNvCxnSpPr>
            <p:nvPr/>
          </p:nvCxnSpPr>
          <p:spPr>
            <a:xfrm flipH="1">
              <a:off x="2665579" y="2516099"/>
              <a:ext cx="599271" cy="0"/>
            </a:xfrm>
            <a:prstGeom prst="straightConnector1">
              <a:avLst/>
            </a:prstGeom>
            <a:noFill/>
            <a:ln w="38100">
              <a:solidFill>
                <a:schemeClr val="accent6"/>
              </a:solidFill>
              <a:round/>
              <a:headEnd type="triangle" w="med" len="med"/>
              <a:tailEnd/>
            </a:ln>
          </p:spPr>
        </p:cxnSp>
      </p:grpSp>
      <p:grpSp>
        <p:nvGrpSpPr>
          <p:cNvPr id="13" name="Group 12">
            <a:extLst>
              <a:ext uri="{FF2B5EF4-FFF2-40B4-BE49-F238E27FC236}">
                <a16:creationId xmlns:a16="http://schemas.microsoft.com/office/drawing/2014/main" id="{1EBC08A9-B608-4347-A5B9-6C1511DC6B5B}"/>
              </a:ext>
              <a:ext uri="{C183D7F6-B498-43B3-948B-1728B52AA6E4}">
                <adec:decorative xmlns:adec="http://schemas.microsoft.com/office/drawing/2017/decorative" val="1"/>
              </a:ext>
            </a:extLst>
          </p:cNvPr>
          <p:cNvGrpSpPr/>
          <p:nvPr/>
        </p:nvGrpSpPr>
        <p:grpSpPr>
          <a:xfrm>
            <a:off x="2755186" y="1898491"/>
            <a:ext cx="1448454" cy="1388766"/>
            <a:chOff x="1254817" y="1915934"/>
            <a:chExt cx="1448454" cy="1388766"/>
          </a:xfrm>
        </p:grpSpPr>
        <p:sp>
          <p:nvSpPr>
            <p:cNvPr id="14" name="Text Box 10">
              <a:extLst>
                <a:ext uri="{FF2B5EF4-FFF2-40B4-BE49-F238E27FC236}">
                  <a16:creationId xmlns:a16="http://schemas.microsoft.com/office/drawing/2014/main" id="{64F178B0-0E1A-48EC-8844-D2548BB27132}"/>
                </a:ext>
                <a:ext uri="{C183D7F6-B498-43B3-948B-1728B52AA6E4}">
                  <adec:decorative xmlns:adec="http://schemas.microsoft.com/office/drawing/2017/decorative" val="1"/>
                </a:ext>
              </a:extLst>
            </p:cNvPr>
            <p:cNvSpPr txBox="1">
              <a:spLocks noChangeArrowheads="1"/>
            </p:cNvSpPr>
            <p:nvPr/>
          </p:nvSpPr>
          <p:spPr bwMode="auto">
            <a:xfrm>
              <a:off x="1254817" y="1915934"/>
              <a:ext cx="124043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Zu MDX wechseln</a:t>
              </a:r>
            </a:p>
          </p:txBody>
        </p:sp>
        <p:cxnSp>
          <p:nvCxnSpPr>
            <p:cNvPr id="15" name="Straight Arrow Connector 14">
              <a:extLst>
                <a:ext uri="{FF2B5EF4-FFF2-40B4-BE49-F238E27FC236}">
                  <a16:creationId xmlns:a16="http://schemas.microsoft.com/office/drawing/2014/main" id="{98D7FF35-CF35-493A-AB9A-226C0F6F8EEF}"/>
                </a:ext>
                <a:ext uri="{C183D7F6-B498-43B3-948B-1728B52AA6E4}">
                  <adec:decorative xmlns:adec="http://schemas.microsoft.com/office/drawing/2017/decorative" val="1"/>
                </a:ext>
              </a:extLst>
            </p:cNvPr>
            <p:cNvCxnSpPr>
              <a:cxnSpLocks/>
              <a:endCxn id="14" idx="2"/>
            </p:cNvCxnSpPr>
            <p:nvPr/>
          </p:nvCxnSpPr>
          <p:spPr>
            <a:xfrm flipH="1" flipV="1">
              <a:off x="1875035" y="2562265"/>
              <a:ext cx="828236" cy="742435"/>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094C0F80-1B8F-451F-9998-285CDBA3D8B3}"/>
              </a:ext>
              <a:ext uri="{C183D7F6-B498-43B3-948B-1728B52AA6E4}">
                <adec:decorative xmlns:adec="http://schemas.microsoft.com/office/drawing/2017/decorative" val="1"/>
              </a:ext>
            </a:extLst>
          </p:cNvPr>
          <p:cNvGrpSpPr/>
          <p:nvPr/>
        </p:nvGrpSpPr>
        <p:grpSpPr>
          <a:xfrm>
            <a:off x="1345323" y="1890897"/>
            <a:ext cx="1660586" cy="1309505"/>
            <a:chOff x="731431" y="1915934"/>
            <a:chExt cx="1660586" cy="1309505"/>
          </a:xfrm>
        </p:grpSpPr>
        <p:sp>
          <p:nvSpPr>
            <p:cNvPr id="17" name="Text Box 10">
              <a:extLst>
                <a:ext uri="{FF2B5EF4-FFF2-40B4-BE49-F238E27FC236}">
                  <a16:creationId xmlns:a16="http://schemas.microsoft.com/office/drawing/2014/main" id="{1F06F011-B8D6-41BA-A0E6-5849FFB0F74C}"/>
                </a:ext>
                <a:ext uri="{C183D7F6-B498-43B3-948B-1728B52AA6E4}">
                  <adec:decorative xmlns:adec="http://schemas.microsoft.com/office/drawing/2017/decorative" val="1"/>
                </a:ext>
              </a:extLst>
            </p:cNvPr>
            <p:cNvSpPr txBox="1">
              <a:spLocks noChangeArrowheads="1"/>
            </p:cNvSpPr>
            <p:nvPr/>
          </p:nvSpPr>
          <p:spPr bwMode="auto">
            <a:xfrm>
              <a:off x="731431" y="1915934"/>
              <a:ext cx="166058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Eine Abfrage importieren</a:t>
              </a:r>
            </a:p>
          </p:txBody>
        </p:sp>
        <p:cxnSp>
          <p:nvCxnSpPr>
            <p:cNvPr id="18" name="Straight Arrow Connector 17">
              <a:extLst>
                <a:ext uri="{FF2B5EF4-FFF2-40B4-BE49-F238E27FC236}">
                  <a16:creationId xmlns:a16="http://schemas.microsoft.com/office/drawing/2014/main" id="{05AFDDB4-DD2D-4DDD-8AA3-0EAF04674963}"/>
                </a:ext>
                <a:ext uri="{C183D7F6-B498-43B3-948B-1728B52AA6E4}">
                  <adec:decorative xmlns:adec="http://schemas.microsoft.com/office/drawing/2017/decorative" val="1"/>
                </a:ext>
              </a:extLst>
            </p:cNvPr>
            <p:cNvCxnSpPr>
              <a:cxnSpLocks/>
              <a:endCxn id="17" idx="2"/>
            </p:cNvCxnSpPr>
            <p:nvPr/>
          </p:nvCxnSpPr>
          <p:spPr>
            <a:xfrm flipH="1" flipV="1">
              <a:off x="1561724" y="2562265"/>
              <a:ext cx="830293" cy="663174"/>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04D49E7A-7F51-48C3-9FB0-1340526E6CFE}"/>
              </a:ext>
              <a:ext uri="{C183D7F6-B498-43B3-948B-1728B52AA6E4}">
                <adec:decorative xmlns:adec="http://schemas.microsoft.com/office/drawing/2017/decorative" val="1"/>
              </a:ext>
            </a:extLst>
          </p:cNvPr>
          <p:cNvGrpSpPr/>
          <p:nvPr/>
        </p:nvGrpSpPr>
        <p:grpSpPr>
          <a:xfrm>
            <a:off x="3978429" y="1787661"/>
            <a:ext cx="1972743" cy="1412741"/>
            <a:chOff x="1029606" y="1812698"/>
            <a:chExt cx="1972743" cy="1412741"/>
          </a:xfrm>
        </p:grpSpPr>
        <p:sp>
          <p:nvSpPr>
            <p:cNvPr id="20" name="Text Box 10">
              <a:extLst>
                <a:ext uri="{FF2B5EF4-FFF2-40B4-BE49-F238E27FC236}">
                  <a16:creationId xmlns:a16="http://schemas.microsoft.com/office/drawing/2014/main" id="{F1442553-836F-4397-BBD4-6E2EC1678DA4}"/>
                </a:ext>
                <a:ext uri="{C183D7F6-B498-43B3-948B-1728B52AA6E4}">
                  <adec:decorative xmlns:adec="http://schemas.microsoft.com/office/drawing/2017/decorative" val="1"/>
                </a:ext>
              </a:extLst>
            </p:cNvPr>
            <p:cNvSpPr txBox="1">
              <a:spLocks noChangeArrowheads="1"/>
            </p:cNvSpPr>
            <p:nvPr/>
          </p:nvSpPr>
          <p:spPr bwMode="auto">
            <a:xfrm>
              <a:off x="1029606" y="1812698"/>
              <a:ext cx="1972743" cy="1089529"/>
            </a:xfrm>
            <a:prstGeom prst="rect">
              <a:avLst/>
            </a:prstGeom>
            <a:noFill/>
            <a:ln w="9525">
              <a:noFill/>
              <a:miter lim="800000"/>
              <a:headEnd/>
              <a:tailEnd type="none" w="lg" len="lg"/>
            </a:ln>
          </p:spPr>
          <p:txBody>
            <a:bodyPr wrap="square">
              <a:spAutoFit/>
            </a:bodyPr>
            <a:lstStyle/>
            <a:p>
              <a:pPr algn="ctr" defTabSz="914363">
                <a:lnSpc>
                  <a:spcPct val="90000"/>
                </a:lnSpc>
                <a:spcBef>
                  <a:spcPct val="50000"/>
                </a:spcBef>
              </a:pPr>
              <a:r>
                <a:rPr lang="de-de" dirty="0"/>
                <a:t>Die automatische Ausführung aktivieren oder deaktivieren</a:t>
              </a:r>
            </a:p>
          </p:txBody>
        </p:sp>
        <p:cxnSp>
          <p:nvCxnSpPr>
            <p:cNvPr id="21" name="Straight Arrow Connector 20">
              <a:extLst>
                <a:ext uri="{FF2B5EF4-FFF2-40B4-BE49-F238E27FC236}">
                  <a16:creationId xmlns:a16="http://schemas.microsoft.com/office/drawing/2014/main" id="{66DD24D5-9878-4EF1-B99F-110C7194580E}"/>
                </a:ext>
                <a:ext uri="{C183D7F6-B498-43B3-948B-1728B52AA6E4}">
                  <adec:decorative xmlns:adec="http://schemas.microsoft.com/office/drawing/2017/decorative" val="1"/>
                </a:ext>
              </a:extLst>
            </p:cNvPr>
            <p:cNvCxnSpPr>
              <a:cxnSpLocks/>
              <a:endCxn id="20" idx="2"/>
            </p:cNvCxnSpPr>
            <p:nvPr/>
          </p:nvCxnSpPr>
          <p:spPr>
            <a:xfrm flipH="1" flipV="1">
              <a:off x="2015978" y="2902227"/>
              <a:ext cx="432858" cy="323212"/>
            </a:xfrm>
            <a:prstGeom prst="straightConnector1">
              <a:avLst/>
            </a:prstGeom>
            <a:noFill/>
            <a:ln w="38100">
              <a:solidFill>
                <a:schemeClr val="accent6"/>
              </a:solidFill>
              <a:round/>
              <a:headEnd type="triangle" w="med" len="med"/>
              <a:tailEnd/>
            </a:ln>
          </p:spPr>
        </p:cxnSp>
      </p:grpSp>
      <p:grpSp>
        <p:nvGrpSpPr>
          <p:cNvPr id="22" name="Group 21">
            <a:extLst>
              <a:ext uri="{FF2B5EF4-FFF2-40B4-BE49-F238E27FC236}">
                <a16:creationId xmlns:a16="http://schemas.microsoft.com/office/drawing/2014/main" id="{FD860DCD-4200-4221-8C7F-073CD9E99403}"/>
              </a:ext>
              <a:ext uri="{C183D7F6-B498-43B3-948B-1728B52AA6E4}">
                <adec:decorative xmlns:adec="http://schemas.microsoft.com/office/drawing/2017/decorative" val="1"/>
              </a:ext>
            </a:extLst>
          </p:cNvPr>
          <p:cNvGrpSpPr/>
          <p:nvPr/>
        </p:nvGrpSpPr>
        <p:grpSpPr>
          <a:xfrm>
            <a:off x="5622598" y="2075464"/>
            <a:ext cx="1240435" cy="1130891"/>
            <a:chOff x="1254817" y="1915934"/>
            <a:chExt cx="1240435" cy="1130891"/>
          </a:xfrm>
        </p:grpSpPr>
        <p:sp>
          <p:nvSpPr>
            <p:cNvPr id="23" name="Text Box 10">
              <a:extLst>
                <a:ext uri="{FF2B5EF4-FFF2-40B4-BE49-F238E27FC236}">
                  <a16:creationId xmlns:a16="http://schemas.microsoft.com/office/drawing/2014/main" id="{5D7F1C65-66AF-4B28-963A-636FA8C0B404}"/>
                </a:ext>
                <a:ext uri="{C183D7F6-B498-43B3-948B-1728B52AA6E4}">
                  <adec:decorative xmlns:adec="http://schemas.microsoft.com/office/drawing/2017/decorative" val="1"/>
                </a:ext>
              </a:extLst>
            </p:cNvPr>
            <p:cNvSpPr txBox="1">
              <a:spLocks noChangeArrowheads="1"/>
            </p:cNvSpPr>
            <p:nvPr/>
          </p:nvSpPr>
          <p:spPr bwMode="auto">
            <a:xfrm>
              <a:off x="1254817" y="1915934"/>
              <a:ext cx="1240435" cy="369332"/>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Ausführen</a:t>
              </a:r>
            </a:p>
          </p:txBody>
        </p:sp>
        <p:cxnSp>
          <p:nvCxnSpPr>
            <p:cNvPr id="24" name="Straight Arrow Connector 23">
              <a:extLst>
                <a:ext uri="{FF2B5EF4-FFF2-40B4-BE49-F238E27FC236}">
                  <a16:creationId xmlns:a16="http://schemas.microsoft.com/office/drawing/2014/main" id="{BCB6C528-6DA2-4120-B14B-5D48BDA9CB53}"/>
                </a:ext>
                <a:ext uri="{C183D7F6-B498-43B3-948B-1728B52AA6E4}">
                  <adec:decorative xmlns:adec="http://schemas.microsoft.com/office/drawing/2017/decorative" val="1"/>
                </a:ext>
              </a:extLst>
            </p:cNvPr>
            <p:cNvCxnSpPr>
              <a:cxnSpLocks/>
            </p:cNvCxnSpPr>
            <p:nvPr/>
          </p:nvCxnSpPr>
          <p:spPr>
            <a:xfrm flipV="1">
              <a:off x="1875035" y="2265107"/>
              <a:ext cx="0" cy="781718"/>
            </a:xfrm>
            <a:prstGeom prst="straightConnector1">
              <a:avLst/>
            </a:prstGeom>
            <a:noFill/>
            <a:ln w="38100">
              <a:solidFill>
                <a:schemeClr val="accent6"/>
              </a:solidFill>
              <a:round/>
              <a:headEnd type="triangle" w="med" len="med"/>
              <a:tailEnd/>
            </a:ln>
          </p:spPr>
        </p:cxnSp>
      </p:grpSp>
      <p:grpSp>
        <p:nvGrpSpPr>
          <p:cNvPr id="25" name="Group 24">
            <a:extLst>
              <a:ext uri="{FF2B5EF4-FFF2-40B4-BE49-F238E27FC236}">
                <a16:creationId xmlns:a16="http://schemas.microsoft.com/office/drawing/2014/main" id="{2051CBDF-9AE2-4FD9-BA6F-D9D21D96455D}"/>
              </a:ext>
              <a:ext uri="{C183D7F6-B498-43B3-948B-1728B52AA6E4}">
                <adec:decorative xmlns:adec="http://schemas.microsoft.com/office/drawing/2017/decorative" val="1"/>
              </a:ext>
            </a:extLst>
          </p:cNvPr>
          <p:cNvGrpSpPr/>
          <p:nvPr/>
        </p:nvGrpSpPr>
        <p:grpSpPr>
          <a:xfrm>
            <a:off x="6654111" y="1894321"/>
            <a:ext cx="2071244" cy="1306083"/>
            <a:chOff x="1505537" y="1915934"/>
            <a:chExt cx="2071244" cy="1306083"/>
          </a:xfrm>
        </p:grpSpPr>
        <p:sp>
          <p:nvSpPr>
            <p:cNvPr id="26" name="Text Box 10">
              <a:extLst>
                <a:ext uri="{FF2B5EF4-FFF2-40B4-BE49-F238E27FC236}">
                  <a16:creationId xmlns:a16="http://schemas.microsoft.com/office/drawing/2014/main" id="{30C6815B-319A-4B3E-A109-16E2D5A34217}"/>
                </a:ext>
                <a:ext uri="{C183D7F6-B498-43B3-948B-1728B52AA6E4}">
                  <adec:decorative xmlns:adec="http://schemas.microsoft.com/office/drawing/2017/decorative" val="1"/>
                </a:ext>
              </a:extLst>
            </p:cNvPr>
            <p:cNvSpPr txBox="1">
              <a:spLocks noChangeArrowheads="1"/>
            </p:cNvSpPr>
            <p:nvPr/>
          </p:nvSpPr>
          <p:spPr bwMode="auto">
            <a:xfrm>
              <a:off x="1505537" y="1915934"/>
              <a:ext cx="2071244"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Zum </a:t>
              </a:r>
              <a:r>
                <a:rPr lang="de-de" b="1" dirty="0"/>
                <a:t>Entwurfsmodus wechseln</a:t>
              </a:r>
            </a:p>
          </p:txBody>
        </p:sp>
        <p:cxnSp>
          <p:nvCxnSpPr>
            <p:cNvPr id="27" name="Straight Arrow Connector 26">
              <a:extLst>
                <a:ext uri="{FF2B5EF4-FFF2-40B4-BE49-F238E27FC236}">
                  <a16:creationId xmlns:a16="http://schemas.microsoft.com/office/drawing/2014/main" id="{5F2A3516-7AEB-4525-96AE-B1DD941533B3}"/>
                </a:ext>
                <a:ext uri="{C183D7F6-B498-43B3-948B-1728B52AA6E4}">
                  <adec:decorative xmlns:adec="http://schemas.microsoft.com/office/drawing/2017/decorative" val="1"/>
                </a:ext>
              </a:extLst>
            </p:cNvPr>
            <p:cNvCxnSpPr>
              <a:cxnSpLocks/>
              <a:endCxn id="26" idx="2"/>
            </p:cNvCxnSpPr>
            <p:nvPr/>
          </p:nvCxnSpPr>
          <p:spPr>
            <a:xfrm flipV="1">
              <a:off x="1505538" y="2839264"/>
              <a:ext cx="1035621" cy="382753"/>
            </a:xfrm>
            <a:prstGeom prst="straightConnector1">
              <a:avLst/>
            </a:prstGeom>
            <a:noFill/>
            <a:ln w="38100">
              <a:solidFill>
                <a:schemeClr val="accent6"/>
              </a:solidFill>
              <a:round/>
              <a:headEnd type="triangle" w="med" len="med"/>
              <a:tailEnd/>
            </a:ln>
          </p:spPr>
        </p:cxnSp>
      </p:grpSp>
      <p:grpSp>
        <p:nvGrpSpPr>
          <p:cNvPr id="28" name="Group 27">
            <a:extLst>
              <a:ext uri="{FF2B5EF4-FFF2-40B4-BE49-F238E27FC236}">
                <a16:creationId xmlns:a16="http://schemas.microsoft.com/office/drawing/2014/main" id="{99401B56-27D6-4312-A869-B57B95347B58}"/>
              </a:ext>
              <a:ext uri="{C183D7F6-B498-43B3-948B-1728B52AA6E4}">
                <adec:decorative xmlns:adec="http://schemas.microsoft.com/office/drawing/2017/decorative" val="1"/>
              </a:ext>
            </a:extLst>
          </p:cNvPr>
          <p:cNvGrpSpPr/>
          <p:nvPr/>
        </p:nvGrpSpPr>
        <p:grpSpPr>
          <a:xfrm>
            <a:off x="7028405" y="1828788"/>
            <a:ext cx="3959142" cy="1501761"/>
            <a:chOff x="537435" y="1857264"/>
            <a:chExt cx="3959142" cy="1501761"/>
          </a:xfrm>
        </p:grpSpPr>
        <p:sp>
          <p:nvSpPr>
            <p:cNvPr id="29" name="Text Box 10">
              <a:extLst>
                <a:ext uri="{FF2B5EF4-FFF2-40B4-BE49-F238E27FC236}">
                  <a16:creationId xmlns:a16="http://schemas.microsoft.com/office/drawing/2014/main" id="{B2A02BB0-70DA-4832-89E6-3CD11606F8E7}"/>
                </a:ext>
                <a:ext uri="{C183D7F6-B498-43B3-948B-1728B52AA6E4}">
                  <adec:decorative xmlns:adec="http://schemas.microsoft.com/office/drawing/2017/decorative" val="1"/>
                </a:ext>
              </a:extLst>
            </p:cNvPr>
            <p:cNvSpPr txBox="1">
              <a:spLocks noChangeArrowheads="1"/>
            </p:cNvSpPr>
            <p:nvPr/>
          </p:nvSpPr>
          <p:spPr bwMode="auto">
            <a:xfrm>
              <a:off x="1983670" y="1857264"/>
              <a:ext cx="2512907" cy="646331"/>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Mehrwertige Parameter aktivieren</a:t>
              </a:r>
            </a:p>
          </p:txBody>
        </p:sp>
        <p:cxnSp>
          <p:nvCxnSpPr>
            <p:cNvPr id="30" name="Straight Arrow Connector 29">
              <a:extLst>
                <a:ext uri="{FF2B5EF4-FFF2-40B4-BE49-F238E27FC236}">
                  <a16:creationId xmlns:a16="http://schemas.microsoft.com/office/drawing/2014/main" id="{A79C0BC7-1383-4F7C-BCC4-6F05383B658C}"/>
                </a:ext>
                <a:ext uri="{C183D7F6-B498-43B3-948B-1728B52AA6E4}">
                  <adec:decorative xmlns:adec="http://schemas.microsoft.com/office/drawing/2017/decorative" val="1"/>
                </a:ext>
              </a:extLst>
            </p:cNvPr>
            <p:cNvCxnSpPr>
              <a:cxnSpLocks/>
              <a:endCxn id="29" idx="2"/>
            </p:cNvCxnSpPr>
            <p:nvPr/>
          </p:nvCxnSpPr>
          <p:spPr>
            <a:xfrm flipV="1">
              <a:off x="537435" y="2503595"/>
              <a:ext cx="2702689" cy="855430"/>
            </a:xfrm>
            <a:prstGeom prst="straightConnector1">
              <a:avLst/>
            </a:prstGeom>
            <a:noFill/>
            <a:ln w="38100">
              <a:solidFill>
                <a:schemeClr val="accent6"/>
              </a:solidFill>
              <a:round/>
              <a:headEnd type="triangle" w="med" len="med"/>
              <a:tailEnd/>
            </a:ln>
          </p:spPr>
        </p:cxnSp>
      </p:grpSp>
      <p:grpSp>
        <p:nvGrpSpPr>
          <p:cNvPr id="31" name="Group 30">
            <a:extLst>
              <a:ext uri="{FF2B5EF4-FFF2-40B4-BE49-F238E27FC236}">
                <a16:creationId xmlns:a16="http://schemas.microsoft.com/office/drawing/2014/main" id="{721E9D1A-0E8C-4582-80BC-E25FC88F6224}"/>
              </a:ext>
              <a:ext uri="{C183D7F6-B498-43B3-948B-1728B52AA6E4}">
                <adec:decorative xmlns:adec="http://schemas.microsoft.com/office/drawing/2017/decorative" val="1"/>
              </a:ext>
            </a:extLst>
          </p:cNvPr>
          <p:cNvGrpSpPr/>
          <p:nvPr/>
        </p:nvGrpSpPr>
        <p:grpSpPr>
          <a:xfrm>
            <a:off x="8986222" y="3897284"/>
            <a:ext cx="1860960" cy="646331"/>
            <a:chOff x="77446" y="1416155"/>
            <a:chExt cx="1860960" cy="646331"/>
          </a:xfrm>
        </p:grpSpPr>
        <p:sp>
          <p:nvSpPr>
            <p:cNvPr id="32" name="Text Box 10">
              <a:extLst>
                <a:ext uri="{FF2B5EF4-FFF2-40B4-BE49-F238E27FC236}">
                  <a16:creationId xmlns:a16="http://schemas.microsoft.com/office/drawing/2014/main" id="{8FA33C29-911A-453F-ADD4-C97EFF951B9F}"/>
                </a:ext>
                <a:ext uri="{C183D7F6-B498-43B3-948B-1728B52AA6E4}">
                  <adec:decorative xmlns:adec="http://schemas.microsoft.com/office/drawing/2017/decorative" val="1"/>
                </a:ext>
              </a:extLst>
            </p:cNvPr>
            <p:cNvSpPr txBox="1">
              <a:spLocks noChangeArrowheads="1"/>
            </p:cNvSpPr>
            <p:nvPr/>
          </p:nvSpPr>
          <p:spPr bwMode="auto">
            <a:xfrm>
              <a:off x="596820" y="1416155"/>
              <a:ext cx="1341586" cy="646331"/>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Filter definieren</a:t>
              </a:r>
            </a:p>
          </p:txBody>
        </p:sp>
        <p:cxnSp>
          <p:nvCxnSpPr>
            <p:cNvPr id="33" name="Straight Arrow Connector 32">
              <a:extLst>
                <a:ext uri="{FF2B5EF4-FFF2-40B4-BE49-F238E27FC236}">
                  <a16:creationId xmlns:a16="http://schemas.microsoft.com/office/drawing/2014/main" id="{56D09D49-194A-4B13-9802-1BC9A43A5D99}"/>
                </a:ext>
                <a:ext uri="{C183D7F6-B498-43B3-948B-1728B52AA6E4}">
                  <adec:decorative xmlns:adec="http://schemas.microsoft.com/office/drawing/2017/decorative" val="1"/>
                </a:ext>
              </a:extLst>
            </p:cNvPr>
            <p:cNvCxnSpPr>
              <a:cxnSpLocks/>
            </p:cNvCxnSpPr>
            <p:nvPr/>
          </p:nvCxnSpPr>
          <p:spPr>
            <a:xfrm>
              <a:off x="77446" y="1600266"/>
              <a:ext cx="851469" cy="17822"/>
            </a:xfrm>
            <a:prstGeom prst="straightConnector1">
              <a:avLst/>
            </a:prstGeom>
            <a:noFill/>
            <a:ln w="38100">
              <a:solidFill>
                <a:schemeClr val="accent6"/>
              </a:solidFill>
              <a:round/>
              <a:headEnd type="triangle" w="med" len="med"/>
              <a:tailEnd/>
            </a:ln>
          </p:spPr>
        </p:cxnSp>
      </p:grpSp>
      <p:grpSp>
        <p:nvGrpSpPr>
          <p:cNvPr id="34" name="Group 33">
            <a:extLst>
              <a:ext uri="{FF2B5EF4-FFF2-40B4-BE49-F238E27FC236}">
                <a16:creationId xmlns:a16="http://schemas.microsoft.com/office/drawing/2014/main" id="{78260B46-04F2-4D09-8C8F-AAAE23E09F59}"/>
              </a:ext>
              <a:ext uri="{C183D7F6-B498-43B3-948B-1728B52AA6E4}">
                <adec:decorative xmlns:adec="http://schemas.microsoft.com/office/drawing/2017/decorative" val="1"/>
              </a:ext>
            </a:extLst>
          </p:cNvPr>
          <p:cNvGrpSpPr/>
          <p:nvPr/>
        </p:nvGrpSpPr>
        <p:grpSpPr>
          <a:xfrm>
            <a:off x="8986222" y="5230983"/>
            <a:ext cx="3111042" cy="923330"/>
            <a:chOff x="129572" y="1442040"/>
            <a:chExt cx="3111042" cy="923330"/>
          </a:xfrm>
        </p:grpSpPr>
        <p:sp>
          <p:nvSpPr>
            <p:cNvPr id="35" name="Text Box 10">
              <a:extLst>
                <a:ext uri="{FF2B5EF4-FFF2-40B4-BE49-F238E27FC236}">
                  <a16:creationId xmlns:a16="http://schemas.microsoft.com/office/drawing/2014/main" id="{E5394ECC-21B0-4362-B17F-7AE0A48037CF}"/>
                </a:ext>
                <a:ext uri="{C183D7F6-B498-43B3-948B-1728B52AA6E4}">
                  <adec:decorative xmlns:adec="http://schemas.microsoft.com/office/drawing/2017/decorative" val="1"/>
                </a:ext>
              </a:extLst>
            </p:cNvPr>
            <p:cNvSpPr txBox="1">
              <a:spLocks noChangeArrowheads="1"/>
            </p:cNvSpPr>
            <p:nvPr/>
          </p:nvSpPr>
          <p:spPr bwMode="auto">
            <a:xfrm>
              <a:off x="981041" y="1442040"/>
              <a:ext cx="2259573"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Vorschau der Abfrageergebnisse anzeigen</a:t>
              </a:r>
            </a:p>
          </p:txBody>
        </p:sp>
        <p:cxnSp>
          <p:nvCxnSpPr>
            <p:cNvPr id="36" name="Straight Arrow Connector 35">
              <a:extLst>
                <a:ext uri="{FF2B5EF4-FFF2-40B4-BE49-F238E27FC236}">
                  <a16:creationId xmlns:a16="http://schemas.microsoft.com/office/drawing/2014/main" id="{6976DC52-8635-44EE-8421-4F9D7A596D06}"/>
                </a:ext>
                <a:ext uri="{C183D7F6-B498-43B3-948B-1728B52AA6E4}">
                  <adec:decorative xmlns:adec="http://schemas.microsoft.com/office/drawing/2017/decorative" val="1"/>
                </a:ext>
              </a:extLst>
            </p:cNvPr>
            <p:cNvCxnSpPr>
              <a:cxnSpLocks/>
            </p:cNvCxnSpPr>
            <p:nvPr/>
          </p:nvCxnSpPr>
          <p:spPr>
            <a:xfrm>
              <a:off x="129572" y="1882155"/>
              <a:ext cx="1038748" cy="0"/>
            </a:xfrm>
            <a:prstGeom prst="straightConnector1">
              <a:avLst/>
            </a:prstGeom>
            <a:noFill/>
            <a:ln w="38100">
              <a:solidFill>
                <a:schemeClr val="accent6"/>
              </a:solidFill>
              <a:round/>
              <a:headEnd type="triangle" w="med" len="med"/>
              <a:tailEnd/>
            </a:ln>
          </p:spPr>
        </p:cxnSp>
      </p:grpSp>
      <p:cxnSp>
        <p:nvCxnSpPr>
          <p:cNvPr id="37" name="Connector: Curved 36">
            <a:extLst>
              <a:ext uri="{FF2B5EF4-FFF2-40B4-BE49-F238E27FC236}">
                <a16:creationId xmlns:a16="http://schemas.microsoft.com/office/drawing/2014/main" id="{C671A5C7-DB7B-46E9-BF61-97F16387356E}"/>
              </a:ext>
              <a:ext uri="{C183D7F6-B498-43B3-948B-1728B52AA6E4}">
                <adec:decorative xmlns:adec="http://schemas.microsoft.com/office/drawing/2017/decorative" val="1"/>
              </a:ext>
            </a:extLst>
          </p:cNvPr>
          <p:cNvCxnSpPr>
            <a:cxnSpLocks/>
          </p:cNvCxnSpPr>
          <p:nvPr/>
        </p:nvCxnSpPr>
        <p:spPr>
          <a:xfrm flipV="1">
            <a:off x="3035754" y="5305583"/>
            <a:ext cx="2517300" cy="504081"/>
          </a:xfrm>
          <a:prstGeom prst="curvedConnector3">
            <a:avLst>
              <a:gd name="adj1" fmla="val 110377"/>
            </a:avLst>
          </a:prstGeom>
          <a:noFill/>
          <a:ln w="38100">
            <a:solidFill>
              <a:schemeClr val="accent6"/>
            </a:solidFill>
            <a:round/>
            <a:headEnd type="none" w="med" len="med"/>
            <a:tailEnd type="triangle"/>
          </a:ln>
        </p:spPr>
      </p:cxn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114504" y="6492875"/>
            <a:ext cx="3077496" cy="365125"/>
          </a:xfrm>
        </p:spPr>
        <p:txBody>
          <a:bodyPr/>
          <a:lstStyle/>
          <a:p>
            <a:r>
              <a:rPr lang="de-de"/>
              <a:t>© 2022 Microsoft. Alle Rechte vorbehalten. </a:t>
            </a:r>
          </a:p>
        </p:txBody>
      </p:sp>
    </p:spTree>
    <p:extLst>
      <p:ext uri="{BB962C8B-B14F-4D97-AF65-F5344CB8AC3E}">
        <p14:creationId xmlns:p14="http://schemas.microsoft.com/office/powerpoint/2010/main" val="3890251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left)">
                                      <p:cBhvr>
                                        <p:cTn id="23" dur="10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09B4-0B5C-449A-882D-725C4419F861}"/>
              </a:ext>
            </a:extLst>
          </p:cNvPr>
          <p:cNvSpPr>
            <a:spLocks noGrp="1"/>
          </p:cNvSpPr>
          <p:nvPr>
            <p:ph type="title"/>
          </p:nvPr>
        </p:nvSpPr>
        <p:spPr/>
        <p:txBody>
          <a:bodyPr/>
          <a:lstStyle/>
          <a:p>
            <a:r>
              <a:rPr lang="de-de"/>
              <a:t>Übungseinheiten</a:t>
            </a:r>
          </a:p>
        </p:txBody>
      </p:sp>
      <p:sp>
        <p:nvSpPr>
          <p:cNvPr id="3" name="Text Placeholder 2">
            <a:extLst>
              <a:ext uri="{FF2B5EF4-FFF2-40B4-BE49-F238E27FC236}">
                <a16:creationId xmlns:a16="http://schemas.microsoft.com/office/drawing/2014/main" id="{63328DE3-C4F1-4D17-8234-245346EA3C2D}"/>
              </a:ext>
            </a:extLst>
          </p:cNvPr>
          <p:cNvSpPr>
            <a:spLocks noGrp="1"/>
          </p:cNvSpPr>
          <p:nvPr>
            <p:ph type="body" sz="quarter" idx="10"/>
          </p:nvPr>
        </p:nvSpPr>
        <p:spPr/>
        <p:txBody>
          <a:bodyPr/>
          <a:lstStyle/>
          <a:p>
            <a:r>
              <a:rPr lang="de-de"/>
              <a:t>Power BI-Konto</a:t>
            </a:r>
          </a:p>
        </p:txBody>
      </p:sp>
      <p:sp>
        <p:nvSpPr>
          <p:cNvPr id="4" name="Content Placeholder 3">
            <a:extLst>
              <a:ext uri="{FF2B5EF4-FFF2-40B4-BE49-F238E27FC236}">
                <a16:creationId xmlns:a16="http://schemas.microsoft.com/office/drawing/2014/main" id="{4F449AE3-3F62-4FE0-99F2-20D8425D3499}"/>
              </a:ext>
            </a:extLst>
          </p:cNvPr>
          <p:cNvSpPr>
            <a:spLocks noGrp="1"/>
          </p:cNvSpPr>
          <p:nvPr>
            <p:ph idx="1"/>
          </p:nvPr>
        </p:nvSpPr>
        <p:spPr>
          <a:xfrm>
            <a:off x="457200" y="2070000"/>
            <a:ext cx="10928555" cy="4788000"/>
          </a:xfrm>
        </p:spPr>
        <p:txBody>
          <a:bodyPr vert="horz" lIns="91440" tIns="45720" rIns="91440" bIns="45720" rtlCol="0" anchor="t">
            <a:noAutofit/>
          </a:bodyPr>
          <a:lstStyle/>
          <a:p>
            <a:r>
              <a:rPr lang="de-de" dirty="0"/>
              <a:t>Sie erhalten möglicherweise ein Power BI-Konto zur Verwendung in den Übungseinheiten.</a:t>
            </a:r>
          </a:p>
          <a:p>
            <a:r>
              <a:rPr lang="de-de" dirty="0"/>
              <a:t>Oder Sie können Ihr eigenes Konto </a:t>
            </a:r>
            <a:r>
              <a:rPr lang="de-de" b="1" dirty="0"/>
              <a:t>verwenden, vorausgesetzt, Sie können einen Arbeitsbereich erstellen</a:t>
            </a:r>
            <a:r>
              <a:rPr lang="de-de" dirty="0"/>
              <a:t>.</a:t>
            </a:r>
            <a:endParaRPr lang="en-US" dirty="0">
              <a:cs typeface="Segoe UI"/>
            </a:endParaRPr>
          </a:p>
        </p:txBody>
      </p:sp>
      <p:sp>
        <p:nvSpPr>
          <p:cNvPr id="5" name="Footer Placeholder 4">
            <a:extLst>
              <a:ext uri="{FF2B5EF4-FFF2-40B4-BE49-F238E27FC236}">
                <a16:creationId xmlns:a16="http://schemas.microsoft.com/office/drawing/2014/main" id="{4AF99C14-3312-4694-9BE3-16661EBF205A}"/>
              </a:ext>
            </a:extLst>
          </p:cNvPr>
          <p:cNvSpPr>
            <a:spLocks noGrp="1"/>
          </p:cNvSpPr>
          <p:nvPr>
            <p:ph type="ftr" sz="quarter" idx="11"/>
          </p:nvPr>
        </p:nvSpPr>
        <p:spPr>
          <a:xfrm>
            <a:off x="8967020" y="6492875"/>
            <a:ext cx="3224980" cy="365125"/>
          </a:xfrm>
        </p:spPr>
        <p:txBody>
          <a:bodyPr/>
          <a:lstStyle/>
          <a:p>
            <a:r>
              <a:rPr lang="de-de" dirty="0"/>
              <a:t>© 2022 Microsoft. Alle Rechte vorbehalten. </a:t>
            </a:r>
          </a:p>
        </p:txBody>
      </p:sp>
    </p:spTree>
    <p:extLst>
      <p:ext uri="{BB962C8B-B14F-4D97-AF65-F5344CB8AC3E}">
        <p14:creationId xmlns:p14="http://schemas.microsoft.com/office/powerpoint/2010/main" val="85992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a:xfrm>
            <a:off x="457200" y="1080000"/>
            <a:ext cx="11518490" cy="540000"/>
          </a:xfrm>
        </p:spPr>
        <p:txBody>
          <a:bodyPr/>
          <a:lstStyle/>
          <a:p>
            <a:r>
              <a:rPr lang="de-de" dirty="0"/>
              <a:t>Abfrage » Abfrage-Designer » Analysis Services-Abfrage-Designer MDX</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457200" y="1848775"/>
            <a:ext cx="11518490" cy="4788000"/>
          </a:xfrm>
        </p:spPr>
        <p:txBody>
          <a:bodyPr/>
          <a:lstStyle/>
          <a:p>
            <a:r>
              <a:rPr lang="de-de" sz="2600" dirty="0"/>
              <a:t>Verwenden Sie den </a:t>
            </a:r>
            <a:r>
              <a:rPr lang="de-de" sz="2600" b="1" dirty="0"/>
              <a:t>MDX-Abfrage-Designer</a:t>
            </a:r>
            <a:r>
              <a:rPr lang="de-de" sz="2600" dirty="0"/>
              <a:t>, um eine MDX-Abfrage zu erstellen und zu testen.</a:t>
            </a:r>
          </a:p>
          <a:p>
            <a:pPr lvl="1"/>
            <a:r>
              <a:rPr lang="de-de" sz="2200" dirty="0"/>
              <a:t>Er ist fast identisch mit dem DAX-Abfrage-Designer.</a:t>
            </a:r>
          </a:p>
          <a:p>
            <a:r>
              <a:rPr lang="de-DE" sz="2600" dirty="0"/>
              <a:t>Verschieben</a:t>
            </a:r>
            <a:r>
              <a:rPr lang="de-de" sz="2600" dirty="0"/>
              <a:t> Sie Modellressourcen per Drag &amp; Drop, um eine Abfrage zu erstellen: </a:t>
            </a:r>
          </a:p>
          <a:p>
            <a:pPr lvl="1"/>
            <a:r>
              <a:rPr lang="de-de" sz="2200" dirty="0"/>
              <a:t>Spalten</a:t>
            </a:r>
          </a:p>
          <a:p>
            <a:pPr lvl="1"/>
            <a:r>
              <a:rPr lang="de-de" sz="2200" dirty="0"/>
              <a:t>Hierarchien und Ebenen</a:t>
            </a:r>
          </a:p>
          <a:p>
            <a:pPr lvl="1"/>
            <a:r>
              <a:rPr lang="de-de" sz="2200" dirty="0"/>
              <a:t>Kennzahlen und KPI-Metriken</a:t>
            </a:r>
          </a:p>
          <a:p>
            <a:r>
              <a:rPr lang="de-de" sz="2600" dirty="0"/>
              <a:t>Fügen Sie hinzu:</a:t>
            </a:r>
          </a:p>
          <a:p>
            <a:pPr lvl="1"/>
            <a:r>
              <a:rPr lang="de-de" sz="2200" dirty="0"/>
              <a:t>Berechnete Elemente, die mit MDX definiert werden</a:t>
            </a:r>
          </a:p>
          <a:p>
            <a:pPr lvl="1"/>
            <a:r>
              <a:rPr lang="de-de" sz="2200" dirty="0"/>
              <a:t>Filter mit optionaler Parametrierung</a:t>
            </a:r>
          </a:p>
          <a:p>
            <a:r>
              <a:rPr lang="de-de" sz="2600" dirty="0"/>
              <a:t>Wechseln Sie in den Entwurfsmodus, um die Abfrageanweisung anzupassen.</a:t>
            </a:r>
          </a:p>
          <a:p>
            <a:endParaRPr lang="en-US" dirty="0"/>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8996516" y="6492875"/>
            <a:ext cx="3195483" cy="365125"/>
          </a:xfrm>
        </p:spPr>
        <p:txBody>
          <a:bodyPr/>
          <a:lstStyle/>
          <a:p>
            <a:r>
              <a:rPr lang="de-de" dirty="0"/>
              <a:t>© 2022 Microsoft. Alle Rechte vorbehalten. </a:t>
            </a:r>
          </a:p>
        </p:txBody>
      </p:sp>
    </p:spTree>
    <p:extLst>
      <p:ext uri="{BB962C8B-B14F-4D97-AF65-F5344CB8AC3E}">
        <p14:creationId xmlns:p14="http://schemas.microsoft.com/office/powerpoint/2010/main" val="1499924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a:xfrm>
            <a:off x="457200" y="1080000"/>
            <a:ext cx="11488994" cy="540000"/>
          </a:xfrm>
        </p:spPr>
        <p:txBody>
          <a:bodyPr/>
          <a:lstStyle/>
          <a:p>
            <a:r>
              <a:rPr lang="de-de" dirty="0"/>
              <a:t>Abfrage » Abfrage-Designer » Analysis Services-Abfrage-Designer MDX</a:t>
            </a:r>
          </a:p>
        </p:txBody>
      </p:sp>
      <p:pic>
        <p:nvPicPr>
          <p:cNvPr id="6" name="Picture 5">
            <a:extLst>
              <a:ext uri="{FF2B5EF4-FFF2-40B4-BE49-F238E27FC236}">
                <a16:creationId xmlns:a16="http://schemas.microsoft.com/office/drawing/2014/main" id="{40E986F6-0764-4520-BDF1-91F87B834704}"/>
              </a:ext>
            </a:extLst>
          </p:cNvPr>
          <p:cNvPicPr>
            <a:picLocks noChangeAspect="1"/>
          </p:cNvPicPr>
          <p:nvPr/>
        </p:nvPicPr>
        <p:blipFill rotWithShape="1">
          <a:blip r:embed="rId3">
            <a:extLst>
              <a:ext uri="{28A0092B-C50C-407E-A947-70E740481C1C}">
                <a14:useLocalDpi xmlns:a14="http://schemas.microsoft.com/office/drawing/2010/main" val="0"/>
              </a:ext>
            </a:extLst>
          </a:blip>
          <a:srcRect t="-485" b="15077"/>
          <a:stretch/>
        </p:blipFill>
        <p:spPr>
          <a:xfrm>
            <a:off x="2386135" y="3125000"/>
            <a:ext cx="5759048" cy="3732999"/>
          </a:xfrm>
          <a:prstGeom prst="rect">
            <a:avLst/>
          </a:prstGeom>
        </p:spPr>
      </p:pic>
      <p:grpSp>
        <p:nvGrpSpPr>
          <p:cNvPr id="7" name="Group 6">
            <a:extLst>
              <a:ext uri="{FF2B5EF4-FFF2-40B4-BE49-F238E27FC236}">
                <a16:creationId xmlns:a16="http://schemas.microsoft.com/office/drawing/2014/main" id="{BB652123-FE3B-4C95-ACB0-1E240861638A}"/>
              </a:ext>
              <a:ext uri="{C183D7F6-B498-43B3-948B-1728B52AA6E4}">
                <adec:decorative xmlns:adec="http://schemas.microsoft.com/office/drawing/2017/decorative" val="1"/>
              </a:ext>
            </a:extLst>
          </p:cNvPr>
          <p:cNvGrpSpPr/>
          <p:nvPr/>
        </p:nvGrpSpPr>
        <p:grpSpPr>
          <a:xfrm>
            <a:off x="619434" y="5752107"/>
            <a:ext cx="2215931" cy="923330"/>
            <a:chOff x="956355" y="1915934"/>
            <a:chExt cx="2215931" cy="923330"/>
          </a:xfrm>
        </p:grpSpPr>
        <p:sp>
          <p:nvSpPr>
            <p:cNvPr id="8" name="Text Box 10">
              <a:extLst>
                <a:ext uri="{FF2B5EF4-FFF2-40B4-BE49-F238E27FC236}">
                  <a16:creationId xmlns:a16="http://schemas.microsoft.com/office/drawing/2014/main" id="{5E694F93-C039-49CA-85D6-D65EA8922B91}"/>
                </a:ext>
                <a:ext uri="{C183D7F6-B498-43B3-948B-1728B52AA6E4}">
                  <adec:decorative xmlns:adec="http://schemas.microsoft.com/office/drawing/2017/decorative" val="1"/>
                </a:ext>
              </a:extLst>
            </p:cNvPr>
            <p:cNvSpPr txBox="1">
              <a:spLocks noChangeArrowheads="1"/>
            </p:cNvSpPr>
            <p:nvPr/>
          </p:nvSpPr>
          <p:spPr bwMode="auto">
            <a:xfrm>
              <a:off x="956355" y="1915934"/>
              <a:ext cx="1524150"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Berechnete Elemente ziehen</a:t>
              </a:r>
            </a:p>
          </p:txBody>
        </p:sp>
        <p:cxnSp>
          <p:nvCxnSpPr>
            <p:cNvPr id="9" name="Straight Arrow Connector 8">
              <a:extLst>
                <a:ext uri="{FF2B5EF4-FFF2-40B4-BE49-F238E27FC236}">
                  <a16:creationId xmlns:a16="http://schemas.microsoft.com/office/drawing/2014/main" id="{70D674C2-6E63-428B-A0D2-9FEE536CACD3}"/>
                </a:ext>
                <a:ext uri="{C183D7F6-B498-43B3-948B-1728B52AA6E4}">
                  <adec:decorative xmlns:adec="http://schemas.microsoft.com/office/drawing/2017/decorative" val="1"/>
                </a:ext>
              </a:extLst>
            </p:cNvPr>
            <p:cNvCxnSpPr>
              <a:cxnSpLocks/>
              <a:endCxn id="8" idx="3"/>
            </p:cNvCxnSpPr>
            <p:nvPr/>
          </p:nvCxnSpPr>
          <p:spPr>
            <a:xfrm flipH="1" flipV="1">
              <a:off x="2480505" y="2377599"/>
              <a:ext cx="691781" cy="438864"/>
            </a:xfrm>
            <a:prstGeom prst="straightConnector1">
              <a:avLst/>
            </a:prstGeom>
            <a:noFill/>
            <a:ln w="38100">
              <a:solidFill>
                <a:schemeClr val="accent6"/>
              </a:solidFill>
              <a:round/>
              <a:headEnd type="triangle" w="med" len="med"/>
              <a:tailEnd/>
            </a:ln>
          </p:spPr>
        </p:cxnSp>
      </p:grpSp>
      <p:grpSp>
        <p:nvGrpSpPr>
          <p:cNvPr id="10" name="Group 9">
            <a:extLst>
              <a:ext uri="{FF2B5EF4-FFF2-40B4-BE49-F238E27FC236}">
                <a16:creationId xmlns:a16="http://schemas.microsoft.com/office/drawing/2014/main" id="{83D1D533-A961-47C0-B0E6-819C63422E58}"/>
              </a:ext>
              <a:ext uri="{C183D7F6-B498-43B3-948B-1728B52AA6E4}">
                <adec:decorative xmlns:adec="http://schemas.microsoft.com/office/drawing/2017/decorative" val="1"/>
              </a:ext>
            </a:extLst>
          </p:cNvPr>
          <p:cNvGrpSpPr/>
          <p:nvPr/>
        </p:nvGrpSpPr>
        <p:grpSpPr>
          <a:xfrm>
            <a:off x="1141324" y="2055711"/>
            <a:ext cx="2901676" cy="1489958"/>
            <a:chOff x="1254817" y="1915934"/>
            <a:chExt cx="2901676" cy="1489958"/>
          </a:xfrm>
        </p:grpSpPr>
        <p:sp>
          <p:nvSpPr>
            <p:cNvPr id="11" name="Text Box 10">
              <a:extLst>
                <a:ext uri="{FF2B5EF4-FFF2-40B4-BE49-F238E27FC236}">
                  <a16:creationId xmlns:a16="http://schemas.microsoft.com/office/drawing/2014/main" id="{D5AECD65-6974-4F1C-AC7E-FDDFC6F7662C}"/>
                </a:ext>
                <a:ext uri="{C183D7F6-B498-43B3-948B-1728B52AA6E4}">
                  <adec:decorative xmlns:adec="http://schemas.microsoft.com/office/drawing/2017/decorative" val="1"/>
                </a:ext>
              </a:extLst>
            </p:cNvPr>
            <p:cNvSpPr txBox="1">
              <a:spLocks noChangeArrowheads="1"/>
            </p:cNvSpPr>
            <p:nvPr/>
          </p:nvSpPr>
          <p:spPr bwMode="auto">
            <a:xfrm>
              <a:off x="1254817" y="1915934"/>
              <a:ext cx="124043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Zu DAX wechseln</a:t>
              </a:r>
            </a:p>
          </p:txBody>
        </p:sp>
        <p:cxnSp>
          <p:nvCxnSpPr>
            <p:cNvPr id="12" name="Straight Arrow Connector 11">
              <a:extLst>
                <a:ext uri="{FF2B5EF4-FFF2-40B4-BE49-F238E27FC236}">
                  <a16:creationId xmlns:a16="http://schemas.microsoft.com/office/drawing/2014/main" id="{DE55E296-78AF-4DAC-8672-B5DF002FCF77}"/>
                </a:ext>
                <a:ext uri="{C183D7F6-B498-43B3-948B-1728B52AA6E4}">
                  <adec:decorative xmlns:adec="http://schemas.microsoft.com/office/drawing/2017/decorative" val="1"/>
                </a:ext>
              </a:extLst>
            </p:cNvPr>
            <p:cNvCxnSpPr>
              <a:cxnSpLocks/>
            </p:cNvCxnSpPr>
            <p:nvPr/>
          </p:nvCxnSpPr>
          <p:spPr>
            <a:xfrm flipH="1" flipV="1">
              <a:off x="2392993" y="2489148"/>
              <a:ext cx="1763500" cy="916744"/>
            </a:xfrm>
            <a:prstGeom prst="straightConnector1">
              <a:avLst/>
            </a:prstGeom>
            <a:noFill/>
            <a:ln w="38100">
              <a:solidFill>
                <a:schemeClr val="accent6"/>
              </a:solidFill>
              <a:round/>
              <a:headEnd type="triangle" w="med" len="med"/>
              <a:tailEnd/>
            </a:ln>
          </p:spPr>
        </p:cxnSp>
      </p:grpSp>
      <p:grpSp>
        <p:nvGrpSpPr>
          <p:cNvPr id="13" name="Group 12">
            <a:extLst>
              <a:ext uri="{FF2B5EF4-FFF2-40B4-BE49-F238E27FC236}">
                <a16:creationId xmlns:a16="http://schemas.microsoft.com/office/drawing/2014/main" id="{98EF5DD2-6906-434C-9AE0-C1BC7E56E030}"/>
              </a:ext>
              <a:ext uri="{C183D7F6-B498-43B3-948B-1728B52AA6E4}">
                <adec:decorative xmlns:adec="http://schemas.microsoft.com/office/drawing/2017/decorative" val="1"/>
              </a:ext>
            </a:extLst>
          </p:cNvPr>
          <p:cNvGrpSpPr/>
          <p:nvPr/>
        </p:nvGrpSpPr>
        <p:grpSpPr>
          <a:xfrm>
            <a:off x="4234728" y="2008881"/>
            <a:ext cx="1094494" cy="1396359"/>
            <a:chOff x="1446546" y="2033918"/>
            <a:chExt cx="1094494" cy="1396359"/>
          </a:xfrm>
        </p:grpSpPr>
        <p:sp>
          <p:nvSpPr>
            <p:cNvPr id="14" name="Text Box 10">
              <a:extLst>
                <a:ext uri="{FF2B5EF4-FFF2-40B4-BE49-F238E27FC236}">
                  <a16:creationId xmlns:a16="http://schemas.microsoft.com/office/drawing/2014/main" id="{A5D8C0C8-A950-4B17-AF19-03F763715066}"/>
                </a:ext>
                <a:ext uri="{C183D7F6-B498-43B3-948B-1728B52AA6E4}">
                  <adec:decorative xmlns:adec="http://schemas.microsoft.com/office/drawing/2017/decorative" val="1"/>
                </a:ext>
              </a:extLst>
            </p:cNvPr>
            <p:cNvSpPr txBox="1">
              <a:spLocks noChangeArrowheads="1"/>
            </p:cNvSpPr>
            <p:nvPr/>
          </p:nvSpPr>
          <p:spPr bwMode="auto">
            <a:xfrm>
              <a:off x="1446546" y="2033918"/>
              <a:ext cx="1094494"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Leere Zellen anzeigen</a:t>
              </a:r>
            </a:p>
          </p:txBody>
        </p:sp>
        <p:cxnSp>
          <p:nvCxnSpPr>
            <p:cNvPr id="15" name="Straight Arrow Connector 14">
              <a:extLst>
                <a:ext uri="{FF2B5EF4-FFF2-40B4-BE49-F238E27FC236}">
                  <a16:creationId xmlns:a16="http://schemas.microsoft.com/office/drawing/2014/main" id="{AF40C1A0-2BB3-4A57-85CE-97010F1B04FA}"/>
                </a:ext>
                <a:ext uri="{C183D7F6-B498-43B3-948B-1728B52AA6E4}">
                  <adec:decorative xmlns:adec="http://schemas.microsoft.com/office/drawing/2017/decorative" val="1"/>
                </a:ext>
              </a:extLst>
            </p:cNvPr>
            <p:cNvCxnSpPr>
              <a:cxnSpLocks/>
              <a:endCxn id="14" idx="2"/>
            </p:cNvCxnSpPr>
            <p:nvPr/>
          </p:nvCxnSpPr>
          <p:spPr>
            <a:xfrm flipV="1">
              <a:off x="1993793" y="2957248"/>
              <a:ext cx="0" cy="473029"/>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B5F798E0-206C-46C1-B8F3-A5E53F2FA339}"/>
              </a:ext>
              <a:ext uri="{C183D7F6-B498-43B3-948B-1728B52AA6E4}">
                <adec:decorative xmlns:adec="http://schemas.microsoft.com/office/drawing/2017/decorative" val="1"/>
              </a:ext>
            </a:extLst>
          </p:cNvPr>
          <p:cNvGrpSpPr/>
          <p:nvPr/>
        </p:nvGrpSpPr>
        <p:grpSpPr>
          <a:xfrm>
            <a:off x="5166993" y="2045968"/>
            <a:ext cx="2059717" cy="1301915"/>
            <a:chOff x="1094177" y="1915934"/>
            <a:chExt cx="2059717" cy="1301915"/>
          </a:xfrm>
        </p:grpSpPr>
        <p:sp>
          <p:nvSpPr>
            <p:cNvPr id="17" name="Text Box 10">
              <a:extLst>
                <a:ext uri="{FF2B5EF4-FFF2-40B4-BE49-F238E27FC236}">
                  <a16:creationId xmlns:a16="http://schemas.microsoft.com/office/drawing/2014/main" id="{4C416C19-7300-462B-AA54-41513FE74B77}"/>
                </a:ext>
                <a:ext uri="{C183D7F6-B498-43B3-948B-1728B52AA6E4}">
                  <adec:decorative xmlns:adec="http://schemas.microsoft.com/office/drawing/2017/decorative" val="1"/>
                </a:ext>
              </a:extLst>
            </p:cNvPr>
            <p:cNvSpPr txBox="1">
              <a:spLocks noChangeArrowheads="1"/>
            </p:cNvSpPr>
            <p:nvPr/>
          </p:nvSpPr>
          <p:spPr bwMode="auto">
            <a:xfrm>
              <a:off x="1254817" y="1915934"/>
              <a:ext cx="1899077" cy="646331"/>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Aggregationen anzeigen</a:t>
              </a:r>
            </a:p>
          </p:txBody>
        </p:sp>
        <p:cxnSp>
          <p:nvCxnSpPr>
            <p:cNvPr id="18" name="Straight Arrow Connector 17">
              <a:extLst>
                <a:ext uri="{FF2B5EF4-FFF2-40B4-BE49-F238E27FC236}">
                  <a16:creationId xmlns:a16="http://schemas.microsoft.com/office/drawing/2014/main" id="{FDE2ABA7-A910-49AD-92AD-073D04BB9697}"/>
                </a:ext>
                <a:ext uri="{C183D7F6-B498-43B3-948B-1728B52AA6E4}">
                  <adec:decorative xmlns:adec="http://schemas.microsoft.com/office/drawing/2017/decorative" val="1"/>
                </a:ext>
              </a:extLst>
            </p:cNvPr>
            <p:cNvCxnSpPr>
              <a:cxnSpLocks/>
              <a:endCxn id="17" idx="2"/>
            </p:cNvCxnSpPr>
            <p:nvPr/>
          </p:nvCxnSpPr>
          <p:spPr>
            <a:xfrm flipV="1">
              <a:off x="1094177" y="2562265"/>
              <a:ext cx="1110179" cy="655584"/>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4184E911-17C5-4414-845A-0D7878B8D82F}"/>
              </a:ext>
              <a:ext uri="{C183D7F6-B498-43B3-948B-1728B52AA6E4}">
                <adec:decorative xmlns:adec="http://schemas.microsoft.com/office/drawing/2017/decorative" val="1"/>
              </a:ext>
            </a:extLst>
          </p:cNvPr>
          <p:cNvGrpSpPr/>
          <p:nvPr/>
        </p:nvGrpSpPr>
        <p:grpSpPr>
          <a:xfrm>
            <a:off x="2570304" y="1903570"/>
            <a:ext cx="1966435" cy="1525430"/>
            <a:chOff x="969049" y="1915934"/>
            <a:chExt cx="1966435" cy="1525430"/>
          </a:xfrm>
        </p:grpSpPr>
        <p:sp>
          <p:nvSpPr>
            <p:cNvPr id="20" name="Text Box 10">
              <a:extLst>
                <a:ext uri="{FF2B5EF4-FFF2-40B4-BE49-F238E27FC236}">
                  <a16:creationId xmlns:a16="http://schemas.microsoft.com/office/drawing/2014/main" id="{9997A523-67CB-445F-A6E6-FC4127531363}"/>
                </a:ext>
                <a:ext uri="{C183D7F6-B498-43B3-948B-1728B52AA6E4}">
                  <adec:decorative xmlns:adec="http://schemas.microsoft.com/office/drawing/2017/decorative" val="1"/>
                </a:ext>
              </a:extLst>
            </p:cNvPr>
            <p:cNvSpPr txBox="1">
              <a:spLocks noChangeArrowheads="1"/>
            </p:cNvSpPr>
            <p:nvPr/>
          </p:nvSpPr>
          <p:spPr bwMode="auto">
            <a:xfrm>
              <a:off x="969049" y="1915934"/>
              <a:ext cx="1526204"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Berechnetes Element erstellen</a:t>
              </a:r>
            </a:p>
          </p:txBody>
        </p:sp>
        <p:cxnSp>
          <p:nvCxnSpPr>
            <p:cNvPr id="21" name="Straight Arrow Connector 20">
              <a:extLst>
                <a:ext uri="{FF2B5EF4-FFF2-40B4-BE49-F238E27FC236}">
                  <a16:creationId xmlns:a16="http://schemas.microsoft.com/office/drawing/2014/main" id="{9E40C2FC-CF8F-47DE-8C70-4005B016C57F}"/>
                </a:ext>
                <a:ext uri="{C183D7F6-B498-43B3-948B-1728B52AA6E4}">
                  <adec:decorative xmlns:adec="http://schemas.microsoft.com/office/drawing/2017/decorative" val="1"/>
                </a:ext>
              </a:extLst>
            </p:cNvPr>
            <p:cNvCxnSpPr>
              <a:cxnSpLocks/>
              <a:endCxn id="20" idx="2"/>
            </p:cNvCxnSpPr>
            <p:nvPr/>
          </p:nvCxnSpPr>
          <p:spPr>
            <a:xfrm flipH="1" flipV="1">
              <a:off x="1732151" y="2839264"/>
              <a:ext cx="1203333" cy="602100"/>
            </a:xfrm>
            <a:prstGeom prst="straightConnector1">
              <a:avLst/>
            </a:prstGeom>
            <a:noFill/>
            <a:ln w="38100">
              <a:solidFill>
                <a:schemeClr val="accent6"/>
              </a:solidFill>
              <a:round/>
              <a:headEnd type="triangle" w="med" len="med"/>
              <a:tailEnd/>
            </a:ln>
          </p:spPr>
        </p:cxnSp>
      </p:grpSp>
      <p:cxnSp>
        <p:nvCxnSpPr>
          <p:cNvPr id="22" name="Connector: Curved 21">
            <a:extLst>
              <a:ext uri="{FF2B5EF4-FFF2-40B4-BE49-F238E27FC236}">
                <a16:creationId xmlns:a16="http://schemas.microsoft.com/office/drawing/2014/main" id="{C6900694-F768-48A3-9A27-5A35E7BEA819}"/>
              </a:ext>
              <a:ext uri="{C183D7F6-B498-43B3-948B-1728B52AA6E4}">
                <adec:decorative xmlns:adec="http://schemas.microsoft.com/office/drawing/2017/decorative" val="1"/>
              </a:ext>
            </a:extLst>
          </p:cNvPr>
          <p:cNvCxnSpPr>
            <a:cxnSpLocks/>
          </p:cNvCxnSpPr>
          <p:nvPr/>
        </p:nvCxnSpPr>
        <p:spPr>
          <a:xfrm flipV="1">
            <a:off x="3594364" y="5964780"/>
            <a:ext cx="1981507" cy="621373"/>
          </a:xfrm>
          <a:prstGeom prst="curvedConnector3">
            <a:avLst>
              <a:gd name="adj1" fmla="val 100512"/>
            </a:avLst>
          </a:prstGeom>
          <a:noFill/>
          <a:ln w="38100">
            <a:solidFill>
              <a:schemeClr val="accent6"/>
            </a:solidFill>
            <a:round/>
            <a:headEnd type="none" w="med" len="med"/>
            <a:tailEnd type="triangle"/>
          </a:ln>
        </p:spPr>
      </p:cxn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8904182" y="6492875"/>
            <a:ext cx="3287818" cy="365125"/>
          </a:xfrm>
        </p:spPr>
        <p:txBody>
          <a:bodyPr/>
          <a:lstStyle/>
          <a:p>
            <a:r>
              <a:rPr lang="de-de" dirty="0"/>
              <a:t>© 2022 Microsoft. Alle Rechte vorbehalten. </a:t>
            </a:r>
          </a:p>
        </p:txBody>
      </p:sp>
    </p:spTree>
    <p:extLst>
      <p:ext uri="{BB962C8B-B14F-4D97-AF65-F5344CB8AC3E}">
        <p14:creationId xmlns:p14="http://schemas.microsoft.com/office/powerpoint/2010/main" val="309067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10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sz="2400"/>
              <a:t>Abfrage » Abfrage-Designer » Analysis Services-Abfrage-Designer MDX » Aggregationen</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457199" y="2070000"/>
            <a:ext cx="11485199" cy="4788000"/>
          </a:xfrm>
        </p:spPr>
        <p:txBody>
          <a:bodyPr/>
          <a:lstStyle/>
          <a:p>
            <a:r>
              <a:rPr lang="de-de" dirty="0"/>
              <a:t>Mit der Funktion </a:t>
            </a:r>
            <a:r>
              <a:rPr lang="de-de" b="1" dirty="0"/>
              <a:t>Aggregieren</a:t>
            </a:r>
            <a:r>
              <a:rPr lang="de-de" dirty="0"/>
              <a:t> im Berichtsdesign wird die Abfrage so verändert, dass auch Serveraggregationen abgerufen werden können.</a:t>
            </a:r>
          </a:p>
          <a:p>
            <a:pPr lvl="1"/>
            <a:r>
              <a:rPr lang="de-de" dirty="0"/>
              <a:t>Hinweis: Wird vom DAX-Abfrage-Designer nicht unterstützt</a:t>
            </a:r>
          </a:p>
          <a:p>
            <a:r>
              <a:rPr lang="de-de" dirty="0"/>
              <a:t>Damit wird sichergestellt, dass die Aggregation vom Modell berechnet wird. Dies ist aus folgenden Gründen wichtig:</a:t>
            </a:r>
          </a:p>
          <a:p>
            <a:pPr lvl="1"/>
            <a:r>
              <a:rPr lang="de-de" dirty="0"/>
              <a:t>Berichte liefern nicht immer korrekte Aggregationen (d. h. eindeutige Anzahl).</a:t>
            </a:r>
          </a:p>
          <a:p>
            <a:pPr lvl="1"/>
            <a:r>
              <a:rPr lang="de-de" dirty="0"/>
              <a:t>Berichte müssen keine Aggregationslogik annehmen oder duplizieren.</a:t>
            </a:r>
          </a:p>
          <a:p>
            <a:pPr lvl="1"/>
            <a:r>
              <a:rPr lang="de-de" dirty="0"/>
              <a:t>Dies führt normalerweise zu einer besseren Leistung. Die Gründe: </a:t>
            </a:r>
          </a:p>
          <a:p>
            <a:pPr lvl="1"/>
            <a:r>
              <a:rPr lang="de-de" dirty="0"/>
              <a:t>Analytische Datenbanken sind für die Aggregation optimiert.</a:t>
            </a:r>
          </a:p>
          <a:p>
            <a:pPr lvl="1"/>
            <a:r>
              <a:rPr lang="de-de" dirty="0"/>
              <a:t>Die Datenmenge wird reduziert, die vom Bericht </a:t>
            </a:r>
            <a:br>
              <a:rPr dirty="0"/>
            </a:br>
            <a:r>
              <a:rPr lang="de-de" dirty="0"/>
              <a:t>abgerufen wird, um die Aggregation zu erstellen.</a:t>
            </a:r>
          </a:p>
          <a:p>
            <a:endParaRPr lang="en-US" dirty="0"/>
          </a:p>
        </p:txBody>
      </p:sp>
      <p:sp>
        <p:nvSpPr>
          <p:cNvPr id="6" name="TextBox 5">
            <a:extLst>
              <a:ext uri="{FF2B5EF4-FFF2-40B4-BE49-F238E27FC236}">
                <a16:creationId xmlns:a16="http://schemas.microsoft.com/office/drawing/2014/main" id="{7115E7A2-A61B-498E-87CF-63AF272F6246}"/>
              </a:ext>
            </a:extLst>
          </p:cNvPr>
          <p:cNvSpPr txBox="1"/>
          <p:nvPr/>
        </p:nvSpPr>
        <p:spPr>
          <a:xfrm>
            <a:off x="8635928" y="5734332"/>
            <a:ext cx="3306471"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a:t>Die Funktion </a:t>
            </a:r>
            <a:r>
              <a:rPr lang="de-de" b="1"/>
              <a:t>Aggregieren</a:t>
            </a:r>
            <a:r>
              <a:rPr lang="de-de"/>
              <a:t> wird in Modul 05 behandelt.</a:t>
            </a:r>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129252" y="6492875"/>
            <a:ext cx="3062747" cy="365125"/>
          </a:xfrm>
        </p:spPr>
        <p:txBody>
          <a:bodyPr/>
          <a:lstStyle/>
          <a:p>
            <a:r>
              <a:rPr lang="de-de" dirty="0"/>
              <a:t>© 2022 Microsoft. Alle Rechte vorbehalten. </a:t>
            </a:r>
          </a:p>
        </p:txBody>
      </p:sp>
    </p:spTree>
    <p:extLst>
      <p:ext uri="{BB962C8B-B14F-4D97-AF65-F5344CB8AC3E}">
        <p14:creationId xmlns:p14="http://schemas.microsoft.com/office/powerpoint/2010/main" val="375796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Dataset-Sammlungen</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de-de"/>
              <a:t>Ein Dataset enthält folgende Sammlung: </a:t>
            </a:r>
          </a:p>
          <a:p>
            <a:pPr lvl="1"/>
            <a:r>
              <a:rPr lang="de-de" b="1"/>
              <a:t>Felder</a:t>
            </a:r>
            <a:r>
              <a:rPr lang="de-de"/>
              <a:t> – Zum Entwerfen der Layouts für Berichtsentwürfe verwendet</a:t>
            </a:r>
          </a:p>
          <a:p>
            <a:pPr lvl="1"/>
            <a:r>
              <a:rPr lang="de-de" b="1"/>
              <a:t>Filter</a:t>
            </a:r>
            <a:r>
              <a:rPr lang="de-de"/>
              <a:t> – Zum Filtern </a:t>
            </a:r>
            <a:r>
              <a:rPr lang="de-de" i="1"/>
              <a:t>abgerufener Daten verwendet</a:t>
            </a:r>
          </a:p>
          <a:p>
            <a:pPr lvl="1"/>
            <a:r>
              <a:rPr lang="de-de" b="1"/>
              <a:t>Parameter</a:t>
            </a:r>
            <a:r>
              <a:rPr lang="de-de"/>
              <a:t> – Zum Übergeben der Werte an die Datenquelle, typisch für </a:t>
            </a:r>
            <a:r>
              <a:rPr lang="de-de" i="1"/>
              <a:t>Quelldatenfilterung</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8893277" y="6492875"/>
            <a:ext cx="3298723" cy="365125"/>
          </a:xfrm>
        </p:spPr>
        <p:txBody>
          <a:bodyPr/>
          <a:lstStyle/>
          <a:p>
            <a:r>
              <a:rPr lang="de-de" dirty="0"/>
              <a:t>© 2022 Microsoft. Alle Rechte vorbehalten. </a:t>
            </a:r>
          </a:p>
        </p:txBody>
      </p:sp>
    </p:spTree>
    <p:extLst>
      <p:ext uri="{BB962C8B-B14F-4D97-AF65-F5344CB8AC3E}">
        <p14:creationId xmlns:p14="http://schemas.microsoft.com/office/powerpoint/2010/main" val="345536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Dataset-Sammlungen » Felder</a:t>
            </a:r>
          </a:p>
        </p:txBody>
      </p:sp>
      <p:pic>
        <p:nvPicPr>
          <p:cNvPr id="6" name="Picture 5">
            <a:extLst>
              <a:ext uri="{FF2B5EF4-FFF2-40B4-BE49-F238E27FC236}">
                <a16:creationId xmlns:a16="http://schemas.microsoft.com/office/drawing/2014/main" id="{FE36D4A6-10E1-4C60-A134-1E951889CC3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778" b="50870"/>
          <a:stretch/>
        </p:blipFill>
        <p:spPr>
          <a:xfrm>
            <a:off x="1213931" y="2094279"/>
            <a:ext cx="2161453" cy="4763720"/>
          </a:xfrm>
          <a:prstGeom prst="rect">
            <a:avLst/>
          </a:prstGeom>
        </p:spPr>
      </p:pic>
      <p:cxnSp>
        <p:nvCxnSpPr>
          <p:cNvPr id="7" name="Straight Arrow Connector 6">
            <a:extLst>
              <a:ext uri="{FF2B5EF4-FFF2-40B4-BE49-F238E27FC236}">
                <a16:creationId xmlns:a16="http://schemas.microsoft.com/office/drawing/2014/main" id="{5AA3CB97-2CB5-43DB-9457-17DD36A31D63}"/>
              </a:ext>
              <a:ext uri="{C183D7F6-B498-43B3-948B-1728B52AA6E4}">
                <adec:decorative xmlns:adec="http://schemas.microsoft.com/office/drawing/2017/decorative" val="1"/>
              </a:ext>
            </a:extLst>
          </p:cNvPr>
          <p:cNvCxnSpPr>
            <a:cxnSpLocks/>
          </p:cNvCxnSpPr>
          <p:nvPr/>
        </p:nvCxnSpPr>
        <p:spPr>
          <a:xfrm flipH="1">
            <a:off x="593763" y="3326086"/>
            <a:ext cx="802549" cy="0"/>
          </a:xfrm>
          <a:prstGeom prst="straightConnector1">
            <a:avLst/>
          </a:prstGeom>
          <a:noFill/>
          <a:ln w="38100">
            <a:solidFill>
              <a:schemeClr val="accent6"/>
            </a:solidFill>
            <a:round/>
            <a:headEnd type="triangle" w="med" len="med"/>
            <a:tailEnd/>
          </a:ln>
        </p:spPr>
      </p:cxn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3818574" y="2070000"/>
            <a:ext cx="8216110" cy="4788000"/>
          </a:xfrm>
        </p:spPr>
        <p:txBody>
          <a:bodyPr/>
          <a:lstStyle/>
          <a:p>
            <a:r>
              <a:rPr lang="de-de" b="1" dirty="0"/>
              <a:t>Felder </a:t>
            </a:r>
            <a:r>
              <a:rPr lang="de-de" dirty="0"/>
              <a:t>repräsentieren die tabellarische Struktur des Datasets.</a:t>
            </a:r>
          </a:p>
          <a:p>
            <a:pPr lvl="1"/>
            <a:r>
              <a:rPr lang="de-de" dirty="0"/>
              <a:t>Jede aus der Datenquelle abgerufene Spalte ist ein Feld.</a:t>
            </a:r>
          </a:p>
          <a:p>
            <a:r>
              <a:rPr lang="de-de" dirty="0"/>
              <a:t>Ein berechnetes Feld kann mithilfe eines Ausdrucks erstellt werden.</a:t>
            </a:r>
          </a:p>
          <a:p>
            <a:endParaRPr lang="en-US" dirty="0"/>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8996516" y="6492875"/>
            <a:ext cx="3195483" cy="365125"/>
          </a:xfrm>
        </p:spPr>
        <p:txBody>
          <a:bodyPr/>
          <a:lstStyle/>
          <a:p>
            <a:r>
              <a:rPr lang="de-de" dirty="0"/>
              <a:t>© 2022 Microsoft. Alle Rechte vorbehalten. </a:t>
            </a:r>
          </a:p>
        </p:txBody>
      </p:sp>
    </p:spTree>
    <p:extLst>
      <p:ext uri="{BB962C8B-B14F-4D97-AF65-F5344CB8AC3E}">
        <p14:creationId xmlns:p14="http://schemas.microsoft.com/office/powerpoint/2010/main" val="4218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Dataset-Sammlungen » Felder</a:t>
            </a:r>
          </a:p>
        </p:txBody>
      </p:sp>
      <p:pic>
        <p:nvPicPr>
          <p:cNvPr id="6" name="Picture 5">
            <a:extLst>
              <a:ext uri="{FF2B5EF4-FFF2-40B4-BE49-F238E27FC236}">
                <a16:creationId xmlns:a16="http://schemas.microsoft.com/office/drawing/2014/main" id="{FE36D4A6-10E1-4C60-A134-1E951889CC3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435" b="51281"/>
          <a:stretch/>
        </p:blipFill>
        <p:spPr>
          <a:xfrm>
            <a:off x="1184434" y="2249313"/>
            <a:ext cx="2161453" cy="4608688"/>
          </a:xfrm>
          <a:prstGeom prst="rect">
            <a:avLst/>
          </a:prstGeom>
        </p:spPr>
      </p:pic>
      <p:cxnSp>
        <p:nvCxnSpPr>
          <p:cNvPr id="7" name="Straight Arrow Connector 6">
            <a:extLst>
              <a:ext uri="{FF2B5EF4-FFF2-40B4-BE49-F238E27FC236}">
                <a16:creationId xmlns:a16="http://schemas.microsoft.com/office/drawing/2014/main" id="{5AA3CB97-2CB5-43DB-9457-17DD36A31D63}"/>
              </a:ext>
              <a:ext uri="{C183D7F6-B498-43B3-948B-1728B52AA6E4}">
                <adec:decorative xmlns:adec="http://schemas.microsoft.com/office/drawing/2017/decorative" val="1"/>
              </a:ext>
            </a:extLst>
          </p:cNvPr>
          <p:cNvCxnSpPr>
            <a:cxnSpLocks/>
          </p:cNvCxnSpPr>
          <p:nvPr/>
        </p:nvCxnSpPr>
        <p:spPr>
          <a:xfrm flipH="1">
            <a:off x="593763" y="4172738"/>
            <a:ext cx="802549" cy="0"/>
          </a:xfrm>
          <a:prstGeom prst="straightConnector1">
            <a:avLst/>
          </a:prstGeom>
          <a:noFill/>
          <a:ln w="38100">
            <a:solidFill>
              <a:schemeClr val="accent6"/>
            </a:solidFill>
            <a:round/>
            <a:headEnd type="triangle" w="med" len="med"/>
            <a:tailEnd/>
          </a:ln>
        </p:spPr>
      </p:cxn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3818574" y="2070000"/>
            <a:ext cx="7874226" cy="4788000"/>
          </a:xfrm>
        </p:spPr>
        <p:txBody>
          <a:bodyPr/>
          <a:lstStyle/>
          <a:p>
            <a:r>
              <a:rPr lang="de-de" b="1"/>
              <a:t>Filter</a:t>
            </a:r>
            <a:r>
              <a:rPr lang="de-de"/>
              <a:t> werden zum Filtern abgerufener Daten verwendet.</a:t>
            </a:r>
          </a:p>
          <a:p>
            <a:r>
              <a:rPr lang="de-de"/>
              <a:t>Auf diese Weise kann ein Berichtsentwurf über eine Teilmenge von Dataset-Zeilen ausgeführt werden.</a:t>
            </a:r>
          </a:p>
          <a:p>
            <a:endParaRPr lang="en-US"/>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164843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Dataset-Sammlungen » Filter » Beispiel</a:t>
            </a:r>
          </a:p>
        </p:txBody>
      </p:sp>
      <p:pic>
        <p:nvPicPr>
          <p:cNvPr id="8" name="Picture 7" descr="Die animierte Folie zeigt einen Berichtsbenutzer, der einen Bericht für das Jahr 2019 anfordert. Von Power BI werden die Daten für alle Jahre abgerufen und das Ergebnis wird zwischengespeichert. Anschließend wird der Bericht durch Filtern des Datasets gerendert. Danach fordert derselbe Berichtsbenutzer den Bericht für das Jahr 2020 an. Power BI filtert das vorhandene zwischengespeicherte Dataset.">
            <a:extLst>
              <a:ext uri="{FF2B5EF4-FFF2-40B4-BE49-F238E27FC236}">
                <a16:creationId xmlns:a16="http://schemas.microsoft.com/office/drawing/2014/main" id="{AD2B5A13-E16B-4086-8CFB-06D5CB3A41A2}"/>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016000" y="2212118"/>
            <a:ext cx="1524000" cy="736600"/>
          </a:xfrm>
          <a:prstGeom prst="rect">
            <a:avLst/>
          </a:prstGeom>
        </p:spPr>
      </p:pic>
      <p:grpSp>
        <p:nvGrpSpPr>
          <p:cNvPr id="9" name="Group 8">
            <a:extLst>
              <a:ext uri="{FF2B5EF4-FFF2-40B4-BE49-F238E27FC236}">
                <a16:creationId xmlns:a16="http://schemas.microsoft.com/office/drawing/2014/main" id="{F9AAE3A6-A86B-44BD-A957-1239FEE641E5}"/>
              </a:ext>
              <a:ext uri="{C183D7F6-B498-43B3-948B-1728B52AA6E4}">
                <adec:decorative xmlns:adec="http://schemas.microsoft.com/office/drawing/2017/decorative" val="1"/>
              </a:ext>
            </a:extLst>
          </p:cNvPr>
          <p:cNvGrpSpPr/>
          <p:nvPr/>
        </p:nvGrpSpPr>
        <p:grpSpPr>
          <a:xfrm>
            <a:off x="5972700" y="2268379"/>
            <a:ext cx="2901244" cy="4156326"/>
            <a:chOff x="3691467" y="2268380"/>
            <a:chExt cx="2901244" cy="4156326"/>
          </a:xfrm>
        </p:grpSpPr>
        <p:sp>
          <p:nvSpPr>
            <p:cNvPr id="10" name="Rectangle 9">
              <a:extLst>
                <a:ext uri="{FF2B5EF4-FFF2-40B4-BE49-F238E27FC236}">
                  <a16:creationId xmlns:a16="http://schemas.microsoft.com/office/drawing/2014/main" id="{EF8BCF56-2645-4708-A116-2F79D8EBA8DA}"/>
                </a:ext>
                <a:ext uri="{C183D7F6-B498-43B3-948B-1728B52AA6E4}">
                  <adec:decorative xmlns:adec="http://schemas.microsoft.com/office/drawing/2017/decorative" val="1"/>
                </a:ext>
              </a:extLst>
            </p:cNvPr>
            <p:cNvSpPr/>
            <p:nvPr/>
          </p:nvSpPr>
          <p:spPr>
            <a:xfrm>
              <a:off x="3691467" y="2268380"/>
              <a:ext cx="2901244" cy="415632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8FA81F7-F713-4686-AEBB-2DEC81CAD74C}"/>
                </a:ext>
                <a:ext uri="{C183D7F6-B498-43B3-948B-1728B52AA6E4}">
                  <adec:decorative xmlns:adec="http://schemas.microsoft.com/office/drawing/2017/decorative" val="1"/>
                </a:ext>
              </a:extLst>
            </p:cNvPr>
            <p:cNvCxnSpPr>
              <a:cxnSpLocks/>
            </p:cNvCxnSpPr>
            <p:nvPr/>
          </p:nvCxnSpPr>
          <p:spPr>
            <a:xfrm>
              <a:off x="3793066" y="2459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9D3FDC-9674-4947-A92D-362EB5FCA95C}"/>
                </a:ext>
                <a:ext uri="{C183D7F6-B498-43B3-948B-1728B52AA6E4}">
                  <adec:decorative xmlns:adec="http://schemas.microsoft.com/office/drawing/2017/decorative" val="1"/>
                </a:ext>
              </a:extLst>
            </p:cNvPr>
            <p:cNvCxnSpPr>
              <a:cxnSpLocks/>
            </p:cNvCxnSpPr>
            <p:nvPr/>
          </p:nvCxnSpPr>
          <p:spPr>
            <a:xfrm>
              <a:off x="3793066" y="2612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E4CC3BB-673D-438C-9F87-655A383E1B8F}"/>
                </a:ext>
                <a:ext uri="{C183D7F6-B498-43B3-948B-1728B52AA6E4}">
                  <adec:decorative xmlns:adec="http://schemas.microsoft.com/office/drawing/2017/decorative" val="1"/>
                </a:ext>
              </a:extLst>
            </p:cNvPr>
            <p:cNvCxnSpPr>
              <a:cxnSpLocks/>
            </p:cNvCxnSpPr>
            <p:nvPr/>
          </p:nvCxnSpPr>
          <p:spPr>
            <a:xfrm>
              <a:off x="3793066" y="2764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27F16C-C200-4F52-9D34-A412B4D8A205}"/>
                </a:ext>
                <a:ext uri="{C183D7F6-B498-43B3-948B-1728B52AA6E4}">
                  <adec:decorative xmlns:adec="http://schemas.microsoft.com/office/drawing/2017/decorative" val="1"/>
                </a:ext>
              </a:extLst>
            </p:cNvPr>
            <p:cNvCxnSpPr>
              <a:cxnSpLocks/>
            </p:cNvCxnSpPr>
            <p:nvPr/>
          </p:nvCxnSpPr>
          <p:spPr>
            <a:xfrm>
              <a:off x="3793066" y="2917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0F1B0BC-5DC0-44CB-A445-4927A1270199}"/>
                </a:ext>
                <a:ext uri="{C183D7F6-B498-43B3-948B-1728B52AA6E4}">
                  <adec:decorative xmlns:adec="http://schemas.microsoft.com/office/drawing/2017/decorative" val="1"/>
                </a:ext>
              </a:extLst>
            </p:cNvPr>
            <p:cNvCxnSpPr>
              <a:cxnSpLocks/>
            </p:cNvCxnSpPr>
            <p:nvPr/>
          </p:nvCxnSpPr>
          <p:spPr>
            <a:xfrm>
              <a:off x="3793066" y="3069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C5FF6EF-82DE-4A6F-9657-D1A312168CBC}"/>
                </a:ext>
                <a:ext uri="{C183D7F6-B498-43B3-948B-1728B52AA6E4}">
                  <adec:decorative xmlns:adec="http://schemas.microsoft.com/office/drawing/2017/decorative" val="1"/>
                </a:ext>
              </a:extLst>
            </p:cNvPr>
            <p:cNvCxnSpPr>
              <a:cxnSpLocks/>
            </p:cNvCxnSpPr>
            <p:nvPr/>
          </p:nvCxnSpPr>
          <p:spPr>
            <a:xfrm>
              <a:off x="3793066" y="3221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1C5887-E5B7-4131-B12D-90DFF43E21CC}"/>
                </a:ext>
                <a:ext uri="{C183D7F6-B498-43B3-948B-1728B52AA6E4}">
                  <adec:decorative xmlns:adec="http://schemas.microsoft.com/office/drawing/2017/decorative" val="1"/>
                </a:ext>
              </a:extLst>
            </p:cNvPr>
            <p:cNvCxnSpPr>
              <a:cxnSpLocks/>
            </p:cNvCxnSpPr>
            <p:nvPr/>
          </p:nvCxnSpPr>
          <p:spPr>
            <a:xfrm>
              <a:off x="3793066" y="3374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FEBB20E-A9EB-46B8-9D34-1989DA5A4959}"/>
                </a:ext>
                <a:ext uri="{C183D7F6-B498-43B3-948B-1728B52AA6E4}">
                  <adec:decorative xmlns:adec="http://schemas.microsoft.com/office/drawing/2017/decorative" val="1"/>
                </a:ext>
              </a:extLst>
            </p:cNvPr>
            <p:cNvCxnSpPr>
              <a:cxnSpLocks/>
            </p:cNvCxnSpPr>
            <p:nvPr/>
          </p:nvCxnSpPr>
          <p:spPr>
            <a:xfrm>
              <a:off x="3793066" y="3526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730AD4E-126A-492F-A5F0-71771C4BD2E5}"/>
                </a:ext>
                <a:ext uri="{C183D7F6-B498-43B3-948B-1728B52AA6E4}">
                  <adec:decorative xmlns:adec="http://schemas.microsoft.com/office/drawing/2017/decorative" val="1"/>
                </a:ext>
              </a:extLst>
            </p:cNvPr>
            <p:cNvCxnSpPr>
              <a:cxnSpLocks/>
            </p:cNvCxnSpPr>
            <p:nvPr/>
          </p:nvCxnSpPr>
          <p:spPr>
            <a:xfrm>
              <a:off x="3793066" y="3679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5C23580-A124-4A57-A3DA-25084C25B23B}"/>
                </a:ext>
                <a:ext uri="{C183D7F6-B498-43B3-948B-1728B52AA6E4}">
                  <adec:decorative xmlns:adec="http://schemas.microsoft.com/office/drawing/2017/decorative" val="1"/>
                </a:ext>
              </a:extLst>
            </p:cNvPr>
            <p:cNvCxnSpPr>
              <a:cxnSpLocks/>
            </p:cNvCxnSpPr>
            <p:nvPr/>
          </p:nvCxnSpPr>
          <p:spPr>
            <a:xfrm>
              <a:off x="3793066" y="3831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271300-8318-4AA0-B15C-62FEF72C9F59}"/>
                </a:ext>
                <a:ext uri="{C183D7F6-B498-43B3-948B-1728B52AA6E4}">
                  <adec:decorative xmlns:adec="http://schemas.microsoft.com/office/drawing/2017/decorative" val="1"/>
                </a:ext>
              </a:extLst>
            </p:cNvPr>
            <p:cNvCxnSpPr>
              <a:cxnSpLocks/>
            </p:cNvCxnSpPr>
            <p:nvPr/>
          </p:nvCxnSpPr>
          <p:spPr>
            <a:xfrm>
              <a:off x="3793066" y="3983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E9F9797-876C-4F7B-AE3C-C150EF01D42F}"/>
                </a:ext>
                <a:ext uri="{C183D7F6-B498-43B3-948B-1728B52AA6E4}">
                  <adec:decorative xmlns:adec="http://schemas.microsoft.com/office/drawing/2017/decorative" val="1"/>
                </a:ext>
              </a:extLst>
            </p:cNvPr>
            <p:cNvCxnSpPr>
              <a:cxnSpLocks/>
            </p:cNvCxnSpPr>
            <p:nvPr/>
          </p:nvCxnSpPr>
          <p:spPr>
            <a:xfrm>
              <a:off x="3793066" y="4136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28FB6C4-6483-4C6F-AD3E-98FF336B8C24}"/>
                </a:ext>
                <a:ext uri="{C183D7F6-B498-43B3-948B-1728B52AA6E4}">
                  <adec:decorative xmlns:adec="http://schemas.microsoft.com/office/drawing/2017/decorative" val="1"/>
                </a:ext>
              </a:extLst>
            </p:cNvPr>
            <p:cNvCxnSpPr>
              <a:cxnSpLocks/>
            </p:cNvCxnSpPr>
            <p:nvPr/>
          </p:nvCxnSpPr>
          <p:spPr>
            <a:xfrm>
              <a:off x="3793066" y="4288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8993B50-D405-4952-9874-93D41860DE2F}"/>
                </a:ext>
                <a:ext uri="{C183D7F6-B498-43B3-948B-1728B52AA6E4}">
                  <adec:decorative xmlns:adec="http://schemas.microsoft.com/office/drawing/2017/decorative" val="1"/>
                </a:ext>
              </a:extLst>
            </p:cNvPr>
            <p:cNvCxnSpPr>
              <a:cxnSpLocks/>
            </p:cNvCxnSpPr>
            <p:nvPr/>
          </p:nvCxnSpPr>
          <p:spPr>
            <a:xfrm>
              <a:off x="3793066" y="4441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099CA07-82B5-4AC8-A36B-42E8CED325BE}"/>
                </a:ext>
                <a:ext uri="{C183D7F6-B498-43B3-948B-1728B52AA6E4}">
                  <adec:decorative xmlns:adec="http://schemas.microsoft.com/office/drawing/2017/decorative" val="1"/>
                </a:ext>
              </a:extLst>
            </p:cNvPr>
            <p:cNvCxnSpPr>
              <a:cxnSpLocks/>
            </p:cNvCxnSpPr>
            <p:nvPr/>
          </p:nvCxnSpPr>
          <p:spPr>
            <a:xfrm>
              <a:off x="3793066" y="4593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BA0947F-BB37-49D0-9EEF-9B352825A761}"/>
                </a:ext>
                <a:ext uri="{C183D7F6-B498-43B3-948B-1728B52AA6E4}">
                  <adec:decorative xmlns:adec="http://schemas.microsoft.com/office/drawing/2017/decorative" val="1"/>
                </a:ext>
              </a:extLst>
            </p:cNvPr>
            <p:cNvCxnSpPr>
              <a:cxnSpLocks/>
            </p:cNvCxnSpPr>
            <p:nvPr/>
          </p:nvCxnSpPr>
          <p:spPr>
            <a:xfrm>
              <a:off x="3793066" y="4745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FF95033-7E74-4871-AE89-1889F5EDA523}"/>
                </a:ext>
                <a:ext uri="{C183D7F6-B498-43B3-948B-1728B52AA6E4}">
                  <adec:decorative xmlns:adec="http://schemas.microsoft.com/office/drawing/2017/decorative" val="1"/>
                </a:ext>
              </a:extLst>
            </p:cNvPr>
            <p:cNvCxnSpPr>
              <a:cxnSpLocks/>
            </p:cNvCxnSpPr>
            <p:nvPr/>
          </p:nvCxnSpPr>
          <p:spPr>
            <a:xfrm>
              <a:off x="3793066" y="4898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E692CA7-D941-44B2-9D80-1657515BB372}"/>
                </a:ext>
                <a:ext uri="{C183D7F6-B498-43B3-948B-1728B52AA6E4}">
                  <adec:decorative xmlns:adec="http://schemas.microsoft.com/office/drawing/2017/decorative" val="1"/>
                </a:ext>
              </a:extLst>
            </p:cNvPr>
            <p:cNvCxnSpPr>
              <a:cxnSpLocks/>
            </p:cNvCxnSpPr>
            <p:nvPr/>
          </p:nvCxnSpPr>
          <p:spPr>
            <a:xfrm>
              <a:off x="3793066" y="5050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C068F4D-E613-4004-814D-4CF95958584D}"/>
                </a:ext>
                <a:ext uri="{C183D7F6-B498-43B3-948B-1728B52AA6E4}">
                  <adec:decorative xmlns:adec="http://schemas.microsoft.com/office/drawing/2017/decorative" val="1"/>
                </a:ext>
              </a:extLst>
            </p:cNvPr>
            <p:cNvCxnSpPr>
              <a:cxnSpLocks/>
            </p:cNvCxnSpPr>
            <p:nvPr/>
          </p:nvCxnSpPr>
          <p:spPr>
            <a:xfrm>
              <a:off x="3793066" y="5203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D0602E-C314-4B87-A947-F4D2657E59E7}"/>
                </a:ext>
                <a:ext uri="{C183D7F6-B498-43B3-948B-1728B52AA6E4}">
                  <adec:decorative xmlns:adec="http://schemas.microsoft.com/office/drawing/2017/decorative" val="1"/>
                </a:ext>
              </a:extLst>
            </p:cNvPr>
            <p:cNvCxnSpPr>
              <a:cxnSpLocks/>
            </p:cNvCxnSpPr>
            <p:nvPr/>
          </p:nvCxnSpPr>
          <p:spPr>
            <a:xfrm>
              <a:off x="3793066" y="5355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4AB56E-B68C-42F0-B188-C42221DA9663}"/>
                </a:ext>
                <a:ext uri="{C183D7F6-B498-43B3-948B-1728B52AA6E4}">
                  <adec:decorative xmlns:adec="http://schemas.microsoft.com/office/drawing/2017/decorative" val="1"/>
                </a:ext>
              </a:extLst>
            </p:cNvPr>
            <p:cNvCxnSpPr>
              <a:cxnSpLocks/>
            </p:cNvCxnSpPr>
            <p:nvPr/>
          </p:nvCxnSpPr>
          <p:spPr>
            <a:xfrm>
              <a:off x="3793066" y="5507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F214B0A-A73E-4D9F-81CE-CD06F13C0EF0}"/>
                </a:ext>
                <a:ext uri="{C183D7F6-B498-43B3-948B-1728B52AA6E4}">
                  <adec:decorative xmlns:adec="http://schemas.microsoft.com/office/drawing/2017/decorative" val="1"/>
                </a:ext>
              </a:extLst>
            </p:cNvPr>
            <p:cNvCxnSpPr>
              <a:cxnSpLocks/>
            </p:cNvCxnSpPr>
            <p:nvPr/>
          </p:nvCxnSpPr>
          <p:spPr>
            <a:xfrm>
              <a:off x="3793066" y="5660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FCF75EF-7B41-4348-9220-A4CA1A01F232}"/>
                </a:ext>
                <a:ext uri="{C183D7F6-B498-43B3-948B-1728B52AA6E4}">
                  <adec:decorative xmlns:adec="http://schemas.microsoft.com/office/drawing/2017/decorative" val="1"/>
                </a:ext>
              </a:extLst>
            </p:cNvPr>
            <p:cNvCxnSpPr>
              <a:cxnSpLocks/>
            </p:cNvCxnSpPr>
            <p:nvPr/>
          </p:nvCxnSpPr>
          <p:spPr>
            <a:xfrm>
              <a:off x="3793066" y="5812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A7441FA-D220-40D4-A944-84CDF3B25D5B}"/>
                </a:ext>
                <a:ext uri="{C183D7F6-B498-43B3-948B-1728B52AA6E4}">
                  <adec:decorative xmlns:adec="http://schemas.microsoft.com/office/drawing/2017/decorative" val="1"/>
                </a:ext>
              </a:extLst>
            </p:cNvPr>
            <p:cNvCxnSpPr>
              <a:cxnSpLocks/>
            </p:cNvCxnSpPr>
            <p:nvPr/>
          </p:nvCxnSpPr>
          <p:spPr>
            <a:xfrm>
              <a:off x="3793066" y="5965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296F223-B584-43B3-ADB6-C3ED636DDA16}"/>
                </a:ext>
                <a:ext uri="{C183D7F6-B498-43B3-948B-1728B52AA6E4}">
                  <adec:decorative xmlns:adec="http://schemas.microsoft.com/office/drawing/2017/decorative" val="1"/>
                </a:ext>
              </a:extLst>
            </p:cNvPr>
            <p:cNvCxnSpPr>
              <a:cxnSpLocks/>
            </p:cNvCxnSpPr>
            <p:nvPr/>
          </p:nvCxnSpPr>
          <p:spPr>
            <a:xfrm>
              <a:off x="3793066" y="61175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0D09AF-B924-46B6-8A14-BA42EDB82805}"/>
                </a:ext>
                <a:ext uri="{C183D7F6-B498-43B3-948B-1728B52AA6E4}">
                  <adec:decorative xmlns:adec="http://schemas.microsoft.com/office/drawing/2017/decorative" val="1"/>
                </a:ext>
              </a:extLst>
            </p:cNvPr>
            <p:cNvCxnSpPr>
              <a:cxnSpLocks/>
            </p:cNvCxnSpPr>
            <p:nvPr/>
          </p:nvCxnSpPr>
          <p:spPr>
            <a:xfrm>
              <a:off x="3793066" y="6269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2146DB0-3C79-4D00-BA06-771BDCBAFF1A}"/>
              </a:ext>
              <a:ext uri="{C183D7F6-B498-43B3-948B-1728B52AA6E4}">
                <adec:decorative xmlns:adec="http://schemas.microsoft.com/office/drawing/2017/decorative" val="1"/>
              </a:ext>
            </a:extLst>
          </p:cNvPr>
          <p:cNvGrpSpPr/>
          <p:nvPr/>
        </p:nvGrpSpPr>
        <p:grpSpPr>
          <a:xfrm>
            <a:off x="518428" y="3099702"/>
            <a:ext cx="2271771" cy="1477328"/>
            <a:chOff x="9671001" y="4316584"/>
            <a:chExt cx="2271771" cy="1477328"/>
          </a:xfrm>
        </p:grpSpPr>
        <p:sp>
          <p:nvSpPr>
            <p:cNvPr id="38" name="TextBox 37">
              <a:extLst>
                <a:ext uri="{FF2B5EF4-FFF2-40B4-BE49-F238E27FC236}">
                  <a16:creationId xmlns:a16="http://schemas.microsoft.com/office/drawing/2014/main" id="{FF6C98E7-7495-43A1-A881-6A49675A1667}"/>
                </a:ext>
                <a:ext uri="{C183D7F6-B498-43B3-948B-1728B52AA6E4}">
                  <adec:decorative xmlns:adec="http://schemas.microsoft.com/office/drawing/2017/decorative" val="1"/>
                </a:ext>
              </a:extLst>
            </p:cNvPr>
            <p:cNvSpPr txBox="1"/>
            <p:nvPr/>
          </p:nvSpPr>
          <p:spPr>
            <a:xfrm>
              <a:off x="10061328" y="4316584"/>
              <a:ext cx="1881444" cy="1477328"/>
            </a:xfrm>
            <a:prstGeom prst="rect">
              <a:avLst/>
            </a:prstGeom>
            <a:noFill/>
          </p:spPr>
          <p:txBody>
            <a:bodyPr wrap="square" rtlCol="0">
              <a:spAutoFit/>
            </a:bodyPr>
            <a:lstStyle/>
            <a:p>
              <a:r>
                <a:rPr lang="de-de" dirty="0"/>
                <a:t>Der Berichtbenutzer fordert einen Bericht für das Jahr </a:t>
              </a:r>
              <a:r>
                <a:rPr lang="de-de" b="1" dirty="0"/>
                <a:t>2019</a:t>
              </a:r>
              <a:r>
                <a:rPr lang="de-de" dirty="0"/>
                <a:t> an.</a:t>
              </a:r>
            </a:p>
          </p:txBody>
        </p:sp>
        <p:sp>
          <p:nvSpPr>
            <p:cNvPr id="39" name="Oval 38">
              <a:extLst>
                <a:ext uri="{FF2B5EF4-FFF2-40B4-BE49-F238E27FC236}">
                  <a16:creationId xmlns:a16="http://schemas.microsoft.com/office/drawing/2014/main" id="{26E9694F-3871-4DC0-AE66-4B213DFFFBCC}"/>
                </a:ext>
                <a:ext uri="{C183D7F6-B498-43B3-948B-1728B52AA6E4}">
                  <adec:decorative xmlns:adec="http://schemas.microsoft.com/office/drawing/2017/decorative" val="1"/>
                </a:ext>
              </a:extLst>
            </p:cNvPr>
            <p:cNvSpPr/>
            <p:nvPr/>
          </p:nvSpPr>
          <p:spPr bwMode="auto">
            <a:xfrm>
              <a:off x="9671001" y="435567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de-de" sz="1600" b="0" i="0" u="none" strike="noStrike" kern="0" cap="none" spc="0" normalizeH="0" baseline="0" noProof="0">
                  <a:ln>
                    <a:noFill/>
                  </a:ln>
                  <a:effectLst/>
                  <a:uLnTx/>
                  <a:uFillTx/>
                  <a:latin typeface="Segoe UI"/>
                  <a:ea typeface="+mn-ea"/>
                  <a:cs typeface="+mn-cs"/>
                </a:rPr>
                <a:t>1</a:t>
              </a:r>
            </a:p>
          </p:txBody>
        </p:sp>
      </p:grpSp>
      <p:grpSp>
        <p:nvGrpSpPr>
          <p:cNvPr id="40" name="Group 39">
            <a:extLst>
              <a:ext uri="{FF2B5EF4-FFF2-40B4-BE49-F238E27FC236}">
                <a16:creationId xmlns:a16="http://schemas.microsoft.com/office/drawing/2014/main" id="{4212F484-B9AC-43B3-94B5-D3640B577EC0}"/>
              </a:ext>
              <a:ext uri="{C183D7F6-B498-43B3-948B-1728B52AA6E4}">
                <adec:decorative xmlns:adec="http://schemas.microsoft.com/office/drawing/2017/decorative" val="1"/>
              </a:ext>
            </a:extLst>
          </p:cNvPr>
          <p:cNvGrpSpPr/>
          <p:nvPr/>
        </p:nvGrpSpPr>
        <p:grpSpPr>
          <a:xfrm>
            <a:off x="9090867" y="2786794"/>
            <a:ext cx="2192377" cy="1085361"/>
            <a:chOff x="1556073" y="2805304"/>
            <a:chExt cx="2192377" cy="1085361"/>
          </a:xfrm>
        </p:grpSpPr>
        <p:sp>
          <p:nvSpPr>
            <p:cNvPr id="41" name="TextBox 40">
              <a:extLst>
                <a:ext uri="{FF2B5EF4-FFF2-40B4-BE49-F238E27FC236}">
                  <a16:creationId xmlns:a16="http://schemas.microsoft.com/office/drawing/2014/main" id="{05211ED2-7529-4822-98F1-97219C9161BD}"/>
                </a:ext>
                <a:ext uri="{C183D7F6-B498-43B3-948B-1728B52AA6E4}">
                  <adec:decorative xmlns:adec="http://schemas.microsoft.com/office/drawing/2017/decorative" val="1"/>
                </a:ext>
              </a:extLst>
            </p:cNvPr>
            <p:cNvSpPr txBox="1"/>
            <p:nvPr/>
          </p:nvSpPr>
          <p:spPr>
            <a:xfrm>
              <a:off x="2034551" y="2967335"/>
              <a:ext cx="1713899" cy="923330"/>
            </a:xfrm>
            <a:prstGeom prst="rect">
              <a:avLst/>
            </a:prstGeom>
            <a:noFill/>
          </p:spPr>
          <p:txBody>
            <a:bodyPr wrap="square" rtlCol="0">
              <a:spAutoFit/>
            </a:bodyPr>
            <a:lstStyle/>
            <a:p>
              <a:r>
                <a:rPr lang="de-de" dirty="0"/>
                <a:t>Power BI ruft Daten für </a:t>
              </a:r>
              <a:r>
                <a:rPr lang="de-de" b="1" dirty="0"/>
                <a:t>alle Jahre</a:t>
              </a:r>
              <a:r>
                <a:rPr lang="de-de" dirty="0"/>
                <a:t> ab.</a:t>
              </a:r>
            </a:p>
          </p:txBody>
        </p:sp>
        <p:cxnSp>
          <p:nvCxnSpPr>
            <p:cNvPr id="42" name="Straight Arrow Connector 41">
              <a:extLst>
                <a:ext uri="{FF2B5EF4-FFF2-40B4-BE49-F238E27FC236}">
                  <a16:creationId xmlns:a16="http://schemas.microsoft.com/office/drawing/2014/main" id="{27770604-CAEF-4360-B6AB-48E3BA16D1D4}"/>
                </a:ext>
                <a:ext uri="{C183D7F6-B498-43B3-948B-1728B52AA6E4}">
                  <adec:decorative xmlns:adec="http://schemas.microsoft.com/office/drawing/2017/decorative" val="1"/>
                </a:ext>
              </a:extLst>
            </p:cNvPr>
            <p:cNvCxnSpPr>
              <a:cxnSpLocks/>
            </p:cNvCxnSpPr>
            <p:nvPr/>
          </p:nvCxnSpPr>
          <p:spPr>
            <a:xfrm>
              <a:off x="1588223" y="2805304"/>
              <a:ext cx="1800436" cy="0"/>
            </a:xfrm>
            <a:prstGeom prst="straightConnector1">
              <a:avLst/>
            </a:prstGeom>
            <a:noFill/>
            <a:ln w="28575" cap="flat" cmpd="sng" algn="ctr">
              <a:solidFill>
                <a:srgbClr val="2E2F2E"/>
              </a:solidFill>
              <a:prstDash val="solid"/>
              <a:round/>
              <a:headEnd type="arrow" w="med" len="med"/>
              <a:tailEnd type="none" w="med" len="med"/>
            </a:ln>
            <a:effectLst/>
          </p:spPr>
        </p:cxnSp>
        <p:sp>
          <p:nvSpPr>
            <p:cNvPr id="43" name="Oval 42">
              <a:extLst>
                <a:ext uri="{FF2B5EF4-FFF2-40B4-BE49-F238E27FC236}">
                  <a16:creationId xmlns:a16="http://schemas.microsoft.com/office/drawing/2014/main" id="{872A547A-899A-4CD8-8E40-D004A7AC8DB0}"/>
                </a:ext>
                <a:ext uri="{C183D7F6-B498-43B3-948B-1728B52AA6E4}">
                  <adec:decorative xmlns:adec="http://schemas.microsoft.com/office/drawing/2017/decorative" val="1"/>
                </a:ext>
              </a:extLst>
            </p:cNvPr>
            <p:cNvSpPr/>
            <p:nvPr/>
          </p:nvSpPr>
          <p:spPr bwMode="auto">
            <a:xfrm>
              <a:off x="1556073" y="298078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de-de" sz="1600" kern="0">
                  <a:latin typeface="Segoe UI"/>
                </a:rPr>
                <a:t>2</a:t>
              </a:r>
              <a:endParaRPr kumimoji="0" lang="en-US" sz="1600" b="0" i="0" u="none" strike="noStrike" kern="0" cap="none" spc="0" normalizeH="0" baseline="0" noProof="0">
                <a:ln>
                  <a:noFill/>
                </a:ln>
                <a:effectLst/>
                <a:uLnTx/>
                <a:uFillTx/>
                <a:latin typeface="Segoe UI"/>
              </a:endParaRPr>
            </a:p>
          </p:txBody>
        </p:sp>
      </p:grpSp>
      <p:grpSp>
        <p:nvGrpSpPr>
          <p:cNvPr id="44" name="Group 43">
            <a:extLst>
              <a:ext uri="{FF2B5EF4-FFF2-40B4-BE49-F238E27FC236}">
                <a16:creationId xmlns:a16="http://schemas.microsoft.com/office/drawing/2014/main" id="{4143327C-7D7E-44C8-88E4-17D83D57F209}"/>
              </a:ext>
              <a:ext uri="{C183D7F6-B498-43B3-948B-1728B52AA6E4}">
                <adec:decorative xmlns:adec="http://schemas.microsoft.com/office/drawing/2017/decorative" val="1"/>
              </a:ext>
            </a:extLst>
          </p:cNvPr>
          <p:cNvGrpSpPr/>
          <p:nvPr/>
        </p:nvGrpSpPr>
        <p:grpSpPr>
          <a:xfrm>
            <a:off x="3039272" y="3548989"/>
            <a:ext cx="2630637" cy="1309965"/>
            <a:chOff x="6914119" y="4441199"/>
            <a:chExt cx="2630637" cy="1309965"/>
          </a:xfrm>
        </p:grpSpPr>
        <p:cxnSp>
          <p:nvCxnSpPr>
            <p:cNvPr id="45" name="Straight Arrow Connector 44">
              <a:extLst>
                <a:ext uri="{FF2B5EF4-FFF2-40B4-BE49-F238E27FC236}">
                  <a16:creationId xmlns:a16="http://schemas.microsoft.com/office/drawing/2014/main" id="{532DE963-6AD0-44B6-BDCE-EF87DDF44B80}"/>
                </a:ext>
                <a:ext uri="{C183D7F6-B498-43B3-948B-1728B52AA6E4}">
                  <adec:decorative xmlns:adec="http://schemas.microsoft.com/office/drawing/2017/decorative" val="1"/>
                </a:ext>
              </a:extLst>
            </p:cNvPr>
            <p:cNvCxnSpPr>
              <a:cxnSpLocks/>
            </p:cNvCxnSpPr>
            <p:nvPr/>
          </p:nvCxnSpPr>
          <p:spPr>
            <a:xfrm>
              <a:off x="6914119" y="4441199"/>
              <a:ext cx="2630637"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46" name="TextBox 45">
              <a:extLst>
                <a:ext uri="{FF2B5EF4-FFF2-40B4-BE49-F238E27FC236}">
                  <a16:creationId xmlns:a16="http://schemas.microsoft.com/office/drawing/2014/main" id="{BF002D15-8FB1-4ABC-92F2-7B4E9E32BDF9}"/>
                </a:ext>
                <a:ext uri="{C183D7F6-B498-43B3-948B-1728B52AA6E4}">
                  <adec:decorative xmlns:adec="http://schemas.microsoft.com/office/drawing/2017/decorative" val="1"/>
                </a:ext>
              </a:extLst>
            </p:cNvPr>
            <p:cNvSpPr txBox="1"/>
            <p:nvPr/>
          </p:nvSpPr>
          <p:spPr>
            <a:xfrm>
              <a:off x="7430691" y="4550835"/>
              <a:ext cx="2114065" cy="1200329"/>
            </a:xfrm>
            <a:prstGeom prst="rect">
              <a:avLst/>
            </a:prstGeom>
            <a:noFill/>
          </p:spPr>
          <p:txBody>
            <a:bodyPr wrap="square" rtlCol="0">
              <a:spAutoFit/>
            </a:bodyPr>
            <a:lstStyle/>
            <a:p>
              <a:r>
                <a:rPr lang="de-de" dirty="0"/>
                <a:t>Power BI rendert den Bericht durch </a:t>
              </a:r>
              <a:r>
                <a:rPr lang="de-de" b="1" dirty="0"/>
                <a:t>Filtern </a:t>
              </a:r>
              <a:r>
                <a:rPr lang="de-de" dirty="0"/>
                <a:t>des Datasets.</a:t>
              </a:r>
            </a:p>
          </p:txBody>
        </p:sp>
        <p:sp>
          <p:nvSpPr>
            <p:cNvPr id="47" name="Oval 46">
              <a:extLst>
                <a:ext uri="{FF2B5EF4-FFF2-40B4-BE49-F238E27FC236}">
                  <a16:creationId xmlns:a16="http://schemas.microsoft.com/office/drawing/2014/main" id="{FA865201-DF2D-4465-8171-9F6FF20D8231}"/>
                </a:ext>
                <a:ext uri="{C183D7F6-B498-43B3-948B-1728B52AA6E4}">
                  <adec:decorative xmlns:adec="http://schemas.microsoft.com/office/drawing/2017/decorative" val="1"/>
                </a:ext>
              </a:extLst>
            </p:cNvPr>
            <p:cNvSpPr/>
            <p:nvPr/>
          </p:nvSpPr>
          <p:spPr bwMode="auto">
            <a:xfrm>
              <a:off x="6914119" y="4583085"/>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de-de" sz="1600" kern="0" noProof="0">
                  <a:latin typeface="Segoe UI"/>
                </a:rPr>
                <a:t>3</a:t>
              </a:r>
              <a:endParaRPr kumimoji="0" lang="en-US" sz="1600" b="0" i="0" u="none" strike="noStrike" kern="0" cap="none" spc="0" normalizeH="0" baseline="0" noProof="0">
                <a:ln>
                  <a:noFill/>
                </a:ln>
                <a:effectLst/>
                <a:uLnTx/>
                <a:uFillTx/>
                <a:latin typeface="Segoe UI"/>
              </a:endParaRPr>
            </a:p>
          </p:txBody>
        </p:sp>
      </p:grpSp>
      <p:sp>
        <p:nvSpPr>
          <p:cNvPr id="48" name="Rectangle 47">
            <a:extLst>
              <a:ext uri="{FF2B5EF4-FFF2-40B4-BE49-F238E27FC236}">
                <a16:creationId xmlns:a16="http://schemas.microsoft.com/office/drawing/2014/main" id="{5E06B3EE-D6BD-4AA2-B39B-6ECE3C988735}"/>
              </a:ext>
              <a:ext uri="{C183D7F6-B498-43B3-948B-1728B52AA6E4}">
                <adec:decorative xmlns:adec="http://schemas.microsoft.com/office/drawing/2017/decorative" val="1"/>
              </a:ext>
            </a:extLst>
          </p:cNvPr>
          <p:cNvSpPr/>
          <p:nvPr/>
        </p:nvSpPr>
        <p:spPr>
          <a:xfrm>
            <a:off x="5980221" y="5142248"/>
            <a:ext cx="2883675" cy="591176"/>
          </a:xfrm>
          <a:prstGeom prst="rect">
            <a:avLst/>
          </a:prstGeom>
          <a:solidFill>
            <a:schemeClr val="accent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78430783-32EF-463A-920A-6C0E0A64CBBD}"/>
              </a:ext>
              <a:ext uri="{C183D7F6-B498-43B3-948B-1728B52AA6E4}">
                <adec:decorative xmlns:adec="http://schemas.microsoft.com/office/drawing/2017/decorative" val="1"/>
              </a:ext>
            </a:extLst>
          </p:cNvPr>
          <p:cNvGrpSpPr/>
          <p:nvPr/>
        </p:nvGrpSpPr>
        <p:grpSpPr>
          <a:xfrm>
            <a:off x="525949" y="5241805"/>
            <a:ext cx="2350685" cy="1477328"/>
            <a:chOff x="9671001" y="4332255"/>
            <a:chExt cx="2350685" cy="1477328"/>
          </a:xfrm>
        </p:grpSpPr>
        <p:sp>
          <p:nvSpPr>
            <p:cNvPr id="50" name="TextBox 49">
              <a:extLst>
                <a:ext uri="{FF2B5EF4-FFF2-40B4-BE49-F238E27FC236}">
                  <a16:creationId xmlns:a16="http://schemas.microsoft.com/office/drawing/2014/main" id="{131EFC32-A967-4ADC-8CC0-745502EB1F98}"/>
                </a:ext>
                <a:ext uri="{C183D7F6-B498-43B3-948B-1728B52AA6E4}">
                  <adec:decorative xmlns:adec="http://schemas.microsoft.com/office/drawing/2017/decorative" val="1"/>
                </a:ext>
              </a:extLst>
            </p:cNvPr>
            <p:cNvSpPr txBox="1"/>
            <p:nvPr/>
          </p:nvSpPr>
          <p:spPr>
            <a:xfrm>
              <a:off x="10061328" y="4332255"/>
              <a:ext cx="1960358" cy="1477328"/>
            </a:xfrm>
            <a:prstGeom prst="rect">
              <a:avLst/>
            </a:prstGeom>
            <a:noFill/>
          </p:spPr>
          <p:txBody>
            <a:bodyPr wrap="square" rtlCol="0">
              <a:spAutoFit/>
            </a:bodyPr>
            <a:lstStyle/>
            <a:p>
              <a:r>
                <a:rPr lang="de-de" dirty="0"/>
                <a:t>Der Berichtsbenutzer fordert nun einen Bericht für das Jahr </a:t>
              </a:r>
              <a:r>
                <a:rPr lang="de-de" b="1" dirty="0"/>
                <a:t>2020</a:t>
              </a:r>
              <a:r>
                <a:rPr lang="de-de" dirty="0"/>
                <a:t> an.</a:t>
              </a:r>
            </a:p>
          </p:txBody>
        </p:sp>
        <p:sp>
          <p:nvSpPr>
            <p:cNvPr id="51" name="Oval 50">
              <a:extLst>
                <a:ext uri="{FF2B5EF4-FFF2-40B4-BE49-F238E27FC236}">
                  <a16:creationId xmlns:a16="http://schemas.microsoft.com/office/drawing/2014/main" id="{4F5BE1DD-7890-4566-8C9E-F7D2ACE9C38A}"/>
                </a:ext>
                <a:ext uri="{C183D7F6-B498-43B3-948B-1728B52AA6E4}">
                  <adec:decorative xmlns:adec="http://schemas.microsoft.com/office/drawing/2017/decorative" val="1"/>
                </a:ext>
              </a:extLst>
            </p:cNvPr>
            <p:cNvSpPr/>
            <p:nvPr/>
          </p:nvSpPr>
          <p:spPr bwMode="auto">
            <a:xfrm>
              <a:off x="9671001" y="4371343"/>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de-de" sz="1600" b="0" i="0" u="none" strike="noStrike" kern="0" cap="none" spc="0" normalizeH="0" baseline="0" noProof="0">
                  <a:ln>
                    <a:noFill/>
                  </a:ln>
                  <a:effectLst/>
                  <a:uLnTx/>
                  <a:uFillTx/>
                  <a:latin typeface="Segoe UI"/>
                  <a:ea typeface="+mn-ea"/>
                  <a:cs typeface="+mn-cs"/>
                </a:rPr>
                <a:t>4</a:t>
              </a:r>
            </a:p>
          </p:txBody>
        </p:sp>
      </p:grpSp>
      <p:grpSp>
        <p:nvGrpSpPr>
          <p:cNvPr id="52" name="Group 51">
            <a:extLst>
              <a:ext uri="{FF2B5EF4-FFF2-40B4-BE49-F238E27FC236}">
                <a16:creationId xmlns:a16="http://schemas.microsoft.com/office/drawing/2014/main" id="{238F2A61-6501-488E-8060-4CCFB0BF48B1}"/>
              </a:ext>
              <a:ext uri="{C183D7F6-B498-43B3-948B-1728B52AA6E4}">
                <adec:decorative xmlns:adec="http://schemas.microsoft.com/office/drawing/2017/decorative" val="1"/>
              </a:ext>
            </a:extLst>
          </p:cNvPr>
          <p:cNvGrpSpPr/>
          <p:nvPr/>
        </p:nvGrpSpPr>
        <p:grpSpPr>
          <a:xfrm>
            <a:off x="3002879" y="5679341"/>
            <a:ext cx="2630637" cy="755967"/>
            <a:chOff x="6914119" y="4441199"/>
            <a:chExt cx="2630637" cy="755967"/>
          </a:xfrm>
        </p:grpSpPr>
        <p:cxnSp>
          <p:nvCxnSpPr>
            <p:cNvPr id="53" name="Straight Arrow Connector 52">
              <a:extLst>
                <a:ext uri="{FF2B5EF4-FFF2-40B4-BE49-F238E27FC236}">
                  <a16:creationId xmlns:a16="http://schemas.microsoft.com/office/drawing/2014/main" id="{47CAB1A8-CD5F-4E77-8860-CE5F3210776F}"/>
                </a:ext>
                <a:ext uri="{C183D7F6-B498-43B3-948B-1728B52AA6E4}">
                  <adec:decorative xmlns:adec="http://schemas.microsoft.com/office/drawing/2017/decorative" val="1"/>
                </a:ext>
              </a:extLst>
            </p:cNvPr>
            <p:cNvCxnSpPr>
              <a:cxnSpLocks/>
            </p:cNvCxnSpPr>
            <p:nvPr/>
          </p:nvCxnSpPr>
          <p:spPr>
            <a:xfrm>
              <a:off x="6914119" y="4441199"/>
              <a:ext cx="2630637"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54" name="TextBox 53">
              <a:extLst>
                <a:ext uri="{FF2B5EF4-FFF2-40B4-BE49-F238E27FC236}">
                  <a16:creationId xmlns:a16="http://schemas.microsoft.com/office/drawing/2014/main" id="{DA17DC79-0884-4241-8FAB-CFC069B7E2CD}"/>
                </a:ext>
                <a:ext uri="{C183D7F6-B498-43B3-948B-1728B52AA6E4}">
                  <adec:decorative xmlns:adec="http://schemas.microsoft.com/office/drawing/2017/decorative" val="1"/>
                </a:ext>
              </a:extLst>
            </p:cNvPr>
            <p:cNvSpPr txBox="1"/>
            <p:nvPr/>
          </p:nvSpPr>
          <p:spPr>
            <a:xfrm>
              <a:off x="7430691" y="4550835"/>
              <a:ext cx="1918902" cy="646331"/>
            </a:xfrm>
            <a:prstGeom prst="rect">
              <a:avLst/>
            </a:prstGeom>
            <a:noFill/>
          </p:spPr>
          <p:txBody>
            <a:bodyPr wrap="square" rtlCol="0">
              <a:spAutoFit/>
            </a:bodyPr>
            <a:lstStyle/>
            <a:p>
              <a:r>
                <a:rPr lang="de-de" dirty="0"/>
                <a:t>Die vorhandenen Daten werden gefiltert.</a:t>
              </a:r>
            </a:p>
          </p:txBody>
        </p:sp>
        <p:sp>
          <p:nvSpPr>
            <p:cNvPr id="55" name="Oval 54">
              <a:extLst>
                <a:ext uri="{FF2B5EF4-FFF2-40B4-BE49-F238E27FC236}">
                  <a16:creationId xmlns:a16="http://schemas.microsoft.com/office/drawing/2014/main" id="{7446788F-629B-4B42-AC21-ED4745A22A04}"/>
                </a:ext>
                <a:ext uri="{C183D7F6-B498-43B3-948B-1728B52AA6E4}">
                  <adec:decorative xmlns:adec="http://schemas.microsoft.com/office/drawing/2017/decorative" val="1"/>
                </a:ext>
              </a:extLst>
            </p:cNvPr>
            <p:cNvSpPr/>
            <p:nvPr/>
          </p:nvSpPr>
          <p:spPr bwMode="auto">
            <a:xfrm>
              <a:off x="6914119" y="4583085"/>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de-de" sz="1600" kern="0" noProof="0">
                  <a:solidFill>
                    <a:srgbClr val="2E2F2E"/>
                  </a:solidFill>
                  <a:latin typeface="Segoe UI"/>
                </a:rPr>
                <a:t>5</a:t>
              </a:r>
              <a:endParaRPr kumimoji="0" lang="en-US" sz="1600" b="0" i="0" u="none" strike="noStrike" kern="0" cap="none" spc="0" normalizeH="0" baseline="0" noProof="0">
                <a:ln>
                  <a:noFill/>
                </a:ln>
                <a:solidFill>
                  <a:srgbClr val="2E2F2E"/>
                </a:solidFill>
                <a:effectLst/>
                <a:uLnTx/>
                <a:uFillTx/>
                <a:latin typeface="Segoe UI"/>
                <a:ea typeface="+mn-ea"/>
                <a:cs typeface="+mn-cs"/>
              </a:endParaRPr>
            </a:p>
          </p:txBody>
        </p:sp>
      </p:grpSp>
      <p:pic>
        <p:nvPicPr>
          <p:cNvPr id="56" name="Picture 55">
            <a:extLst>
              <a:ext uri="{FF2B5EF4-FFF2-40B4-BE49-F238E27FC236}">
                <a16:creationId xmlns:a16="http://schemas.microsoft.com/office/drawing/2014/main" id="{7E90A6BB-2884-42AA-B73C-68ED4C9AA8D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176000" y="2403420"/>
            <a:ext cx="634616" cy="690611"/>
          </a:xfrm>
          <a:prstGeom prst="rect">
            <a:avLst/>
          </a:prstGeom>
        </p:spPr>
      </p:pic>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90868" y="6492875"/>
            <a:ext cx="3101132" cy="365125"/>
          </a:xfrm>
        </p:spPr>
        <p:txBody>
          <a:bodyPr/>
          <a:lstStyle/>
          <a:p>
            <a:r>
              <a:rPr lang="de-de" dirty="0"/>
              <a:t>© 2022 Microsoft. Alle Rechte vorbehalten. </a:t>
            </a:r>
          </a:p>
        </p:txBody>
      </p:sp>
    </p:spTree>
    <p:extLst>
      <p:ext uri="{BB962C8B-B14F-4D97-AF65-F5344CB8AC3E}">
        <p14:creationId xmlns:p14="http://schemas.microsoft.com/office/powerpoint/2010/main" val="249968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right)">
                                      <p:cBhvr>
                                        <p:cTn id="15" dur="750"/>
                                        <p:tgtEl>
                                          <p:spTgt spid="40"/>
                                        </p:tgtEl>
                                      </p:cBhvr>
                                    </p:animEffect>
                                  </p:childTnLst>
                                </p:cTn>
                              </p:par>
                              <p:par>
                                <p:cTn id="16" presetID="10" presetClass="entr" presetSubtype="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fade">
                                      <p:cBhvr>
                                        <p:cTn id="18" dur="500"/>
                                        <p:tgtEl>
                                          <p:spTgt spid="56"/>
                                        </p:tgtEl>
                                      </p:cBhvr>
                                    </p:animEffect>
                                  </p:childTnLst>
                                </p:cTn>
                              </p:par>
                            </p:childTnLst>
                          </p:cTn>
                        </p:par>
                        <p:par>
                          <p:cTn id="19" fill="hold">
                            <p:stCondLst>
                              <p:cond delay="750"/>
                            </p:stCondLst>
                            <p:childTnLst>
                              <p:par>
                                <p:cTn id="20" presetID="2" presetClass="entr" presetSubtype="4" fill="hold" nodeType="afterEffect">
                                  <p:stCondLst>
                                    <p:cond delay="25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1500" fill="hold"/>
                                        <p:tgtEl>
                                          <p:spTgt spid="9"/>
                                        </p:tgtEl>
                                        <p:attrNameLst>
                                          <p:attrName>ppt_x</p:attrName>
                                        </p:attrNameLst>
                                      </p:cBhvr>
                                      <p:tavLst>
                                        <p:tav tm="0">
                                          <p:val>
                                            <p:strVal val="#ppt_x"/>
                                          </p:val>
                                        </p:tav>
                                        <p:tav tm="100000">
                                          <p:val>
                                            <p:strVal val="#ppt_x"/>
                                          </p:val>
                                        </p:tav>
                                      </p:tavLst>
                                    </p:anim>
                                    <p:anim calcmode="lin" valueType="num">
                                      <p:cBhvr additive="base">
                                        <p:cTn id="23" dur="1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right)">
                                      <p:cBhvr>
                                        <p:cTn id="28" dur="750"/>
                                        <p:tgtEl>
                                          <p:spTgt spid="44"/>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wipe(up)">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44"/>
                                        </p:tgtEl>
                                      </p:cBhvr>
                                    </p:animEffect>
                                    <p:set>
                                      <p:cBhvr>
                                        <p:cTn id="41" dur="1" fill="hold">
                                          <p:stCondLst>
                                            <p:cond delay="499"/>
                                          </p:stCondLst>
                                        </p:cTn>
                                        <p:tgtEl>
                                          <p:spTgt spid="4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37"/>
                                        </p:tgtEl>
                                      </p:cBhvr>
                                    </p:animEffect>
                                    <p:set>
                                      <p:cBhvr>
                                        <p:cTn id="44" dur="1" fill="hold">
                                          <p:stCondLst>
                                            <p:cond delay="499"/>
                                          </p:stCondLst>
                                        </p:cTn>
                                        <p:tgtEl>
                                          <p:spTgt spid="37"/>
                                        </p:tgtEl>
                                        <p:attrNameLst>
                                          <p:attrName>style.visibility</p:attrName>
                                        </p:attrNameLst>
                                      </p:cBhvr>
                                      <p:to>
                                        <p:strVal val="hidden"/>
                                      </p:to>
                                    </p:set>
                                  </p:childTnLst>
                                </p:cTn>
                              </p:par>
                              <p:par>
                                <p:cTn id="45" presetID="42" presetClass="path" presetSubtype="0" accel="50000" decel="50000" fill="hold" grpId="1" nodeType="withEffect">
                                  <p:stCondLst>
                                    <p:cond delay="0"/>
                                  </p:stCondLst>
                                  <p:childTnLst>
                                    <p:animMotion origin="layout" path="M -3.95833E-6 -4.07407E-6 L -3.95833E-6 0.08727 " pathEditMode="relative" rAng="0" ptsTypes="AA">
                                      <p:cBhvr>
                                        <p:cTn id="46" dur="2000" fill="hold"/>
                                        <p:tgtEl>
                                          <p:spTgt spid="48"/>
                                        </p:tgtEl>
                                        <p:attrNameLst>
                                          <p:attrName>ppt_x</p:attrName>
                                          <p:attrName>ppt_y</p:attrName>
                                        </p:attrNameLst>
                                      </p:cBhvr>
                                      <p:rCtr x="0" y="4352"/>
                                    </p:animMotion>
                                  </p:childTnLst>
                                </p:cTn>
                              </p:par>
                            </p:childTnLst>
                          </p:cTn>
                        </p:par>
                        <p:par>
                          <p:cTn id="47" fill="hold">
                            <p:stCondLst>
                              <p:cond delay="2000"/>
                            </p:stCondLst>
                            <p:childTnLst>
                              <p:par>
                                <p:cTn id="48" presetID="22" presetClass="entr" presetSubtype="2" fill="hold" nodeType="after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right)">
                                      <p:cBhvr>
                                        <p:cTn id="50" dur="7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Dataset-Sammlungen » Parameter</a:t>
            </a:r>
          </a:p>
        </p:txBody>
      </p:sp>
      <p:pic>
        <p:nvPicPr>
          <p:cNvPr id="6" name="Picture 5">
            <a:extLst>
              <a:ext uri="{FF2B5EF4-FFF2-40B4-BE49-F238E27FC236}">
                <a16:creationId xmlns:a16="http://schemas.microsoft.com/office/drawing/2014/main" id="{FE36D4A6-10E1-4C60-A134-1E951889CC3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6" b="51298"/>
          <a:stretch/>
        </p:blipFill>
        <p:spPr>
          <a:xfrm>
            <a:off x="1184434" y="2208893"/>
            <a:ext cx="2161453" cy="4649107"/>
          </a:xfrm>
          <a:prstGeom prst="rect">
            <a:avLst/>
          </a:prstGeom>
        </p:spPr>
      </p:pic>
      <p:cxnSp>
        <p:nvCxnSpPr>
          <p:cNvPr id="7" name="Straight Arrow Connector 6">
            <a:extLst>
              <a:ext uri="{FF2B5EF4-FFF2-40B4-BE49-F238E27FC236}">
                <a16:creationId xmlns:a16="http://schemas.microsoft.com/office/drawing/2014/main" id="{5AA3CB97-2CB5-43DB-9457-17DD36A31D63}"/>
              </a:ext>
              <a:ext uri="{C183D7F6-B498-43B3-948B-1728B52AA6E4}">
                <adec:decorative xmlns:adec="http://schemas.microsoft.com/office/drawing/2017/decorative" val="1"/>
              </a:ext>
            </a:extLst>
          </p:cNvPr>
          <p:cNvCxnSpPr>
            <a:cxnSpLocks/>
          </p:cNvCxnSpPr>
          <p:nvPr/>
        </p:nvCxnSpPr>
        <p:spPr>
          <a:xfrm flipH="1">
            <a:off x="593763" y="4596063"/>
            <a:ext cx="802549" cy="0"/>
          </a:xfrm>
          <a:prstGeom prst="straightConnector1">
            <a:avLst/>
          </a:prstGeom>
          <a:noFill/>
          <a:ln w="38100">
            <a:solidFill>
              <a:schemeClr val="accent6"/>
            </a:solidFill>
            <a:round/>
            <a:headEnd type="triangle" w="med" len="med"/>
            <a:tailEnd/>
          </a:ln>
        </p:spPr>
      </p:cxn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a:xfrm>
            <a:off x="3818574" y="2070000"/>
            <a:ext cx="8216110" cy="4788000"/>
          </a:xfrm>
        </p:spPr>
        <p:txBody>
          <a:bodyPr/>
          <a:lstStyle/>
          <a:p>
            <a:r>
              <a:rPr lang="de-de" sz="2600" dirty="0"/>
              <a:t>Mithilfe der </a:t>
            </a:r>
            <a:r>
              <a:rPr lang="de-de" sz="2600" b="1" dirty="0"/>
              <a:t>Parameter</a:t>
            </a:r>
            <a:r>
              <a:rPr lang="de-de" sz="2600" dirty="0"/>
              <a:t> werden Werte an die Datenquelle übergeben.</a:t>
            </a:r>
          </a:p>
          <a:p>
            <a:r>
              <a:rPr lang="de-de" sz="2600" dirty="0"/>
              <a:t>In der Regel werden Parameter in Abfragefilterklauseln eingebettet oder an Parameter für gespeicherte Prozeduren übergeben, um die abzurufenden Daten einzuschränken.</a:t>
            </a:r>
          </a:p>
          <a:p>
            <a:r>
              <a:rPr lang="de-de" sz="2600" dirty="0"/>
              <a:t>Es ist üblich, dass Berichtsparameter (vom Berichtsbenutzer festgelegt) Datensatzparametern zugeordnet werden.</a:t>
            </a:r>
          </a:p>
          <a:p>
            <a:endParaRPr lang="en-US" sz="2600" dirty="0"/>
          </a:p>
        </p:txBody>
      </p:sp>
      <p:sp>
        <p:nvSpPr>
          <p:cNvPr id="8" name="TextBox 7">
            <a:extLst>
              <a:ext uri="{FF2B5EF4-FFF2-40B4-BE49-F238E27FC236}">
                <a16:creationId xmlns:a16="http://schemas.microsoft.com/office/drawing/2014/main" id="{99D84791-3118-4EA3-8666-ABF9B2F6E669}"/>
              </a:ext>
            </a:extLst>
          </p:cNvPr>
          <p:cNvSpPr txBox="1"/>
          <p:nvPr/>
        </p:nvSpPr>
        <p:spPr>
          <a:xfrm>
            <a:off x="4131662" y="5719008"/>
            <a:ext cx="3566996"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dirty="0">
                <a:solidFill>
                  <a:schemeClr val="tx1"/>
                </a:solidFill>
              </a:rPr>
              <a:t>Die Berichtsparameter werden in Modul 04 vorgestellt.</a:t>
            </a:r>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300434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Dataset-Sammlungen » Parameter » Beispiel</a:t>
            </a:r>
          </a:p>
        </p:txBody>
      </p:sp>
      <p:pic>
        <p:nvPicPr>
          <p:cNvPr id="57" name="Picture 56" descr="Die animierte Folie zeigt einen Berichtsbenutzer, der einen Bericht für das Jahr 2019 anfordert. Von Power BI werden die Daten für das Jahr 2019 abgerufen, danach wird der Bericht durch Filtern des gesamten Datasets gerendert. Dann fordert derselbe Berichtsbenutzer den Bericht für das Jahr 2020 an. Power BI ruft die Daten für 2020 ab und verwendet das gesamte Dataset, um den Bericht zu rendern.">
            <a:extLst>
              <a:ext uri="{FF2B5EF4-FFF2-40B4-BE49-F238E27FC236}">
                <a16:creationId xmlns:a16="http://schemas.microsoft.com/office/drawing/2014/main" id="{458B8616-ABB0-431E-AF01-E62BB968BC24}"/>
              </a:ext>
            </a:extLst>
          </p:cNvPr>
          <p:cNvPicPr>
            <a:picLocks noChangeAspect="1"/>
          </p:cNvPicPr>
          <p:nvPr/>
        </p:nvPicPr>
        <p:blipFill>
          <a:blip r:embed="rId3"/>
          <a:stretch>
            <a:fillRect/>
          </a:stretch>
        </p:blipFill>
        <p:spPr>
          <a:xfrm>
            <a:off x="823126" y="2200935"/>
            <a:ext cx="1524000" cy="736600"/>
          </a:xfrm>
          <a:prstGeom prst="rect">
            <a:avLst/>
          </a:prstGeom>
        </p:spPr>
      </p:pic>
      <p:grpSp>
        <p:nvGrpSpPr>
          <p:cNvPr id="58" name="Group 57">
            <a:extLst>
              <a:ext uri="{FF2B5EF4-FFF2-40B4-BE49-F238E27FC236}">
                <a16:creationId xmlns:a16="http://schemas.microsoft.com/office/drawing/2014/main" id="{79FED593-C9CC-4EA5-8C1A-144E1067727C}"/>
              </a:ext>
              <a:ext uri="{C183D7F6-B498-43B3-948B-1728B52AA6E4}">
                <adec:decorative xmlns:adec="http://schemas.microsoft.com/office/drawing/2017/decorative" val="1"/>
              </a:ext>
            </a:extLst>
          </p:cNvPr>
          <p:cNvGrpSpPr/>
          <p:nvPr/>
        </p:nvGrpSpPr>
        <p:grpSpPr>
          <a:xfrm>
            <a:off x="5765313" y="3160062"/>
            <a:ext cx="2901244" cy="833406"/>
            <a:chOff x="3691467" y="2268380"/>
            <a:chExt cx="2901244" cy="833406"/>
          </a:xfrm>
        </p:grpSpPr>
        <p:sp>
          <p:nvSpPr>
            <p:cNvPr id="59" name="Rectangle 58">
              <a:extLst>
                <a:ext uri="{FF2B5EF4-FFF2-40B4-BE49-F238E27FC236}">
                  <a16:creationId xmlns:a16="http://schemas.microsoft.com/office/drawing/2014/main" id="{25746D2D-044E-41D5-BA57-37F60E4578D7}"/>
                </a:ext>
                <a:ext uri="{C183D7F6-B498-43B3-948B-1728B52AA6E4}">
                  <adec:decorative xmlns:adec="http://schemas.microsoft.com/office/drawing/2017/decorative" val="1"/>
                </a:ext>
              </a:extLst>
            </p:cNvPr>
            <p:cNvSpPr/>
            <p:nvPr/>
          </p:nvSpPr>
          <p:spPr>
            <a:xfrm>
              <a:off x="3691467" y="2268380"/>
              <a:ext cx="2901244" cy="8334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10EFFB30-335E-4254-A16C-B69C604BC33F}"/>
                </a:ext>
                <a:ext uri="{C183D7F6-B498-43B3-948B-1728B52AA6E4}">
                  <adec:decorative xmlns:adec="http://schemas.microsoft.com/office/drawing/2017/decorative" val="1"/>
                </a:ext>
              </a:extLst>
            </p:cNvPr>
            <p:cNvCxnSpPr>
              <a:cxnSpLocks/>
            </p:cNvCxnSpPr>
            <p:nvPr/>
          </p:nvCxnSpPr>
          <p:spPr>
            <a:xfrm>
              <a:off x="3793066" y="2459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487F329-A118-4982-AB55-CBE330CB9CE7}"/>
                </a:ext>
                <a:ext uri="{C183D7F6-B498-43B3-948B-1728B52AA6E4}">
                  <adec:decorative xmlns:adec="http://schemas.microsoft.com/office/drawing/2017/decorative" val="1"/>
                </a:ext>
              </a:extLst>
            </p:cNvPr>
            <p:cNvCxnSpPr>
              <a:cxnSpLocks/>
            </p:cNvCxnSpPr>
            <p:nvPr/>
          </p:nvCxnSpPr>
          <p:spPr>
            <a:xfrm>
              <a:off x="3793066" y="2612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B38A788-12DE-4393-BAC7-835FC400A566}"/>
                </a:ext>
                <a:ext uri="{C183D7F6-B498-43B3-948B-1728B52AA6E4}">
                  <adec:decorative xmlns:adec="http://schemas.microsoft.com/office/drawing/2017/decorative" val="1"/>
                </a:ext>
              </a:extLst>
            </p:cNvPr>
            <p:cNvCxnSpPr>
              <a:cxnSpLocks/>
            </p:cNvCxnSpPr>
            <p:nvPr/>
          </p:nvCxnSpPr>
          <p:spPr>
            <a:xfrm>
              <a:off x="3793066" y="2764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9517672-92F0-46E7-9C3F-485C81C29B4E}"/>
                </a:ext>
                <a:ext uri="{C183D7F6-B498-43B3-948B-1728B52AA6E4}">
                  <adec:decorative xmlns:adec="http://schemas.microsoft.com/office/drawing/2017/decorative" val="1"/>
                </a:ext>
              </a:extLst>
            </p:cNvPr>
            <p:cNvCxnSpPr>
              <a:cxnSpLocks/>
            </p:cNvCxnSpPr>
            <p:nvPr/>
          </p:nvCxnSpPr>
          <p:spPr>
            <a:xfrm>
              <a:off x="3793066" y="2917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3B68907B-78E2-49AC-BF3A-9ADB12E1FC6B}"/>
              </a:ext>
              <a:ext uri="{C183D7F6-B498-43B3-948B-1728B52AA6E4}">
                <adec:decorative xmlns:adec="http://schemas.microsoft.com/office/drawing/2017/decorative" val="1"/>
              </a:ext>
            </a:extLst>
          </p:cNvPr>
          <p:cNvGrpSpPr/>
          <p:nvPr/>
        </p:nvGrpSpPr>
        <p:grpSpPr>
          <a:xfrm>
            <a:off x="325554" y="3088519"/>
            <a:ext cx="2344282" cy="1477328"/>
            <a:chOff x="9671001" y="4316584"/>
            <a:chExt cx="2344282" cy="1477328"/>
          </a:xfrm>
        </p:grpSpPr>
        <p:sp>
          <p:nvSpPr>
            <p:cNvPr id="65" name="TextBox 64">
              <a:extLst>
                <a:ext uri="{FF2B5EF4-FFF2-40B4-BE49-F238E27FC236}">
                  <a16:creationId xmlns:a16="http://schemas.microsoft.com/office/drawing/2014/main" id="{658AC388-261F-4C31-909A-963D3C3811AF}"/>
                </a:ext>
                <a:ext uri="{C183D7F6-B498-43B3-948B-1728B52AA6E4}">
                  <adec:decorative xmlns:adec="http://schemas.microsoft.com/office/drawing/2017/decorative" val="1"/>
                </a:ext>
              </a:extLst>
            </p:cNvPr>
            <p:cNvSpPr txBox="1"/>
            <p:nvPr/>
          </p:nvSpPr>
          <p:spPr>
            <a:xfrm>
              <a:off x="10061328" y="4316584"/>
              <a:ext cx="1953955" cy="1477328"/>
            </a:xfrm>
            <a:prstGeom prst="rect">
              <a:avLst/>
            </a:prstGeom>
            <a:noFill/>
          </p:spPr>
          <p:txBody>
            <a:bodyPr wrap="square" rtlCol="0">
              <a:spAutoFit/>
            </a:bodyPr>
            <a:lstStyle/>
            <a:p>
              <a:r>
                <a:rPr lang="de-de" dirty="0"/>
                <a:t>Der Berichtbenutzer fordert einen Bericht für das Jahr </a:t>
              </a:r>
              <a:r>
                <a:rPr lang="de-de" b="1" dirty="0"/>
                <a:t>2019</a:t>
              </a:r>
              <a:r>
                <a:rPr lang="de-de" dirty="0"/>
                <a:t> an.</a:t>
              </a:r>
            </a:p>
          </p:txBody>
        </p:sp>
        <p:sp>
          <p:nvSpPr>
            <p:cNvPr id="66" name="Oval 65">
              <a:extLst>
                <a:ext uri="{FF2B5EF4-FFF2-40B4-BE49-F238E27FC236}">
                  <a16:creationId xmlns:a16="http://schemas.microsoft.com/office/drawing/2014/main" id="{DA40DE1D-56A2-4BE5-AFB2-1A493DEEF29B}"/>
                </a:ext>
                <a:ext uri="{C183D7F6-B498-43B3-948B-1728B52AA6E4}">
                  <adec:decorative xmlns:adec="http://schemas.microsoft.com/office/drawing/2017/decorative" val="1"/>
                </a:ext>
              </a:extLst>
            </p:cNvPr>
            <p:cNvSpPr/>
            <p:nvPr/>
          </p:nvSpPr>
          <p:spPr bwMode="auto">
            <a:xfrm>
              <a:off x="9671001" y="435567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de-de" sz="1600" b="0" i="0" u="none" strike="noStrike" kern="0" cap="none" spc="0" normalizeH="0" baseline="0" noProof="0">
                  <a:ln>
                    <a:noFill/>
                  </a:ln>
                  <a:effectLst/>
                  <a:uLnTx/>
                  <a:uFillTx/>
                  <a:latin typeface="Segoe UI"/>
                  <a:ea typeface="+mn-ea"/>
                  <a:cs typeface="+mn-cs"/>
                </a:rPr>
                <a:t>1</a:t>
              </a:r>
            </a:p>
          </p:txBody>
        </p:sp>
      </p:grpSp>
      <p:grpSp>
        <p:nvGrpSpPr>
          <p:cNvPr id="67" name="Group 66">
            <a:extLst>
              <a:ext uri="{FF2B5EF4-FFF2-40B4-BE49-F238E27FC236}">
                <a16:creationId xmlns:a16="http://schemas.microsoft.com/office/drawing/2014/main" id="{4DB56E8B-6F64-4C0B-BF68-0FB994F46CDE}"/>
              </a:ext>
              <a:ext uri="{C183D7F6-B498-43B3-948B-1728B52AA6E4}">
                <adec:decorative xmlns:adec="http://schemas.microsoft.com/office/drawing/2017/decorative" val="1"/>
              </a:ext>
            </a:extLst>
          </p:cNvPr>
          <p:cNvGrpSpPr/>
          <p:nvPr/>
        </p:nvGrpSpPr>
        <p:grpSpPr>
          <a:xfrm>
            <a:off x="8888715" y="3565143"/>
            <a:ext cx="2122128" cy="1362360"/>
            <a:chOff x="1556073" y="2805304"/>
            <a:chExt cx="1832586" cy="1362360"/>
          </a:xfrm>
        </p:grpSpPr>
        <p:sp>
          <p:nvSpPr>
            <p:cNvPr id="68" name="TextBox 67">
              <a:extLst>
                <a:ext uri="{FF2B5EF4-FFF2-40B4-BE49-F238E27FC236}">
                  <a16:creationId xmlns:a16="http://schemas.microsoft.com/office/drawing/2014/main" id="{7F177D1B-8CC4-4B74-BCEC-D0734B32C676}"/>
                </a:ext>
                <a:ext uri="{C183D7F6-B498-43B3-948B-1728B52AA6E4}">
                  <adec:decorative xmlns:adec="http://schemas.microsoft.com/office/drawing/2017/decorative" val="1"/>
                </a:ext>
              </a:extLst>
            </p:cNvPr>
            <p:cNvSpPr txBox="1"/>
            <p:nvPr/>
          </p:nvSpPr>
          <p:spPr>
            <a:xfrm>
              <a:off x="2034551" y="2967335"/>
              <a:ext cx="1354107" cy="1200329"/>
            </a:xfrm>
            <a:prstGeom prst="rect">
              <a:avLst/>
            </a:prstGeom>
            <a:noFill/>
          </p:spPr>
          <p:txBody>
            <a:bodyPr wrap="square" rtlCol="0">
              <a:spAutoFit/>
            </a:bodyPr>
            <a:lstStyle/>
            <a:p>
              <a:r>
                <a:rPr lang="de-de" dirty="0"/>
                <a:t>Power BI ruft Daten für das Jahr </a:t>
              </a:r>
              <a:r>
                <a:rPr lang="de-de" b="1" dirty="0"/>
                <a:t>2019</a:t>
              </a:r>
              <a:r>
                <a:rPr lang="de-de" dirty="0"/>
                <a:t> ab.</a:t>
              </a:r>
            </a:p>
          </p:txBody>
        </p:sp>
        <p:cxnSp>
          <p:nvCxnSpPr>
            <p:cNvPr id="69" name="Straight Arrow Connector 68">
              <a:extLst>
                <a:ext uri="{FF2B5EF4-FFF2-40B4-BE49-F238E27FC236}">
                  <a16:creationId xmlns:a16="http://schemas.microsoft.com/office/drawing/2014/main" id="{C07BB0B3-FD55-4A8F-A051-78F93C57DCF8}"/>
                </a:ext>
                <a:ext uri="{C183D7F6-B498-43B3-948B-1728B52AA6E4}">
                  <adec:decorative xmlns:adec="http://schemas.microsoft.com/office/drawing/2017/decorative" val="1"/>
                </a:ext>
              </a:extLst>
            </p:cNvPr>
            <p:cNvCxnSpPr>
              <a:cxnSpLocks/>
            </p:cNvCxnSpPr>
            <p:nvPr/>
          </p:nvCxnSpPr>
          <p:spPr>
            <a:xfrm>
              <a:off x="1588223" y="2805304"/>
              <a:ext cx="1800436"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70" name="Oval 69">
              <a:extLst>
                <a:ext uri="{FF2B5EF4-FFF2-40B4-BE49-F238E27FC236}">
                  <a16:creationId xmlns:a16="http://schemas.microsoft.com/office/drawing/2014/main" id="{E279270F-73BE-42AA-B6E9-78954EE6E57B}"/>
                </a:ext>
                <a:ext uri="{C183D7F6-B498-43B3-948B-1728B52AA6E4}">
                  <adec:decorative xmlns:adec="http://schemas.microsoft.com/office/drawing/2017/decorative" val="1"/>
                </a:ext>
              </a:extLst>
            </p:cNvPr>
            <p:cNvSpPr/>
            <p:nvPr/>
          </p:nvSpPr>
          <p:spPr bwMode="auto">
            <a:xfrm>
              <a:off x="1556073" y="298078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de-de" sz="1600" kern="0">
                  <a:solidFill>
                    <a:srgbClr val="2E2F2E"/>
                  </a:solidFill>
                  <a:latin typeface="Segoe UI"/>
                </a:rPr>
                <a:t>2</a:t>
              </a:r>
              <a:endParaRPr kumimoji="0" lang="en-US" sz="1600" b="0" i="0" u="none" strike="noStrike" kern="0" cap="none" spc="0" normalizeH="0" baseline="0" noProof="0">
                <a:ln>
                  <a:noFill/>
                </a:ln>
                <a:solidFill>
                  <a:srgbClr val="2E2F2E"/>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0B5A8150-3A1F-49CF-BA75-75F3BB683CAA}"/>
              </a:ext>
              <a:ext uri="{C183D7F6-B498-43B3-948B-1728B52AA6E4}">
                <adec:decorative xmlns:adec="http://schemas.microsoft.com/office/drawing/2017/decorative" val="1"/>
              </a:ext>
            </a:extLst>
          </p:cNvPr>
          <p:cNvGrpSpPr/>
          <p:nvPr/>
        </p:nvGrpSpPr>
        <p:grpSpPr>
          <a:xfrm>
            <a:off x="2959378" y="3533135"/>
            <a:ext cx="2783356" cy="1309965"/>
            <a:chOff x="6914119" y="4441199"/>
            <a:chExt cx="2783356" cy="1309965"/>
          </a:xfrm>
        </p:grpSpPr>
        <p:cxnSp>
          <p:nvCxnSpPr>
            <p:cNvPr id="72" name="Straight Arrow Connector 71">
              <a:extLst>
                <a:ext uri="{FF2B5EF4-FFF2-40B4-BE49-F238E27FC236}">
                  <a16:creationId xmlns:a16="http://schemas.microsoft.com/office/drawing/2014/main" id="{EAAA8913-7A85-4BA2-BB65-C2C2F6DBB989}"/>
                </a:ext>
                <a:ext uri="{C183D7F6-B498-43B3-948B-1728B52AA6E4}">
                  <adec:decorative xmlns:adec="http://schemas.microsoft.com/office/drawing/2017/decorative" val="1"/>
                </a:ext>
              </a:extLst>
            </p:cNvPr>
            <p:cNvCxnSpPr>
              <a:cxnSpLocks/>
            </p:cNvCxnSpPr>
            <p:nvPr/>
          </p:nvCxnSpPr>
          <p:spPr>
            <a:xfrm>
              <a:off x="6914119" y="4441199"/>
              <a:ext cx="2630637"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73" name="TextBox 72">
              <a:extLst>
                <a:ext uri="{FF2B5EF4-FFF2-40B4-BE49-F238E27FC236}">
                  <a16:creationId xmlns:a16="http://schemas.microsoft.com/office/drawing/2014/main" id="{75933181-0928-4527-B608-7980227BBDB2}"/>
                </a:ext>
                <a:ext uri="{C183D7F6-B498-43B3-948B-1728B52AA6E4}">
                  <adec:decorative xmlns:adec="http://schemas.microsoft.com/office/drawing/2017/decorative" val="1"/>
                </a:ext>
              </a:extLst>
            </p:cNvPr>
            <p:cNvSpPr txBox="1"/>
            <p:nvPr/>
          </p:nvSpPr>
          <p:spPr>
            <a:xfrm>
              <a:off x="7430690" y="4550835"/>
              <a:ext cx="2266785" cy="1200329"/>
            </a:xfrm>
            <a:prstGeom prst="rect">
              <a:avLst/>
            </a:prstGeom>
            <a:noFill/>
          </p:spPr>
          <p:txBody>
            <a:bodyPr wrap="square" rtlCol="0">
              <a:spAutoFit/>
            </a:bodyPr>
            <a:lstStyle/>
            <a:p>
              <a:r>
                <a:rPr lang="de-de" dirty="0"/>
                <a:t>Power BI rendert den Bericht mithilfe des gesamten Datasets.</a:t>
              </a:r>
            </a:p>
          </p:txBody>
        </p:sp>
        <p:sp>
          <p:nvSpPr>
            <p:cNvPr id="74" name="Oval 73">
              <a:extLst>
                <a:ext uri="{FF2B5EF4-FFF2-40B4-BE49-F238E27FC236}">
                  <a16:creationId xmlns:a16="http://schemas.microsoft.com/office/drawing/2014/main" id="{2625F93B-35CC-434A-8D7B-87E8D6C3A5FA}"/>
                </a:ext>
                <a:ext uri="{C183D7F6-B498-43B3-948B-1728B52AA6E4}">
                  <adec:decorative xmlns:adec="http://schemas.microsoft.com/office/drawing/2017/decorative" val="1"/>
                </a:ext>
              </a:extLst>
            </p:cNvPr>
            <p:cNvSpPr/>
            <p:nvPr/>
          </p:nvSpPr>
          <p:spPr bwMode="auto">
            <a:xfrm>
              <a:off x="6914119" y="4583085"/>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de-de" sz="1600" kern="0" noProof="0">
                  <a:latin typeface="Segoe UI"/>
                </a:rPr>
                <a:t>3</a:t>
              </a:r>
              <a:endParaRPr kumimoji="0" lang="en-US" sz="1600" b="0" i="0" u="none" strike="noStrike" kern="0" cap="none" spc="0" normalizeH="0" baseline="0" noProof="0">
                <a:ln>
                  <a:noFill/>
                </a:ln>
                <a:effectLst/>
                <a:uLnTx/>
                <a:uFillTx/>
                <a:latin typeface="Segoe UI"/>
              </a:endParaRPr>
            </a:p>
          </p:txBody>
        </p:sp>
      </p:grpSp>
      <p:grpSp>
        <p:nvGrpSpPr>
          <p:cNvPr id="75" name="Group 74">
            <a:extLst>
              <a:ext uri="{FF2B5EF4-FFF2-40B4-BE49-F238E27FC236}">
                <a16:creationId xmlns:a16="http://schemas.microsoft.com/office/drawing/2014/main" id="{59AD6C20-5066-47E8-A6B9-3F2C99FE5F39}"/>
              </a:ext>
              <a:ext uri="{C183D7F6-B498-43B3-948B-1728B52AA6E4}">
                <adec:decorative xmlns:adec="http://schemas.microsoft.com/office/drawing/2017/decorative" val="1"/>
              </a:ext>
            </a:extLst>
          </p:cNvPr>
          <p:cNvGrpSpPr/>
          <p:nvPr/>
        </p:nvGrpSpPr>
        <p:grpSpPr>
          <a:xfrm>
            <a:off x="325554" y="5099981"/>
            <a:ext cx="2344282" cy="1477328"/>
            <a:chOff x="9671001" y="4332255"/>
            <a:chExt cx="2344282" cy="1477328"/>
          </a:xfrm>
        </p:grpSpPr>
        <p:sp>
          <p:nvSpPr>
            <p:cNvPr id="76" name="TextBox 75">
              <a:extLst>
                <a:ext uri="{FF2B5EF4-FFF2-40B4-BE49-F238E27FC236}">
                  <a16:creationId xmlns:a16="http://schemas.microsoft.com/office/drawing/2014/main" id="{43487055-9828-441D-B1C2-5AC07A223EBF}"/>
                </a:ext>
                <a:ext uri="{C183D7F6-B498-43B3-948B-1728B52AA6E4}">
                  <adec:decorative xmlns:adec="http://schemas.microsoft.com/office/drawing/2017/decorative" val="1"/>
                </a:ext>
              </a:extLst>
            </p:cNvPr>
            <p:cNvSpPr txBox="1"/>
            <p:nvPr/>
          </p:nvSpPr>
          <p:spPr>
            <a:xfrm>
              <a:off x="10061328" y="4332255"/>
              <a:ext cx="1953955" cy="1477328"/>
            </a:xfrm>
            <a:prstGeom prst="rect">
              <a:avLst/>
            </a:prstGeom>
            <a:noFill/>
          </p:spPr>
          <p:txBody>
            <a:bodyPr wrap="square" rtlCol="0">
              <a:spAutoFit/>
            </a:bodyPr>
            <a:lstStyle/>
            <a:p>
              <a:r>
                <a:rPr lang="de-de" dirty="0"/>
                <a:t>Der Berichtsbenutzer fordert nun einen Bericht für das Jahr </a:t>
              </a:r>
              <a:r>
                <a:rPr lang="de-de" b="1" dirty="0"/>
                <a:t>2020</a:t>
              </a:r>
              <a:r>
                <a:rPr lang="de-de" dirty="0"/>
                <a:t> an.</a:t>
              </a:r>
            </a:p>
          </p:txBody>
        </p:sp>
        <p:sp>
          <p:nvSpPr>
            <p:cNvPr id="77" name="Oval 76">
              <a:extLst>
                <a:ext uri="{FF2B5EF4-FFF2-40B4-BE49-F238E27FC236}">
                  <a16:creationId xmlns:a16="http://schemas.microsoft.com/office/drawing/2014/main" id="{5A8DE73B-5709-4EC6-AF70-1FC25C14F971}"/>
                </a:ext>
                <a:ext uri="{C183D7F6-B498-43B3-948B-1728B52AA6E4}">
                  <adec:decorative xmlns:adec="http://schemas.microsoft.com/office/drawing/2017/decorative" val="1"/>
                </a:ext>
              </a:extLst>
            </p:cNvPr>
            <p:cNvSpPr/>
            <p:nvPr/>
          </p:nvSpPr>
          <p:spPr bwMode="auto">
            <a:xfrm>
              <a:off x="9671001" y="4371343"/>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de-de" sz="1600" b="0" i="0" u="none" strike="noStrike" kern="0" cap="none" spc="0" normalizeH="0" baseline="0" noProof="0">
                  <a:ln>
                    <a:noFill/>
                  </a:ln>
                  <a:effectLst/>
                  <a:uLnTx/>
                  <a:uFillTx/>
                  <a:latin typeface="Segoe UI"/>
                  <a:ea typeface="+mn-ea"/>
                  <a:cs typeface="+mn-cs"/>
                </a:rPr>
                <a:t>4</a:t>
              </a:r>
            </a:p>
          </p:txBody>
        </p:sp>
      </p:grpSp>
      <p:grpSp>
        <p:nvGrpSpPr>
          <p:cNvPr id="78" name="Group 77">
            <a:extLst>
              <a:ext uri="{FF2B5EF4-FFF2-40B4-BE49-F238E27FC236}">
                <a16:creationId xmlns:a16="http://schemas.microsoft.com/office/drawing/2014/main" id="{E3D4734B-3B17-4C10-9652-3DACB168E292}"/>
              </a:ext>
              <a:ext uri="{C183D7F6-B498-43B3-948B-1728B52AA6E4}">
                <adec:decorative xmlns:adec="http://schemas.microsoft.com/office/drawing/2017/decorative" val="1"/>
              </a:ext>
            </a:extLst>
          </p:cNvPr>
          <p:cNvGrpSpPr/>
          <p:nvPr/>
        </p:nvGrpSpPr>
        <p:grpSpPr>
          <a:xfrm>
            <a:off x="2956430" y="5504506"/>
            <a:ext cx="2720732" cy="1309965"/>
            <a:chOff x="6914119" y="4441199"/>
            <a:chExt cx="2720732" cy="1309965"/>
          </a:xfrm>
        </p:grpSpPr>
        <p:cxnSp>
          <p:nvCxnSpPr>
            <p:cNvPr id="79" name="Straight Arrow Connector 78">
              <a:extLst>
                <a:ext uri="{FF2B5EF4-FFF2-40B4-BE49-F238E27FC236}">
                  <a16:creationId xmlns:a16="http://schemas.microsoft.com/office/drawing/2014/main" id="{26245501-614F-4CC3-8388-ACFA4EBB1AAF}"/>
                </a:ext>
                <a:ext uri="{C183D7F6-B498-43B3-948B-1728B52AA6E4}">
                  <adec:decorative xmlns:adec="http://schemas.microsoft.com/office/drawing/2017/decorative" val="1"/>
                </a:ext>
              </a:extLst>
            </p:cNvPr>
            <p:cNvCxnSpPr>
              <a:cxnSpLocks/>
            </p:cNvCxnSpPr>
            <p:nvPr/>
          </p:nvCxnSpPr>
          <p:spPr>
            <a:xfrm>
              <a:off x="6914119" y="4441199"/>
              <a:ext cx="2630637" cy="0"/>
            </a:xfrm>
            <a:prstGeom prst="straightConnector1">
              <a:avLst/>
            </a:prstGeom>
            <a:noFill/>
            <a:ln w="28575" cap="flat" cmpd="sng" algn="ctr">
              <a:solidFill>
                <a:schemeClr val="tx1"/>
              </a:solidFill>
              <a:prstDash val="solid"/>
              <a:round/>
              <a:headEnd type="arrow" w="med" len="med"/>
              <a:tailEnd type="none" w="med" len="med"/>
            </a:ln>
            <a:effectLst/>
          </p:spPr>
        </p:cxnSp>
        <p:sp>
          <p:nvSpPr>
            <p:cNvPr id="80" name="TextBox 79">
              <a:extLst>
                <a:ext uri="{FF2B5EF4-FFF2-40B4-BE49-F238E27FC236}">
                  <a16:creationId xmlns:a16="http://schemas.microsoft.com/office/drawing/2014/main" id="{7E55EBBB-D827-4D69-830F-842FD8FA63AA}"/>
                </a:ext>
                <a:ext uri="{C183D7F6-B498-43B3-948B-1728B52AA6E4}">
                  <adec:decorative xmlns:adec="http://schemas.microsoft.com/office/drawing/2017/decorative" val="1"/>
                </a:ext>
              </a:extLst>
            </p:cNvPr>
            <p:cNvSpPr txBox="1"/>
            <p:nvPr/>
          </p:nvSpPr>
          <p:spPr>
            <a:xfrm>
              <a:off x="7430690" y="4550835"/>
              <a:ext cx="2204161" cy="1200329"/>
            </a:xfrm>
            <a:prstGeom prst="rect">
              <a:avLst/>
            </a:prstGeom>
            <a:noFill/>
          </p:spPr>
          <p:txBody>
            <a:bodyPr wrap="square" rtlCol="0">
              <a:spAutoFit/>
            </a:bodyPr>
            <a:lstStyle/>
            <a:p>
              <a:r>
                <a:rPr lang="de-de" dirty="0"/>
                <a:t>Power BI rendert den Bericht mithilfe des gesamten Datasets.</a:t>
              </a:r>
            </a:p>
          </p:txBody>
        </p:sp>
        <p:sp>
          <p:nvSpPr>
            <p:cNvPr id="81" name="Oval 80">
              <a:extLst>
                <a:ext uri="{FF2B5EF4-FFF2-40B4-BE49-F238E27FC236}">
                  <a16:creationId xmlns:a16="http://schemas.microsoft.com/office/drawing/2014/main" id="{B98B46C8-D4BD-4A57-AD21-34DB008B0CE0}"/>
                </a:ext>
                <a:ext uri="{C183D7F6-B498-43B3-948B-1728B52AA6E4}">
                  <adec:decorative xmlns:adec="http://schemas.microsoft.com/office/drawing/2017/decorative" val="1"/>
                </a:ext>
              </a:extLst>
            </p:cNvPr>
            <p:cNvSpPr/>
            <p:nvPr/>
          </p:nvSpPr>
          <p:spPr bwMode="auto">
            <a:xfrm>
              <a:off x="6914119" y="4583085"/>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lang="de-de" sz="1600" kern="0" noProof="0">
                  <a:latin typeface="Segoe UI"/>
                </a:rPr>
                <a:t>6</a:t>
              </a:r>
              <a:endParaRPr kumimoji="0" lang="en-US" sz="1600" b="0" i="0" u="none" strike="noStrike" kern="0" cap="none" spc="0" normalizeH="0" baseline="0" noProof="0">
                <a:ln>
                  <a:noFill/>
                </a:ln>
                <a:effectLst/>
                <a:uLnTx/>
                <a:uFillTx/>
                <a:latin typeface="Segoe UI"/>
              </a:endParaRPr>
            </a:p>
          </p:txBody>
        </p:sp>
      </p:grpSp>
      <p:grpSp>
        <p:nvGrpSpPr>
          <p:cNvPr id="82" name="Group 81">
            <a:extLst>
              <a:ext uri="{FF2B5EF4-FFF2-40B4-BE49-F238E27FC236}">
                <a16:creationId xmlns:a16="http://schemas.microsoft.com/office/drawing/2014/main" id="{B3CFF83C-B86A-4F10-BF80-9D5096DFACE0}"/>
              </a:ext>
              <a:ext uri="{C183D7F6-B498-43B3-948B-1728B52AA6E4}">
                <adec:decorative xmlns:adec="http://schemas.microsoft.com/office/drawing/2017/decorative" val="1"/>
              </a:ext>
            </a:extLst>
          </p:cNvPr>
          <p:cNvGrpSpPr/>
          <p:nvPr/>
        </p:nvGrpSpPr>
        <p:grpSpPr>
          <a:xfrm>
            <a:off x="8888714" y="3675021"/>
            <a:ext cx="2122128" cy="2470030"/>
            <a:chOff x="1467922" y="3524355"/>
            <a:chExt cx="2122128" cy="2470030"/>
          </a:xfrm>
        </p:grpSpPr>
        <p:sp>
          <p:nvSpPr>
            <p:cNvPr id="83" name="TextBox 82">
              <a:extLst>
                <a:ext uri="{FF2B5EF4-FFF2-40B4-BE49-F238E27FC236}">
                  <a16:creationId xmlns:a16="http://schemas.microsoft.com/office/drawing/2014/main" id="{758E826F-9395-4E7A-A39A-F849E43DFB26}"/>
                </a:ext>
                <a:ext uri="{C183D7F6-B498-43B3-948B-1728B52AA6E4}">
                  <adec:decorative xmlns:adec="http://schemas.microsoft.com/office/drawing/2017/decorative" val="1"/>
                </a:ext>
              </a:extLst>
            </p:cNvPr>
            <p:cNvSpPr txBox="1"/>
            <p:nvPr/>
          </p:nvSpPr>
          <p:spPr>
            <a:xfrm>
              <a:off x="1946400" y="5071055"/>
              <a:ext cx="1643650" cy="923330"/>
            </a:xfrm>
            <a:prstGeom prst="rect">
              <a:avLst/>
            </a:prstGeom>
            <a:noFill/>
          </p:spPr>
          <p:txBody>
            <a:bodyPr wrap="square" rtlCol="0">
              <a:spAutoFit/>
            </a:bodyPr>
            <a:lstStyle/>
            <a:p>
              <a:r>
                <a:rPr lang="de-de" dirty="0"/>
                <a:t>Power BI ruft Daten für das Jahr </a:t>
              </a:r>
              <a:r>
                <a:rPr lang="de-de" b="1" dirty="0"/>
                <a:t>2020</a:t>
              </a:r>
              <a:r>
                <a:rPr lang="de-de" dirty="0"/>
                <a:t> ab.</a:t>
              </a:r>
            </a:p>
          </p:txBody>
        </p:sp>
        <p:cxnSp>
          <p:nvCxnSpPr>
            <p:cNvPr id="84" name="Straight Arrow Connector 83">
              <a:extLst>
                <a:ext uri="{FF2B5EF4-FFF2-40B4-BE49-F238E27FC236}">
                  <a16:creationId xmlns:a16="http://schemas.microsoft.com/office/drawing/2014/main" id="{D9A3A7E2-69F2-423E-88EE-58494A6ED1A4}"/>
                </a:ext>
                <a:ext uri="{C183D7F6-B498-43B3-948B-1728B52AA6E4}">
                  <adec:decorative xmlns:adec="http://schemas.microsoft.com/office/drawing/2017/decorative" val="1"/>
                </a:ext>
              </a:extLst>
            </p:cNvPr>
            <p:cNvCxnSpPr>
              <a:cxnSpLocks/>
            </p:cNvCxnSpPr>
            <p:nvPr/>
          </p:nvCxnSpPr>
          <p:spPr>
            <a:xfrm flipH="1">
              <a:off x="2558886" y="3524355"/>
              <a:ext cx="906988" cy="1424960"/>
            </a:xfrm>
            <a:prstGeom prst="straightConnector1">
              <a:avLst/>
            </a:prstGeom>
            <a:noFill/>
            <a:ln w="28575" cap="flat" cmpd="sng" algn="ctr">
              <a:solidFill>
                <a:schemeClr val="tx1"/>
              </a:solidFill>
              <a:prstDash val="solid"/>
              <a:round/>
              <a:headEnd type="none" w="med" len="med"/>
              <a:tailEnd type="arrow" w="med" len="med"/>
            </a:ln>
            <a:effectLst/>
          </p:spPr>
        </p:cxnSp>
        <p:sp>
          <p:nvSpPr>
            <p:cNvPr id="85" name="Oval 84">
              <a:extLst>
                <a:ext uri="{FF2B5EF4-FFF2-40B4-BE49-F238E27FC236}">
                  <a16:creationId xmlns:a16="http://schemas.microsoft.com/office/drawing/2014/main" id="{B837229D-5F49-452F-9B1E-A249A31F12DC}"/>
                </a:ext>
                <a:ext uri="{C183D7F6-B498-43B3-948B-1728B52AA6E4}">
                  <adec:decorative xmlns:adec="http://schemas.microsoft.com/office/drawing/2017/decorative" val="1"/>
                </a:ext>
              </a:extLst>
            </p:cNvPr>
            <p:cNvSpPr/>
            <p:nvPr/>
          </p:nvSpPr>
          <p:spPr bwMode="auto">
            <a:xfrm>
              <a:off x="1467922" y="5084502"/>
              <a:ext cx="390327" cy="390327"/>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de-de" sz="1600" b="0" i="0" u="none" strike="noStrike" kern="0" cap="none" spc="0" normalizeH="0" baseline="0" noProof="0">
                  <a:ln>
                    <a:noFill/>
                  </a:ln>
                  <a:effectLst/>
                  <a:uLnTx/>
                  <a:uFillTx/>
                  <a:latin typeface="Segoe UI"/>
                  <a:ea typeface="+mn-ea"/>
                  <a:cs typeface="+mn-cs"/>
                </a:rPr>
                <a:t>5</a:t>
              </a:r>
            </a:p>
          </p:txBody>
        </p:sp>
      </p:grpSp>
      <p:grpSp>
        <p:nvGrpSpPr>
          <p:cNvPr id="86" name="Group 85">
            <a:extLst>
              <a:ext uri="{FF2B5EF4-FFF2-40B4-BE49-F238E27FC236}">
                <a16:creationId xmlns:a16="http://schemas.microsoft.com/office/drawing/2014/main" id="{94BD2E9A-F4A1-45D8-9761-1262838E13F5}"/>
              </a:ext>
              <a:ext uri="{C183D7F6-B498-43B3-948B-1728B52AA6E4}">
                <adec:decorative xmlns:adec="http://schemas.microsoft.com/office/drawing/2017/decorative" val="1"/>
              </a:ext>
            </a:extLst>
          </p:cNvPr>
          <p:cNvGrpSpPr/>
          <p:nvPr/>
        </p:nvGrpSpPr>
        <p:grpSpPr>
          <a:xfrm>
            <a:off x="5765313" y="5065227"/>
            <a:ext cx="2901244" cy="833406"/>
            <a:chOff x="3691467" y="2268380"/>
            <a:chExt cx="2901244" cy="833406"/>
          </a:xfrm>
        </p:grpSpPr>
        <p:sp>
          <p:nvSpPr>
            <p:cNvPr id="87" name="Rectangle 86">
              <a:extLst>
                <a:ext uri="{FF2B5EF4-FFF2-40B4-BE49-F238E27FC236}">
                  <a16:creationId xmlns:a16="http://schemas.microsoft.com/office/drawing/2014/main" id="{0A513147-8F14-4A9A-9544-530A5BE3A9FE}"/>
                </a:ext>
                <a:ext uri="{C183D7F6-B498-43B3-948B-1728B52AA6E4}">
                  <adec:decorative xmlns:adec="http://schemas.microsoft.com/office/drawing/2017/decorative" val="1"/>
                </a:ext>
              </a:extLst>
            </p:cNvPr>
            <p:cNvSpPr/>
            <p:nvPr/>
          </p:nvSpPr>
          <p:spPr>
            <a:xfrm>
              <a:off x="3691467" y="2268380"/>
              <a:ext cx="2901244" cy="83340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8" name="Straight Connector 87">
              <a:extLst>
                <a:ext uri="{FF2B5EF4-FFF2-40B4-BE49-F238E27FC236}">
                  <a16:creationId xmlns:a16="http://schemas.microsoft.com/office/drawing/2014/main" id="{0140686A-C49E-4216-8BFD-6D200F187C29}"/>
                </a:ext>
                <a:ext uri="{C183D7F6-B498-43B3-948B-1728B52AA6E4}">
                  <adec:decorative xmlns:adec="http://schemas.microsoft.com/office/drawing/2017/decorative" val="1"/>
                </a:ext>
              </a:extLst>
            </p:cNvPr>
            <p:cNvCxnSpPr>
              <a:cxnSpLocks/>
            </p:cNvCxnSpPr>
            <p:nvPr/>
          </p:nvCxnSpPr>
          <p:spPr>
            <a:xfrm>
              <a:off x="3793066" y="24599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E4823BB-3B3C-4208-9EE2-27CE8DDA8248}"/>
                </a:ext>
                <a:ext uri="{C183D7F6-B498-43B3-948B-1728B52AA6E4}">
                  <adec:decorative xmlns:adec="http://schemas.microsoft.com/office/drawing/2017/decorative" val="1"/>
                </a:ext>
              </a:extLst>
            </p:cNvPr>
            <p:cNvCxnSpPr>
              <a:cxnSpLocks/>
            </p:cNvCxnSpPr>
            <p:nvPr/>
          </p:nvCxnSpPr>
          <p:spPr>
            <a:xfrm>
              <a:off x="3793066" y="26123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C804F36-615E-4A0A-B13B-6EB55D944153}"/>
                </a:ext>
                <a:ext uri="{C183D7F6-B498-43B3-948B-1728B52AA6E4}">
                  <adec:decorative xmlns:adec="http://schemas.microsoft.com/office/drawing/2017/decorative" val="1"/>
                </a:ext>
              </a:extLst>
            </p:cNvPr>
            <p:cNvCxnSpPr>
              <a:cxnSpLocks/>
            </p:cNvCxnSpPr>
            <p:nvPr/>
          </p:nvCxnSpPr>
          <p:spPr>
            <a:xfrm>
              <a:off x="3793066" y="27647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28273DB-1018-42AC-9E20-0761ECBD031C}"/>
                </a:ext>
                <a:ext uri="{C183D7F6-B498-43B3-948B-1728B52AA6E4}">
                  <adec:decorative xmlns:adec="http://schemas.microsoft.com/office/drawing/2017/decorative" val="1"/>
                </a:ext>
              </a:extLst>
            </p:cNvPr>
            <p:cNvCxnSpPr>
              <a:cxnSpLocks/>
            </p:cNvCxnSpPr>
            <p:nvPr/>
          </p:nvCxnSpPr>
          <p:spPr>
            <a:xfrm>
              <a:off x="3793066" y="2917199"/>
              <a:ext cx="2675467" cy="0"/>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pic>
        <p:nvPicPr>
          <p:cNvPr id="92" name="Picture 91">
            <a:extLst>
              <a:ext uri="{FF2B5EF4-FFF2-40B4-BE49-F238E27FC236}">
                <a16:creationId xmlns:a16="http://schemas.microsoft.com/office/drawing/2014/main" id="{D392F3E4-1B28-46FD-A14E-17108BE52F5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1010843" y="3219837"/>
            <a:ext cx="634616" cy="690611"/>
          </a:xfrm>
          <a:prstGeom prst="rect">
            <a:avLst/>
          </a:prstGeom>
        </p:spPr>
      </p:pic>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16920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750"/>
                                        <p:tgtEl>
                                          <p:spTgt spid="67"/>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childTnLst>
                          </p:cTn>
                        </p:par>
                        <p:par>
                          <p:cTn id="19" fill="hold">
                            <p:stCondLst>
                              <p:cond delay="750"/>
                            </p:stCondLst>
                            <p:childTnLst>
                              <p:par>
                                <p:cTn id="20" presetID="10" presetClass="entr" presetSubtype="0" fill="hold" nodeType="after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right)">
                                      <p:cBhvr>
                                        <p:cTn id="27" dur="75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67"/>
                                        </p:tgtEl>
                                      </p:cBhvr>
                                    </p:animEffect>
                                    <p:set>
                                      <p:cBhvr>
                                        <p:cTn id="37" dur="1" fill="hold">
                                          <p:stCondLst>
                                            <p:cond delay="499"/>
                                          </p:stCondLst>
                                        </p:cTn>
                                        <p:tgtEl>
                                          <p:spTgt spid="67"/>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8"/>
                                        </p:tgtEl>
                                      </p:cBhvr>
                                    </p:animEffect>
                                    <p:set>
                                      <p:cBhvr>
                                        <p:cTn id="40" dur="1" fill="hold">
                                          <p:stCondLst>
                                            <p:cond delay="499"/>
                                          </p:stCondLst>
                                        </p:cTn>
                                        <p:tgtEl>
                                          <p:spTgt spid="5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71"/>
                                        </p:tgtEl>
                                      </p:cBhvr>
                                    </p:animEffect>
                                    <p:set>
                                      <p:cBhvr>
                                        <p:cTn id="43" dur="1" fill="hold">
                                          <p:stCondLst>
                                            <p:cond delay="499"/>
                                          </p:stCondLst>
                                        </p:cTn>
                                        <p:tgtEl>
                                          <p:spTgt spid="71"/>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64"/>
                                        </p:tgtEl>
                                      </p:cBhvr>
                                    </p:animEffect>
                                    <p:set>
                                      <p:cBhvr>
                                        <p:cTn id="46" dur="1" fill="hold">
                                          <p:stCondLst>
                                            <p:cond delay="499"/>
                                          </p:stCondLst>
                                        </p:cTn>
                                        <p:tgtEl>
                                          <p:spTgt spid="64"/>
                                        </p:tgtEl>
                                        <p:attrNameLst>
                                          <p:attrName>style.visibility</p:attrName>
                                        </p:attrNameLst>
                                      </p:cBhvr>
                                      <p:to>
                                        <p:strVal val="hidden"/>
                                      </p:to>
                                    </p:set>
                                  </p:childTnLst>
                                </p:cTn>
                              </p:par>
                            </p:childTnLst>
                          </p:cTn>
                        </p:par>
                        <p:par>
                          <p:cTn id="47" fill="hold">
                            <p:stCondLst>
                              <p:cond delay="500"/>
                            </p:stCondLst>
                            <p:childTnLst>
                              <p:par>
                                <p:cTn id="48" presetID="22" presetClass="entr" presetSubtype="2" fill="hold" nodeType="after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wipe(right)">
                                      <p:cBhvr>
                                        <p:cTn id="50" dur="750"/>
                                        <p:tgtEl>
                                          <p:spTgt spid="82"/>
                                        </p:tgtEl>
                                      </p:cBhvr>
                                    </p:animEffect>
                                  </p:childTnLst>
                                </p:cTn>
                              </p:par>
                            </p:childTnLst>
                          </p:cTn>
                        </p:par>
                        <p:par>
                          <p:cTn id="51" fill="hold">
                            <p:stCondLst>
                              <p:cond delay="1250"/>
                            </p:stCondLst>
                            <p:childTnLst>
                              <p:par>
                                <p:cTn id="52" presetID="10" presetClass="entr" presetSubtype="0" fill="hold" nodeType="afterEffect">
                                  <p:stCondLst>
                                    <p:cond delay="0"/>
                                  </p:stCondLst>
                                  <p:childTnLst>
                                    <p:set>
                                      <p:cBhvr>
                                        <p:cTn id="53" dur="1" fill="hold">
                                          <p:stCondLst>
                                            <p:cond delay="0"/>
                                          </p:stCondLst>
                                        </p:cTn>
                                        <p:tgtEl>
                                          <p:spTgt spid="86"/>
                                        </p:tgtEl>
                                        <p:attrNameLst>
                                          <p:attrName>style.visibility</p:attrName>
                                        </p:attrNameLst>
                                      </p:cBhvr>
                                      <p:to>
                                        <p:strVal val="visible"/>
                                      </p:to>
                                    </p:set>
                                    <p:animEffect transition="in" filter="fade">
                                      <p:cBhvr>
                                        <p:cTn id="54" dur="500"/>
                                        <p:tgtEl>
                                          <p:spTgt spid="8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wipe(right)">
                                      <p:cBhvr>
                                        <p:cTn id="59"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9ECC0-FFDE-4409-B1BD-DE689A39A695}"/>
              </a:ext>
            </a:extLst>
          </p:cNvPr>
          <p:cNvSpPr>
            <a:spLocks noGrp="1"/>
          </p:cNvSpPr>
          <p:nvPr>
            <p:ph type="title"/>
          </p:nvPr>
        </p:nvSpPr>
        <p:spPr/>
        <p:txBody>
          <a:bodyPr/>
          <a:lstStyle/>
          <a:p>
            <a:r>
              <a:rPr lang="de-de"/>
              <a:t>Erstellen von Datasets</a:t>
            </a:r>
            <a:endParaRPr lang="en-US"/>
          </a:p>
        </p:txBody>
      </p:sp>
      <p:sp>
        <p:nvSpPr>
          <p:cNvPr id="3" name="Text Placeholder 2">
            <a:extLst>
              <a:ext uri="{FF2B5EF4-FFF2-40B4-BE49-F238E27FC236}">
                <a16:creationId xmlns:a16="http://schemas.microsoft.com/office/drawing/2014/main" id="{8021C997-1D5B-4D80-8123-A30EB97FB3C3}"/>
              </a:ext>
            </a:extLst>
          </p:cNvPr>
          <p:cNvSpPr>
            <a:spLocks noGrp="1"/>
          </p:cNvSpPr>
          <p:nvPr>
            <p:ph type="body" sz="quarter" idx="10"/>
          </p:nvPr>
        </p:nvSpPr>
        <p:spPr/>
        <p:txBody>
          <a:bodyPr/>
          <a:lstStyle/>
          <a:p>
            <a:r>
              <a:rPr lang="de-de"/>
              <a:t>Dataset-Sammlungen » Parameter » Sichern von Berichtsdaten</a:t>
            </a:r>
          </a:p>
        </p:txBody>
      </p:sp>
      <p:sp>
        <p:nvSpPr>
          <p:cNvPr id="4" name="Content Placeholder 3">
            <a:extLst>
              <a:ext uri="{FF2B5EF4-FFF2-40B4-BE49-F238E27FC236}">
                <a16:creationId xmlns:a16="http://schemas.microsoft.com/office/drawing/2014/main" id="{60821D85-A2CF-4D2D-8182-425E42E62A21}"/>
              </a:ext>
            </a:extLst>
          </p:cNvPr>
          <p:cNvSpPr>
            <a:spLocks noGrp="1"/>
          </p:cNvSpPr>
          <p:nvPr>
            <p:ph idx="1"/>
          </p:nvPr>
        </p:nvSpPr>
        <p:spPr/>
        <p:txBody>
          <a:bodyPr/>
          <a:lstStyle/>
          <a:p>
            <a:r>
              <a:rPr lang="de-de"/>
              <a:t>Berichtsdaten können durch Übergabe des integrierten Felds </a:t>
            </a:r>
            <a:r>
              <a:rPr lang="de-de" b="1"/>
              <a:t>UserID</a:t>
            </a:r>
            <a:r>
              <a:rPr lang="de-de"/>
              <a:t> in einem Abfrageparameter auf Benutzerbasis gesichert werden.</a:t>
            </a:r>
          </a:p>
          <a:p>
            <a:pPr lvl="1"/>
            <a:r>
              <a:rPr lang="de-de"/>
              <a:t>Das Feld gibt den Benutzerprinzipalnamen (User Principal Name, UPN) des Berichtsbenutzers zurück.</a:t>
            </a:r>
          </a:p>
          <a:p>
            <a:r>
              <a:rPr lang="de-de"/>
              <a:t>Vorausgesetzt, die Datenquelle hat Benutzer und deren UPN-Werte gespeichert, kann die Dataset-Abfrage geeignete Filter anwenden.</a:t>
            </a:r>
          </a:p>
          <a:p>
            <a:endParaRPr lang="en-US"/>
          </a:p>
        </p:txBody>
      </p:sp>
      <p:pic>
        <p:nvPicPr>
          <p:cNvPr id="6" name="Graphic 5">
            <a:extLst>
              <a:ext uri="{FF2B5EF4-FFF2-40B4-BE49-F238E27FC236}">
                <a16:creationId xmlns:a16="http://schemas.microsoft.com/office/drawing/2014/main" id="{49DD9C63-6070-4AA1-AA0B-C3DC435C4C4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867" y="4892348"/>
            <a:ext cx="914400" cy="914400"/>
          </a:xfrm>
          <a:prstGeom prst="rect">
            <a:avLst/>
          </a:prstGeom>
        </p:spPr>
      </p:pic>
      <p:sp>
        <p:nvSpPr>
          <p:cNvPr id="7" name="TextBox 6">
            <a:extLst>
              <a:ext uri="{FF2B5EF4-FFF2-40B4-BE49-F238E27FC236}">
                <a16:creationId xmlns:a16="http://schemas.microsoft.com/office/drawing/2014/main" id="{EE5DD00E-69DF-4F52-A94F-529BD64D16B8}"/>
              </a:ext>
            </a:extLst>
          </p:cNvPr>
          <p:cNvSpPr txBox="1"/>
          <p:nvPr/>
        </p:nvSpPr>
        <p:spPr>
          <a:xfrm>
            <a:off x="1869291" y="4792696"/>
            <a:ext cx="7851178" cy="1126462"/>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solidFill>
                  <a:schemeClr val="tx1"/>
                </a:solidFill>
              </a:rPr>
              <a:t>Achten Sie beim Entwickeln von Berichten darauf, dass bei der Übergabe des integrierten Felds </a:t>
            </a:r>
            <a:r>
              <a:rPr lang="de-de" b="1" dirty="0">
                <a:solidFill>
                  <a:schemeClr val="tx1"/>
                </a:solidFill>
              </a:rPr>
              <a:t>UserID</a:t>
            </a:r>
            <a:r>
              <a:rPr lang="de-de" dirty="0">
                <a:solidFill>
                  <a:schemeClr val="tx1"/>
                </a:solidFill>
              </a:rPr>
              <a:t> in Power BI Report Builder der NT-Kontoname und der UPN zurückgegeben wird.</a:t>
            </a:r>
          </a:p>
        </p:txBody>
      </p:sp>
      <p:sp>
        <p:nvSpPr>
          <p:cNvPr id="5" name="Footer Placeholder 4">
            <a:extLst>
              <a:ext uri="{FF2B5EF4-FFF2-40B4-BE49-F238E27FC236}">
                <a16:creationId xmlns:a16="http://schemas.microsoft.com/office/drawing/2014/main" id="{ED025420-8FC2-4B47-900C-CA8F32261EB8}"/>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311828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909B4-0B5C-449A-882D-725C4419F861}"/>
              </a:ext>
            </a:extLst>
          </p:cNvPr>
          <p:cNvSpPr>
            <a:spLocks noGrp="1"/>
          </p:cNvSpPr>
          <p:nvPr>
            <p:ph type="title"/>
          </p:nvPr>
        </p:nvSpPr>
        <p:spPr/>
        <p:txBody>
          <a:bodyPr/>
          <a:lstStyle/>
          <a:p>
            <a:r>
              <a:rPr lang="de-de"/>
              <a:t>Übungseinheiten</a:t>
            </a:r>
          </a:p>
        </p:txBody>
      </p:sp>
      <p:sp>
        <p:nvSpPr>
          <p:cNvPr id="3" name="Text Placeholder 2">
            <a:extLst>
              <a:ext uri="{FF2B5EF4-FFF2-40B4-BE49-F238E27FC236}">
                <a16:creationId xmlns:a16="http://schemas.microsoft.com/office/drawing/2014/main" id="{63328DE3-C4F1-4D17-8234-245346EA3C2D}"/>
              </a:ext>
            </a:extLst>
          </p:cNvPr>
          <p:cNvSpPr>
            <a:spLocks noGrp="1"/>
          </p:cNvSpPr>
          <p:nvPr>
            <p:ph type="body" sz="quarter" idx="10"/>
          </p:nvPr>
        </p:nvSpPr>
        <p:spPr/>
        <p:txBody>
          <a:bodyPr/>
          <a:lstStyle/>
          <a:p>
            <a:r>
              <a:rPr lang="de-de"/>
              <a:t>Servername der Azure SQL-Databank</a:t>
            </a:r>
          </a:p>
        </p:txBody>
      </p:sp>
      <p:sp>
        <p:nvSpPr>
          <p:cNvPr id="4" name="Content Placeholder 3">
            <a:extLst>
              <a:ext uri="{FF2B5EF4-FFF2-40B4-BE49-F238E27FC236}">
                <a16:creationId xmlns:a16="http://schemas.microsoft.com/office/drawing/2014/main" id="{4F449AE3-3F62-4FE0-99F2-20D8425D3499}"/>
              </a:ext>
            </a:extLst>
          </p:cNvPr>
          <p:cNvSpPr>
            <a:spLocks noGrp="1"/>
          </p:cNvSpPr>
          <p:nvPr>
            <p:ph idx="1"/>
          </p:nvPr>
        </p:nvSpPr>
        <p:spPr>
          <a:xfrm>
            <a:off x="457199" y="2070000"/>
            <a:ext cx="5521661" cy="4788000"/>
          </a:xfrm>
        </p:spPr>
        <p:txBody>
          <a:bodyPr/>
          <a:lstStyle/>
          <a:p>
            <a:r>
              <a:rPr lang="de-de" dirty="0"/>
              <a:t>Einige Ihrer Übungsberichte erfordern eine Azure SQL-Datenbank.</a:t>
            </a:r>
          </a:p>
          <a:p>
            <a:r>
              <a:rPr lang="de-de" dirty="0"/>
              <a:t>Der Kursleiter gibt Ihnen möglicherweise einen anderen Datenbankservernamen.</a:t>
            </a:r>
          </a:p>
          <a:p>
            <a:pPr lvl="1"/>
            <a:r>
              <a:rPr lang="de-de" sz="2200" dirty="0"/>
              <a:t>Öffnen Sie in diesem Fall die Datei </a:t>
            </a:r>
            <a:r>
              <a:rPr lang="de-de" sz="2200" b="1" dirty="0"/>
              <a:t>&lt;CourseFolder&gt;\PowerBIPRIAD\</a:t>
            </a:r>
            <a:br>
              <a:rPr sz="2200" dirty="0"/>
            </a:br>
            <a:r>
              <a:rPr lang="de-de" sz="2200" b="1" dirty="0"/>
              <a:t>MySolution\MyEnvironment.txt</a:t>
            </a:r>
            <a:r>
              <a:rPr lang="de-de" sz="2200" dirty="0"/>
              <a:t>, und ersetzen Sie den Servernamen-Wert</a:t>
            </a:r>
          </a:p>
          <a:p>
            <a:pPr lvl="1"/>
            <a:r>
              <a:rPr lang="de-de" sz="2200" dirty="0"/>
              <a:t>Vergessen Sie nicht, die Datei zu speichern</a:t>
            </a:r>
            <a:endParaRPr lang="en-US" sz="2200" dirty="0"/>
          </a:p>
        </p:txBody>
      </p:sp>
      <p:sp>
        <p:nvSpPr>
          <p:cNvPr id="5" name="Footer Placeholder 4">
            <a:extLst>
              <a:ext uri="{FF2B5EF4-FFF2-40B4-BE49-F238E27FC236}">
                <a16:creationId xmlns:a16="http://schemas.microsoft.com/office/drawing/2014/main" id="{4AF99C14-3312-4694-9BE3-16661EBF205A}"/>
              </a:ext>
            </a:extLst>
          </p:cNvPr>
          <p:cNvSpPr>
            <a:spLocks noGrp="1"/>
          </p:cNvSpPr>
          <p:nvPr>
            <p:ph type="ftr" sz="quarter" idx="11"/>
          </p:nvPr>
        </p:nvSpPr>
        <p:spPr>
          <a:xfrm>
            <a:off x="8878530" y="6492875"/>
            <a:ext cx="3313470" cy="365125"/>
          </a:xfrm>
        </p:spPr>
        <p:txBody>
          <a:bodyPr/>
          <a:lstStyle/>
          <a:p>
            <a:r>
              <a:rPr lang="de-de" dirty="0"/>
              <a:t>© 2022 Microsoft. Alle Rechte vorbehalten. </a:t>
            </a:r>
          </a:p>
        </p:txBody>
      </p:sp>
      <p:pic>
        <p:nvPicPr>
          <p:cNvPr id="7" name="Picture 2">
            <a:extLst>
              <a:ext uri="{FF2B5EF4-FFF2-40B4-BE49-F238E27FC236}">
                <a16:creationId xmlns:a16="http://schemas.microsoft.com/office/drawing/2014/main" id="{3A0B4BA5-E3A4-5727-AA67-C5CB89603F4F}"/>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250"/>
          <a:stretch/>
        </p:blipFill>
        <p:spPr bwMode="auto">
          <a:xfrm>
            <a:off x="5978860" y="2084747"/>
            <a:ext cx="4381500" cy="44228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3BD4533-DE87-4FE8-B6D8-F82A173DF77A}"/>
              </a:ext>
              <a:ext uri="{C183D7F6-B498-43B3-948B-1728B52AA6E4}">
                <adec:decorative xmlns:adec="http://schemas.microsoft.com/office/drawing/2017/decorative" val="1"/>
              </a:ext>
            </a:extLst>
          </p:cNvPr>
          <p:cNvSpPr/>
          <p:nvPr/>
        </p:nvSpPr>
        <p:spPr>
          <a:xfrm>
            <a:off x="5978861" y="3105261"/>
            <a:ext cx="2326851" cy="21740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42264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de-de"/>
              <a:t>Übung 03A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de-de"/>
              <a:t>45 Minuten</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de-de" sz="4400" dirty="0"/>
              <a:t>Einen Listenbericht entwickeln</a:t>
            </a:r>
          </a:p>
          <a:p>
            <a:pPr marL="0" indent="0">
              <a:buNone/>
            </a:pPr>
            <a:r>
              <a:rPr lang="de-de" dirty="0">
                <a:solidFill>
                  <a:schemeClr val="accent6"/>
                </a:solidFill>
              </a:rPr>
              <a:t>Sie müssen die </a:t>
            </a:r>
            <a:r>
              <a:rPr lang="de-de" b="1" dirty="0">
                <a:solidFill>
                  <a:schemeClr val="accent6"/>
                </a:solidFill>
              </a:rPr>
              <a:t>Übung 02A</a:t>
            </a:r>
            <a:r>
              <a:rPr lang="de-de" dirty="0">
                <a:solidFill>
                  <a:schemeClr val="accent6"/>
                </a:solidFill>
              </a:rPr>
              <a:t> erfolgreich abschließen, bevor Sie mit dieser Übung beginnen können.</a:t>
            </a:r>
          </a:p>
          <a:p>
            <a:pPr marL="0" indent="0">
              <a:buNone/>
            </a:pPr>
            <a:r>
              <a:rPr lang="de-de" sz="2600" dirty="0"/>
              <a:t>Das Übungsdokument ist unter &lt;CourseFolder&gt;\PowerBIPRIAD\Lab03A verfügbar.</a:t>
            </a:r>
          </a:p>
          <a:p>
            <a:endParaRPr lang="en-US" sz="1100" dirty="0"/>
          </a:p>
          <a:p>
            <a:pPr marL="363538" indent="-363538">
              <a:buFont typeface="+mj-lt"/>
              <a:buAutoNum type="arabicPeriod"/>
            </a:pPr>
            <a:r>
              <a:rPr lang="de-de" sz="2000" dirty="0"/>
              <a:t>Den Bericht erstellen</a:t>
            </a:r>
          </a:p>
          <a:p>
            <a:pPr marL="363538" indent="-363538">
              <a:buFont typeface="+mj-lt"/>
              <a:buAutoNum type="arabicPeriod"/>
            </a:pPr>
            <a:r>
              <a:rPr lang="de-de" sz="2000" dirty="0"/>
              <a:t>Die Datenquelle erstellen</a:t>
            </a:r>
          </a:p>
          <a:p>
            <a:pPr marL="363538" indent="-363538">
              <a:buFont typeface="+mj-lt"/>
              <a:buAutoNum type="arabicPeriod"/>
            </a:pPr>
            <a:r>
              <a:rPr lang="de-de" sz="2000" dirty="0"/>
              <a:t>Das Dataset erstellen</a:t>
            </a:r>
          </a:p>
          <a:p>
            <a:pPr marL="363538" indent="-363538">
              <a:buFont typeface="+mj-lt"/>
              <a:buAutoNum type="arabicPeriod"/>
            </a:pPr>
            <a:r>
              <a:rPr lang="de-de" sz="2000" dirty="0"/>
              <a:t>Das Berichtslayout entwickeln</a:t>
            </a:r>
          </a:p>
          <a:p>
            <a:pPr marL="363538" indent="-363538">
              <a:buFont typeface="+mj-lt"/>
              <a:buAutoNum type="arabicPeriod"/>
            </a:pPr>
            <a:r>
              <a:rPr lang="de-de" sz="2000" dirty="0"/>
              <a:t>Den Bericht veröffentlichen</a:t>
            </a:r>
          </a:p>
          <a:p>
            <a:endParaRPr lang="en-US" dirty="0"/>
          </a:p>
        </p:txBody>
      </p:sp>
      <p:pic>
        <p:nvPicPr>
          <p:cNvPr id="2" name="Picture 1">
            <a:extLst>
              <a:ext uri="{FF2B5EF4-FFF2-40B4-BE49-F238E27FC236}">
                <a16:creationId xmlns:a16="http://schemas.microsoft.com/office/drawing/2014/main" id="{84775725-ABE2-00A9-CE73-DD8CDF10D0D3}"/>
              </a:ext>
              <a:ext uri="{C183D7F6-B498-43B3-948B-1728B52AA6E4}">
                <adec:decorative xmlns:adec="http://schemas.microsoft.com/office/drawing/2017/decorative" val="1"/>
              </a:ext>
            </a:extLst>
          </p:cNvPr>
          <p:cNvPicPr>
            <a:picLocks noChangeAspect="1"/>
          </p:cNvPicPr>
          <p:nvPr/>
        </p:nvPicPr>
        <p:blipFill rotWithShape="1">
          <a:blip r:embed="rId3"/>
          <a:srcRect b="53333"/>
          <a:stretch/>
        </p:blipFill>
        <p:spPr>
          <a:xfrm>
            <a:off x="4485686" y="4177799"/>
            <a:ext cx="7456714" cy="3200401"/>
          </a:xfrm>
          <a:prstGeom prst="rect">
            <a:avLst/>
          </a:prstGeom>
        </p:spPr>
      </p:pic>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39228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AFAD54D-DE7B-4FD3-9BFF-EE91BB921569}"/>
              </a:ext>
            </a:extLst>
          </p:cNvPr>
          <p:cNvSpPr>
            <a:spLocks noGrp="1"/>
          </p:cNvSpPr>
          <p:nvPr>
            <p:ph type="title"/>
          </p:nvPr>
        </p:nvSpPr>
        <p:spPr/>
        <p:txBody>
          <a:bodyPr/>
          <a:lstStyle/>
          <a:p>
            <a:r>
              <a:rPr lang="de-de"/>
              <a:t>Empfohlene Vorgehensweisen</a:t>
            </a:r>
          </a:p>
        </p:txBody>
      </p:sp>
      <p:sp>
        <p:nvSpPr>
          <p:cNvPr id="8" name="Text Placeholder 7" hidden="1">
            <a:extLst>
              <a:ext uri="{FF2B5EF4-FFF2-40B4-BE49-F238E27FC236}">
                <a16:creationId xmlns:a16="http://schemas.microsoft.com/office/drawing/2014/main" id="{DCE2746D-5E74-4386-AEA5-75ECD74DC2D7}"/>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2C437E26-E520-4E01-968F-BB0AE13F5179}"/>
              </a:ext>
            </a:extLst>
          </p:cNvPr>
          <p:cNvSpPr>
            <a:spLocks noGrp="1"/>
          </p:cNvSpPr>
          <p:nvPr>
            <p:ph idx="1"/>
          </p:nvPr>
        </p:nvSpPr>
        <p:spPr/>
        <p:txBody>
          <a:bodyPr/>
          <a:lstStyle/>
          <a:p>
            <a:r>
              <a:rPr lang="de-de"/>
              <a:t>Wenn Ihre Datenquelle nicht nativ unterstützt wird, verwenden Sie Power BI Desktop, um zuerst ein Modell zu erstellen.</a:t>
            </a:r>
          </a:p>
          <a:p>
            <a:r>
              <a:rPr lang="de-de"/>
              <a:t>Verwenden Sie nach Möglichkeit gespeicherte Prozeduren:</a:t>
            </a:r>
          </a:p>
          <a:p>
            <a:pPr lvl="1"/>
            <a:r>
              <a:rPr lang="de-de"/>
              <a:t>Bessere Leistung</a:t>
            </a:r>
          </a:p>
          <a:p>
            <a:pPr lvl="1"/>
            <a:r>
              <a:rPr lang="de-de"/>
              <a:t>Wiederverwendung von Logik</a:t>
            </a:r>
          </a:p>
          <a:p>
            <a:pPr lvl="1"/>
            <a:r>
              <a:rPr lang="de-de"/>
              <a:t>Einfache Wartung</a:t>
            </a:r>
          </a:p>
          <a:p>
            <a:r>
              <a:rPr lang="de-de"/>
              <a:t>Verwenden Sie für Power BI Desktop- oder Analysis Services-Quellen den DAX-Abfrage-Designer, es sei denn, Sie benötigen Serveraggregationen oder berechnete Elemente.</a:t>
            </a:r>
          </a:p>
          <a:p>
            <a:endParaRPr lang="en-US"/>
          </a:p>
        </p:txBody>
      </p:sp>
      <p:sp>
        <p:nvSpPr>
          <p:cNvPr id="5" name="Footer Placeholder 4">
            <a:extLst>
              <a:ext uri="{FF2B5EF4-FFF2-40B4-BE49-F238E27FC236}">
                <a16:creationId xmlns:a16="http://schemas.microsoft.com/office/drawing/2014/main" id="{52E85901-61BA-400C-A35C-813CB259FCDE}"/>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9557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E26473-79C2-478A-B39A-5DA39130E535}"/>
              </a:ext>
            </a:extLst>
          </p:cNvPr>
          <p:cNvSpPr>
            <a:spLocks noGrp="1"/>
          </p:cNvSpPr>
          <p:nvPr>
            <p:ph type="title"/>
          </p:nvPr>
        </p:nvSpPr>
        <p:spPr/>
        <p:txBody>
          <a:bodyPr/>
          <a:lstStyle/>
          <a:p>
            <a:r>
              <a:rPr lang="de-de"/>
              <a:t>Ressourcen</a:t>
            </a:r>
          </a:p>
        </p:txBody>
      </p:sp>
      <p:sp>
        <p:nvSpPr>
          <p:cNvPr id="8" name="Text Placeholder 7" hidden="1">
            <a:extLst>
              <a:ext uri="{FF2B5EF4-FFF2-40B4-BE49-F238E27FC236}">
                <a16:creationId xmlns:a16="http://schemas.microsoft.com/office/drawing/2014/main" id="{E6736CF7-CBC3-42A5-8C36-91926DF0CE48}"/>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5FC7225D-06F6-4BED-99A8-1A763D328BB8}"/>
              </a:ext>
            </a:extLst>
          </p:cNvPr>
          <p:cNvSpPr>
            <a:spLocks noGrp="1"/>
          </p:cNvSpPr>
          <p:nvPr>
            <p:ph idx="1"/>
          </p:nvPr>
        </p:nvSpPr>
        <p:spPr/>
        <p:txBody>
          <a:bodyPr/>
          <a:lstStyle/>
          <a:p>
            <a:r>
              <a:rPr lang="de-de"/>
              <a:t>Unterstützte Datenquellen für paginierte Power BI-Berichte</a:t>
            </a:r>
          </a:p>
          <a:p>
            <a:pPr lvl="1"/>
            <a:r>
              <a:rPr lang="de-de">
                <a:hlinkClick r:id="rId3"/>
              </a:rPr>
              <a:t>https://docs.microsoft.com/power-bi/paginated-reports-data-sources</a:t>
            </a:r>
            <a:endParaRPr lang="en-US"/>
          </a:p>
          <a:p>
            <a:r>
              <a:rPr lang="de-de"/>
              <a:t>Berichtsdaten in Power BI Report Builder</a:t>
            </a:r>
          </a:p>
          <a:p>
            <a:pPr lvl="1"/>
            <a:r>
              <a:rPr lang="de-de">
                <a:hlinkClick r:id="rId4"/>
              </a:rPr>
              <a:t>https://docs.microsoft.com/power-bi/report-builder-data</a:t>
            </a:r>
            <a:endParaRPr lang="en-US"/>
          </a:p>
          <a:p>
            <a:r>
              <a:rPr lang="de-de"/>
              <a:t>Anleitung zum Abrufen von Daten für paginierte Berichte</a:t>
            </a:r>
          </a:p>
          <a:p>
            <a:pPr lvl="1"/>
            <a:r>
              <a:rPr lang="de-de">
                <a:hlinkClick r:id="rId5"/>
              </a:rPr>
              <a:t>https://docs.microsoft.com/power-bi/guidance/report-paginated-data-retrieval</a:t>
            </a:r>
            <a:endParaRPr lang="en-US"/>
          </a:p>
          <a:p>
            <a:endParaRPr lang="en-US"/>
          </a:p>
        </p:txBody>
      </p:sp>
      <p:sp>
        <p:nvSpPr>
          <p:cNvPr id="5" name="Footer Placeholder 4">
            <a:extLst>
              <a:ext uri="{FF2B5EF4-FFF2-40B4-BE49-F238E27FC236}">
                <a16:creationId xmlns:a16="http://schemas.microsoft.com/office/drawing/2014/main" id="{94690F6F-4680-4185-96EF-319E7735303B}"/>
              </a:ext>
            </a:extLst>
          </p:cNvPr>
          <p:cNvSpPr>
            <a:spLocks noGrp="1"/>
          </p:cNvSpPr>
          <p:nvPr>
            <p:ph type="ftr" sz="quarter" idx="11"/>
          </p:nvPr>
        </p:nvSpPr>
        <p:spPr>
          <a:xfrm>
            <a:off x="8996516" y="6492875"/>
            <a:ext cx="3195483" cy="365125"/>
          </a:xfrm>
        </p:spPr>
        <p:txBody>
          <a:bodyPr/>
          <a:lstStyle/>
          <a:p>
            <a:r>
              <a:rPr lang="de-de" dirty="0"/>
              <a:t>© 2022 Microsoft. Alle Rechte vorbehalten. </a:t>
            </a:r>
          </a:p>
        </p:txBody>
      </p:sp>
    </p:spTree>
    <p:extLst>
      <p:ext uri="{BB962C8B-B14F-4D97-AF65-F5344CB8AC3E}">
        <p14:creationId xmlns:p14="http://schemas.microsoft.com/office/powerpoint/2010/main" val="177751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de-de"/>
              <a:t>Fragen?</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a:xfrm>
            <a:off x="8952272" y="6492875"/>
            <a:ext cx="3239728" cy="365125"/>
          </a:xfrm>
        </p:spPr>
        <p:txBody>
          <a:bodyPr/>
          <a:lstStyle/>
          <a:p>
            <a:r>
              <a:rPr lang="de-de" dirty="0"/>
              <a:t>© 2022 Microsoft. Alle Rechte vorbehalten. </a:t>
            </a:r>
          </a:p>
        </p:txBody>
      </p:sp>
    </p:spTree>
    <p:extLst>
      <p:ext uri="{BB962C8B-B14F-4D97-AF65-F5344CB8AC3E}">
        <p14:creationId xmlns:p14="http://schemas.microsoft.com/office/powerpoint/2010/main" val="332993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de-de">
                <a:ea typeface="+mn-ea"/>
                <a:cs typeface="+mn-cs"/>
              </a:rPr>
              <a:t>Power BI </a:t>
            </a:r>
            <a:br/>
            <a:r>
              <a:rPr lang="de-de">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de-de"/>
              <a:t>Modul 04</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de-de"/>
              <a:t>Arbeiten mit Parametern</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8937524" y="6492875"/>
            <a:ext cx="3254476" cy="365125"/>
          </a:xfrm>
        </p:spPr>
        <p:txBody>
          <a:bodyPr/>
          <a:lstStyle/>
          <a:p>
            <a:r>
              <a:rPr lang="de-de" dirty="0"/>
              <a:t>© 2022 Microsoft. Alle Rechte vorbehalten. </a:t>
            </a:r>
          </a:p>
        </p:txBody>
      </p:sp>
    </p:spTree>
    <p:extLst>
      <p:ext uri="{BB962C8B-B14F-4D97-AF65-F5344CB8AC3E}">
        <p14:creationId xmlns:p14="http://schemas.microsoft.com/office/powerpoint/2010/main" val="422599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de-de"/>
              <a:t>Modulübersicht</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de-de"/>
              <a:t>04: Arbeiten mit Parametern</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de-de"/>
              <a:t>Einführung in Parameter</a:t>
            </a:r>
          </a:p>
          <a:p>
            <a:r>
              <a:rPr lang="de-de"/>
              <a:t>Erstellen der Berichtsparameter</a:t>
            </a:r>
          </a:p>
          <a:p>
            <a:r>
              <a:rPr lang="de-de"/>
              <a:t>Erstellen der Abfrageparameter</a:t>
            </a:r>
          </a:p>
          <a:p>
            <a:r>
              <a:rPr lang="de-de"/>
              <a:t>Arbeiten mit Parametern</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a:xfrm>
            <a:off x="8967020" y="6492875"/>
            <a:ext cx="3224980" cy="365125"/>
          </a:xfrm>
        </p:spPr>
        <p:txBody>
          <a:bodyPr/>
          <a:lstStyle/>
          <a:p>
            <a:r>
              <a:rPr lang="de-de"/>
              <a:t>© 2022 Microsoft. Alle Rechte vorbehalten. </a:t>
            </a:r>
          </a:p>
        </p:txBody>
      </p:sp>
    </p:spTree>
    <p:extLst>
      <p:ext uri="{BB962C8B-B14F-4D97-AF65-F5344CB8AC3E}">
        <p14:creationId xmlns:p14="http://schemas.microsoft.com/office/powerpoint/2010/main" val="348438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3EDE-E191-4C7A-A560-5048E12BA18D}"/>
              </a:ext>
            </a:extLst>
          </p:cNvPr>
          <p:cNvSpPr>
            <a:spLocks noGrp="1"/>
          </p:cNvSpPr>
          <p:nvPr>
            <p:ph type="title"/>
          </p:nvPr>
        </p:nvSpPr>
        <p:spPr/>
        <p:txBody>
          <a:bodyPr/>
          <a:lstStyle/>
          <a:p>
            <a:r>
              <a:rPr lang="de-de"/>
              <a:t>Einführung in Parameter</a:t>
            </a:r>
          </a:p>
        </p:txBody>
      </p:sp>
      <p:sp>
        <p:nvSpPr>
          <p:cNvPr id="3" name="Text Placeholder 2" hidden="1">
            <a:extLst>
              <a:ext uri="{FF2B5EF4-FFF2-40B4-BE49-F238E27FC236}">
                <a16:creationId xmlns:a16="http://schemas.microsoft.com/office/drawing/2014/main" id="{723A9B8D-C1F5-4BDF-9F13-0DC579A14BDA}"/>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1372DA16-1820-4C3C-8093-F8A64B975046}"/>
              </a:ext>
            </a:extLst>
          </p:cNvPr>
          <p:cNvSpPr>
            <a:spLocks noGrp="1"/>
          </p:cNvSpPr>
          <p:nvPr>
            <p:ph idx="1"/>
          </p:nvPr>
        </p:nvSpPr>
        <p:spPr/>
        <p:txBody>
          <a:bodyPr/>
          <a:lstStyle/>
          <a:p>
            <a:r>
              <a:rPr lang="de-de"/>
              <a:t>Parameter werden normalerweise zum Filtern von Berichtsdaten verwendet.</a:t>
            </a:r>
          </a:p>
          <a:p>
            <a:r>
              <a:rPr lang="de-de"/>
              <a:t>Es gibt zwei Arten von Parametern, und obwohl ihre Zwecke unterschiedlich sind, werden sie oft miteinander verknüpft:</a:t>
            </a:r>
          </a:p>
          <a:p>
            <a:pPr lvl="1"/>
            <a:r>
              <a:rPr lang="de-de"/>
              <a:t>Berichtsparameter</a:t>
            </a:r>
          </a:p>
          <a:p>
            <a:pPr lvl="1"/>
            <a:r>
              <a:rPr lang="de-de"/>
              <a:t>Abfrageparameter</a:t>
            </a:r>
          </a:p>
          <a:p>
            <a:endParaRPr lang="en-US"/>
          </a:p>
        </p:txBody>
      </p:sp>
      <p:sp>
        <p:nvSpPr>
          <p:cNvPr id="5" name="Footer Placeholder 4">
            <a:extLst>
              <a:ext uri="{FF2B5EF4-FFF2-40B4-BE49-F238E27FC236}">
                <a16:creationId xmlns:a16="http://schemas.microsoft.com/office/drawing/2014/main" id="{41D8EEA8-C178-4526-B445-E9D8FE76E20A}"/>
              </a:ext>
            </a:extLst>
          </p:cNvPr>
          <p:cNvSpPr>
            <a:spLocks noGrp="1"/>
          </p:cNvSpPr>
          <p:nvPr>
            <p:ph type="ftr" sz="quarter" idx="11"/>
          </p:nvPr>
        </p:nvSpPr>
        <p:spPr>
          <a:xfrm>
            <a:off x="8849032" y="6492875"/>
            <a:ext cx="3342967" cy="365125"/>
          </a:xfrm>
        </p:spPr>
        <p:txBody>
          <a:bodyPr/>
          <a:lstStyle/>
          <a:p>
            <a:r>
              <a:rPr lang="de-de"/>
              <a:t>© 2022 Microsoft. Alle Rechte vorbehalten. </a:t>
            </a:r>
          </a:p>
        </p:txBody>
      </p:sp>
    </p:spTree>
    <p:extLst>
      <p:ext uri="{BB962C8B-B14F-4D97-AF65-F5344CB8AC3E}">
        <p14:creationId xmlns:p14="http://schemas.microsoft.com/office/powerpoint/2010/main" val="145005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5A6B-7471-4714-82F9-171131B47920}"/>
              </a:ext>
            </a:extLst>
          </p:cNvPr>
          <p:cNvSpPr>
            <a:spLocks noGrp="1"/>
          </p:cNvSpPr>
          <p:nvPr>
            <p:ph type="title"/>
          </p:nvPr>
        </p:nvSpPr>
        <p:spPr/>
        <p:txBody>
          <a:bodyPr/>
          <a:lstStyle/>
          <a:p>
            <a:r>
              <a:rPr lang="de-de"/>
              <a:t>Erstellen der Berichtsparameter</a:t>
            </a:r>
          </a:p>
        </p:txBody>
      </p:sp>
      <p:sp>
        <p:nvSpPr>
          <p:cNvPr id="3" name="Text Placeholder 2" hidden="1">
            <a:extLst>
              <a:ext uri="{FF2B5EF4-FFF2-40B4-BE49-F238E27FC236}">
                <a16:creationId xmlns:a16="http://schemas.microsoft.com/office/drawing/2014/main" id="{462D5A00-CDD2-42B3-BC68-A43ABDDFB0CF}"/>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015469B0-4176-44E3-8190-6293BFAD58B1}"/>
              </a:ext>
            </a:extLst>
          </p:cNvPr>
          <p:cNvSpPr>
            <a:spLocks noGrp="1"/>
          </p:cNvSpPr>
          <p:nvPr>
            <p:ph idx="1"/>
          </p:nvPr>
        </p:nvSpPr>
        <p:spPr/>
        <p:txBody>
          <a:bodyPr/>
          <a:lstStyle/>
          <a:p>
            <a:r>
              <a:rPr lang="de-de" b="1"/>
              <a:t>Berichtsparameter</a:t>
            </a:r>
            <a:r>
              <a:rPr lang="de-de"/>
              <a:t> werden verwendet, um Werte zur Berichtsausführungszeit abzurufen.</a:t>
            </a:r>
          </a:p>
          <a:p>
            <a:r>
              <a:rPr lang="de-de"/>
              <a:t>In der Regel werden Berichtsbenutzer aufgefordert, Berichtsparameterwerte einzugeben.</a:t>
            </a:r>
          </a:p>
          <a:p>
            <a:endParaRPr lang="en-US"/>
          </a:p>
        </p:txBody>
      </p:sp>
      <p:sp>
        <p:nvSpPr>
          <p:cNvPr id="5" name="Footer Placeholder 4">
            <a:extLst>
              <a:ext uri="{FF2B5EF4-FFF2-40B4-BE49-F238E27FC236}">
                <a16:creationId xmlns:a16="http://schemas.microsoft.com/office/drawing/2014/main" id="{E6188BCA-8F70-4CA5-A2F9-E4CB5D376F20}"/>
              </a:ext>
            </a:extLst>
          </p:cNvPr>
          <p:cNvSpPr>
            <a:spLocks noGrp="1"/>
          </p:cNvSpPr>
          <p:nvPr>
            <p:ph type="ftr" sz="quarter" idx="11"/>
          </p:nvPr>
        </p:nvSpPr>
        <p:spPr>
          <a:xfrm>
            <a:off x="8672052" y="6492875"/>
            <a:ext cx="3519947" cy="365125"/>
          </a:xfrm>
        </p:spPr>
        <p:txBody>
          <a:bodyPr/>
          <a:lstStyle/>
          <a:p>
            <a:r>
              <a:rPr lang="de-de"/>
              <a:t>© 2022 Microsoft. Alle Rechte vorbehalten. </a:t>
            </a:r>
          </a:p>
        </p:txBody>
      </p:sp>
    </p:spTree>
    <p:extLst>
      <p:ext uri="{BB962C8B-B14F-4D97-AF65-F5344CB8AC3E}">
        <p14:creationId xmlns:p14="http://schemas.microsoft.com/office/powerpoint/2010/main" val="410802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Erstellen der Berichtsparameter</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Verwendung</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457200" y="2070000"/>
            <a:ext cx="11002297" cy="4788000"/>
          </a:xfrm>
        </p:spPr>
        <p:txBody>
          <a:bodyPr/>
          <a:lstStyle/>
          <a:p>
            <a:r>
              <a:rPr lang="de-de" dirty="0"/>
              <a:t>Ein Berichtsparameter filtert Daten nach: </a:t>
            </a:r>
          </a:p>
          <a:p>
            <a:pPr lvl="1"/>
            <a:r>
              <a:rPr lang="de-de" dirty="0"/>
              <a:t>Zuordnung zu einem Dataset-Abfrageparameter</a:t>
            </a:r>
          </a:p>
          <a:p>
            <a:pPr lvl="1"/>
            <a:r>
              <a:rPr lang="de-de" dirty="0"/>
              <a:t>Filtern eines Datasets, eines Datenbereichs oder </a:t>
            </a:r>
            <a:br>
              <a:rPr lang="de-de" dirty="0"/>
            </a:br>
            <a:r>
              <a:rPr lang="de-de" dirty="0"/>
              <a:t>einer Visualisierung</a:t>
            </a:r>
          </a:p>
          <a:p>
            <a:r>
              <a:rPr lang="de-de" dirty="0"/>
              <a:t>Andere Verwendungen:</a:t>
            </a:r>
          </a:p>
          <a:p>
            <a:pPr lvl="1"/>
            <a:r>
              <a:rPr lang="de-de" dirty="0"/>
              <a:t>Formatieren der Berichtspräsentation</a:t>
            </a:r>
          </a:p>
          <a:p>
            <a:pPr lvl="1"/>
            <a:r>
              <a:rPr lang="de-de" dirty="0"/>
              <a:t>Anpassen der Sortierung oder Gruppierung von Datenbereichen</a:t>
            </a:r>
          </a:p>
          <a:p>
            <a:pPr lvl="1"/>
            <a:r>
              <a:rPr lang="de-de" dirty="0"/>
              <a:t>Ausblenden oder Anzeigen von Berichtsobjekten</a:t>
            </a:r>
          </a:p>
          <a:p>
            <a:pPr lvl="1"/>
            <a:r>
              <a:rPr lang="de-de" dirty="0"/>
              <a:t>Konfigurieren von Unterberichten und Ausführen der Drillthrough-Aktionen für Berichte</a:t>
            </a:r>
          </a:p>
          <a:p>
            <a:endParaRPr lang="en-US" dirty="0"/>
          </a:p>
        </p:txBody>
      </p:sp>
      <p:sp>
        <p:nvSpPr>
          <p:cNvPr id="6" name="TextBox 5">
            <a:extLst>
              <a:ext uri="{FF2B5EF4-FFF2-40B4-BE49-F238E27FC236}">
                <a16:creationId xmlns:a16="http://schemas.microsoft.com/office/drawing/2014/main" id="{0D0FDEBE-3DF8-4441-BC4B-EC5909D95F82}"/>
              </a:ext>
            </a:extLst>
          </p:cNvPr>
          <p:cNvSpPr txBox="1"/>
          <p:nvPr/>
        </p:nvSpPr>
        <p:spPr>
          <a:xfrm>
            <a:off x="8068331" y="2441291"/>
            <a:ext cx="3624469" cy="1126462"/>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solidFill>
                  <a:schemeClr val="tx1"/>
                </a:solidFill>
              </a:rPr>
              <a:t>Abfrageparameter werden später in diesem Modul vorgestellt.</a:t>
            </a:r>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418310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Erstellen der Berichtsparameter</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Konfiguration</a:t>
            </a:r>
            <a:endParaRPr lang="en-US"/>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de-de"/>
              <a:t>Eigenschaften:</a:t>
            </a:r>
          </a:p>
          <a:p>
            <a:pPr lvl="1"/>
            <a:r>
              <a:rPr lang="de-de"/>
              <a:t>Name und Aufforderung</a:t>
            </a:r>
          </a:p>
          <a:p>
            <a:pPr lvl="1"/>
            <a:r>
              <a:rPr lang="de-de"/>
              <a:t>Datentyp</a:t>
            </a:r>
          </a:p>
          <a:p>
            <a:pPr lvl="1"/>
            <a:r>
              <a:rPr lang="de-de"/>
              <a:t>Mehrere Werte</a:t>
            </a:r>
          </a:p>
          <a:p>
            <a:pPr lvl="1"/>
            <a:r>
              <a:rPr lang="de-de"/>
              <a:t>Sichtbarkeit</a:t>
            </a:r>
          </a:p>
          <a:p>
            <a:r>
              <a:rPr lang="de-de"/>
              <a:t>Verfügbare Werte:</a:t>
            </a:r>
          </a:p>
          <a:p>
            <a:pPr lvl="1"/>
            <a:r>
              <a:rPr lang="de-de"/>
              <a:t>Nicht abgefragt oder aus Abfrage</a:t>
            </a:r>
          </a:p>
          <a:p>
            <a:r>
              <a:rPr lang="de-de"/>
              <a:t>Standardwerte:</a:t>
            </a:r>
          </a:p>
          <a:p>
            <a:pPr lvl="1"/>
            <a:r>
              <a:rPr lang="de-de"/>
              <a:t>Null</a:t>
            </a:r>
          </a:p>
          <a:p>
            <a:pPr lvl="1"/>
            <a:r>
              <a:rPr lang="de-de"/>
              <a:t>Nicht abgefragt oder aus Abfrage</a:t>
            </a:r>
          </a:p>
          <a:p>
            <a:endParaRPr lang="en-US"/>
          </a:p>
        </p:txBody>
      </p:sp>
      <p:pic>
        <p:nvPicPr>
          <p:cNvPr id="7" name="Picture 6">
            <a:extLst>
              <a:ext uri="{FF2B5EF4-FFF2-40B4-BE49-F238E27FC236}">
                <a16:creationId xmlns:a16="http://schemas.microsoft.com/office/drawing/2014/main" id="{8893C347-1056-4F03-A34E-BCAB7A75FBA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89427" y="2268379"/>
            <a:ext cx="4597132" cy="3856439"/>
          </a:xfrm>
          <a:prstGeom prst="rect">
            <a:avLst/>
          </a:prstGeom>
        </p:spPr>
      </p:pic>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390247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3D85B-AD7F-4A2D-A138-CD2C5EAE053D}"/>
              </a:ext>
            </a:extLst>
          </p:cNvPr>
          <p:cNvSpPr>
            <a:spLocks noGrp="1"/>
          </p:cNvSpPr>
          <p:nvPr>
            <p:ph type="title"/>
          </p:nvPr>
        </p:nvSpPr>
        <p:spPr/>
        <p:txBody>
          <a:bodyPr/>
          <a:lstStyle/>
          <a:p>
            <a:r>
              <a:rPr lang="de-de"/>
              <a:t>Übungseinheiten</a:t>
            </a:r>
          </a:p>
        </p:txBody>
      </p:sp>
      <p:sp>
        <p:nvSpPr>
          <p:cNvPr id="3" name="Text Placeholder 2">
            <a:extLst>
              <a:ext uri="{FF2B5EF4-FFF2-40B4-BE49-F238E27FC236}">
                <a16:creationId xmlns:a16="http://schemas.microsoft.com/office/drawing/2014/main" id="{DC79CAFD-4975-4591-AF63-E32ED18BFACB}"/>
              </a:ext>
            </a:extLst>
          </p:cNvPr>
          <p:cNvSpPr>
            <a:spLocks noGrp="1"/>
          </p:cNvSpPr>
          <p:nvPr>
            <p:ph type="body" sz="quarter" idx="10"/>
          </p:nvPr>
        </p:nvSpPr>
        <p:spPr/>
        <p:txBody>
          <a:bodyPr/>
          <a:lstStyle/>
          <a:p>
            <a:r>
              <a:rPr lang="de-de"/>
              <a:t>Ausschnitte</a:t>
            </a:r>
          </a:p>
        </p:txBody>
      </p:sp>
      <p:sp>
        <p:nvSpPr>
          <p:cNvPr id="4" name="Content Placeholder 3">
            <a:extLst>
              <a:ext uri="{FF2B5EF4-FFF2-40B4-BE49-F238E27FC236}">
                <a16:creationId xmlns:a16="http://schemas.microsoft.com/office/drawing/2014/main" id="{C850993E-FC31-42C2-8140-3C90102D36DE}"/>
              </a:ext>
            </a:extLst>
          </p:cNvPr>
          <p:cNvSpPr>
            <a:spLocks noGrp="1"/>
          </p:cNvSpPr>
          <p:nvPr>
            <p:ph idx="1"/>
          </p:nvPr>
        </p:nvSpPr>
        <p:spPr/>
        <p:txBody>
          <a:bodyPr/>
          <a:lstStyle/>
          <a:p>
            <a:r>
              <a:rPr lang="de-de"/>
              <a:t>In vielen Übungen müssen Dateien mit Codeausschnitten kopiert und eingefügt werden, um die Genauigkeit zu verbessern und die Eingabe zu reduzieren.</a:t>
            </a:r>
          </a:p>
          <a:p>
            <a:r>
              <a:rPr lang="de-de"/>
              <a:t>Wenn Codeausschnitte verfügbar sind, </a:t>
            </a:r>
            <a:r>
              <a:rPr lang="de-de" b="1">
                <a:solidFill>
                  <a:schemeClr val="accent6"/>
                </a:solidFill>
              </a:rPr>
              <a:t>kopieren Sie sie nicht aus den Übungsdokumenten </a:t>
            </a:r>
            <a:r>
              <a:rPr lang="de-de"/>
              <a:t>– Rich-Textblöcke werden häufig falsch eingefügt.</a:t>
            </a:r>
          </a:p>
          <a:p>
            <a:r>
              <a:rPr lang="de-de"/>
              <a:t>Widerstehen Sie der Versuchung, Inhalte einfach zu kopieren und einzufügen.</a:t>
            </a:r>
          </a:p>
          <a:p>
            <a:r>
              <a:rPr lang="de-de"/>
              <a:t>Nehmen Sie sich Zeit, um den Zweck jedes Codeausschnitts zu verstehen.</a:t>
            </a:r>
          </a:p>
          <a:p>
            <a:endParaRPr lang="en-US"/>
          </a:p>
        </p:txBody>
      </p:sp>
      <p:sp>
        <p:nvSpPr>
          <p:cNvPr id="5" name="Footer Placeholder 4">
            <a:extLst>
              <a:ext uri="{FF2B5EF4-FFF2-40B4-BE49-F238E27FC236}">
                <a16:creationId xmlns:a16="http://schemas.microsoft.com/office/drawing/2014/main" id="{7F089218-F63E-426D-BAF7-20EACB7741CF}"/>
              </a:ext>
            </a:extLst>
          </p:cNvPr>
          <p:cNvSpPr>
            <a:spLocks noGrp="1"/>
          </p:cNvSpPr>
          <p:nvPr>
            <p:ph type="ftr" sz="quarter" idx="11"/>
          </p:nvPr>
        </p:nvSpPr>
        <p:spPr>
          <a:xfrm>
            <a:off x="8967020" y="6492875"/>
            <a:ext cx="3224980" cy="365125"/>
          </a:xfrm>
        </p:spPr>
        <p:txBody>
          <a:bodyPr/>
          <a:lstStyle/>
          <a:p>
            <a:r>
              <a:rPr lang="de-de" dirty="0"/>
              <a:t>© 2022 Microsoft. Alle Rechte vorbehalten. </a:t>
            </a:r>
          </a:p>
        </p:txBody>
      </p:sp>
    </p:spTree>
    <p:extLst>
      <p:ext uri="{BB962C8B-B14F-4D97-AF65-F5344CB8AC3E}">
        <p14:creationId xmlns:p14="http://schemas.microsoft.com/office/powerpoint/2010/main" val="27678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Erstellen der Berichtsparameter</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Konfiguration » Verfügbare Werte</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3021495" y="2070000"/>
            <a:ext cx="8983691" cy="4788000"/>
          </a:xfrm>
        </p:spPr>
        <p:txBody>
          <a:bodyPr/>
          <a:lstStyle/>
          <a:p>
            <a:r>
              <a:rPr lang="de-de" sz="2600" dirty="0"/>
              <a:t>Verwenden Sie </a:t>
            </a:r>
            <a:r>
              <a:rPr lang="de-de" sz="2600" b="1" dirty="0"/>
              <a:t>verfügbare Werte</a:t>
            </a:r>
            <a:r>
              <a:rPr lang="de-de" sz="2600" dirty="0"/>
              <a:t>, um eine Dropdownliste zu präsentieren.</a:t>
            </a:r>
          </a:p>
          <a:p>
            <a:r>
              <a:rPr lang="de-de" sz="2600" dirty="0"/>
              <a:t>Nicht abgefragte Werte sind statisch: </a:t>
            </a:r>
          </a:p>
          <a:p>
            <a:endParaRPr lang="en-US" sz="2600" dirty="0"/>
          </a:p>
          <a:p>
            <a:endParaRPr lang="en-US" sz="2600" dirty="0"/>
          </a:p>
          <a:p>
            <a:r>
              <a:rPr lang="de-de" sz="2600" dirty="0"/>
              <a:t>Abgefragte Werte werden aus einem Dataset abgerufen:</a:t>
            </a:r>
          </a:p>
          <a:p>
            <a:endParaRPr lang="en-US" sz="2600" dirty="0"/>
          </a:p>
          <a:p>
            <a:endParaRPr lang="en-US" sz="2600" dirty="0"/>
          </a:p>
        </p:txBody>
      </p:sp>
      <p:pic>
        <p:nvPicPr>
          <p:cNvPr id="8" name="Picture 7">
            <a:extLst>
              <a:ext uri="{FF2B5EF4-FFF2-40B4-BE49-F238E27FC236}">
                <a16:creationId xmlns:a16="http://schemas.microsoft.com/office/drawing/2014/main" id="{0C9787C6-4F6A-4714-A5E1-21D72C6C90C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0062" y="2344517"/>
            <a:ext cx="2104916" cy="3227536"/>
          </a:xfrm>
          <a:prstGeom prst="rect">
            <a:avLst/>
          </a:prstGeom>
        </p:spPr>
      </p:pic>
      <p:pic>
        <p:nvPicPr>
          <p:cNvPr id="9" name="Picture 8">
            <a:extLst>
              <a:ext uri="{FF2B5EF4-FFF2-40B4-BE49-F238E27FC236}">
                <a16:creationId xmlns:a16="http://schemas.microsoft.com/office/drawing/2014/main" id="{C7BD9C9F-82EE-48EA-8560-3E9D8E45EC3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417933" y="4916095"/>
            <a:ext cx="4179238" cy="1723810"/>
          </a:xfrm>
          <a:prstGeom prst="rect">
            <a:avLst/>
          </a:prstGeom>
          <a:ln>
            <a:solidFill>
              <a:schemeClr val="tx1"/>
            </a:solidFill>
          </a:ln>
        </p:spPr>
      </p:pic>
      <p:pic>
        <p:nvPicPr>
          <p:cNvPr id="10" name="Picture 9">
            <a:extLst>
              <a:ext uri="{FF2B5EF4-FFF2-40B4-BE49-F238E27FC236}">
                <a16:creationId xmlns:a16="http://schemas.microsoft.com/office/drawing/2014/main" id="{7D7842AC-7D32-454A-A266-F05DD3A5F408}"/>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1607" b="28715"/>
          <a:stretch/>
        </p:blipFill>
        <p:spPr>
          <a:xfrm>
            <a:off x="3417933" y="3371238"/>
            <a:ext cx="4457143" cy="973394"/>
          </a:xfrm>
          <a:prstGeom prst="rect">
            <a:avLst/>
          </a:prstGeom>
          <a:ln>
            <a:solidFill>
              <a:schemeClr val="tx1"/>
            </a:solidFill>
          </a:ln>
        </p:spPr>
      </p:pic>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8863782" y="6492875"/>
            <a:ext cx="3328218" cy="365125"/>
          </a:xfrm>
        </p:spPr>
        <p:txBody>
          <a:bodyPr/>
          <a:lstStyle/>
          <a:p>
            <a:r>
              <a:rPr lang="de-de" dirty="0"/>
              <a:t>© 2022 Microsoft. Alle Rechte vorbehalten. </a:t>
            </a:r>
          </a:p>
        </p:txBody>
      </p:sp>
    </p:spTree>
    <p:extLst>
      <p:ext uri="{BB962C8B-B14F-4D97-AF65-F5344CB8AC3E}">
        <p14:creationId xmlns:p14="http://schemas.microsoft.com/office/powerpoint/2010/main" val="172909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Erstellen der Berichtsparameter</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Konfiguration » Standardwerte</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de-de" sz="2600" dirty="0"/>
              <a:t>Mit </a:t>
            </a:r>
            <a:r>
              <a:rPr lang="de-de" sz="2600" b="1" dirty="0"/>
              <a:t>Standardwerten</a:t>
            </a:r>
            <a:r>
              <a:rPr lang="de-de" sz="2600" dirty="0"/>
              <a:t> legen Sie automatisch Berichtsparameterwerte fest.</a:t>
            </a:r>
          </a:p>
          <a:p>
            <a:r>
              <a:rPr lang="de-de" sz="2600" dirty="0"/>
              <a:t>Standardwerte können aus einer statischen Liste, dynamischen Ausdrücken oder aus einem Dataset abgerufen werden.</a:t>
            </a:r>
          </a:p>
          <a:p>
            <a:pPr lvl="1"/>
            <a:r>
              <a:rPr lang="de-de" sz="2200" dirty="0"/>
              <a:t>Wenn das Dataset mehrere Zeilen für einen einwertigen Berichtsparameter zurückgibt, wird die erste Zeile angewendet.</a:t>
            </a:r>
          </a:p>
          <a:p>
            <a:r>
              <a:rPr lang="de-de" sz="2600" dirty="0"/>
              <a:t>Bei der Vorschau eines Berichts wird der Bericht automatisch verarbeitet, wenn alle Berichtsparameter gültige Standardwerte haben.</a:t>
            </a:r>
          </a:p>
          <a:p>
            <a:pPr lvl="1"/>
            <a:r>
              <a:rPr lang="de-de" sz="2200" dirty="0"/>
              <a:t>Wenn einer oder mehrere Berichtsparameter keine gültigen Standardwerte haben, muss der Berichtsbenutzer einen Wert für jeden nicht zugewiesenen Parameter auswählen und dann in der Berichtssymbolleiste auf </a:t>
            </a:r>
            <a:r>
              <a:rPr lang="de-de" sz="2200" b="1" dirty="0"/>
              <a:t>Bericht anzeigen</a:t>
            </a:r>
            <a:r>
              <a:rPr lang="de-de" sz="2200" dirty="0"/>
              <a:t> klicken.</a:t>
            </a:r>
          </a:p>
          <a:p>
            <a:endParaRPr lang="en-US" dirty="0"/>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9114503" y="6492875"/>
            <a:ext cx="3077497" cy="365125"/>
          </a:xfrm>
        </p:spPr>
        <p:txBody>
          <a:bodyPr/>
          <a:lstStyle/>
          <a:p>
            <a:r>
              <a:rPr lang="de-de" dirty="0"/>
              <a:t>© 2022 Microsoft. Alle Rechte vorbehalten. </a:t>
            </a:r>
          </a:p>
        </p:txBody>
      </p:sp>
    </p:spTree>
    <p:extLst>
      <p:ext uri="{BB962C8B-B14F-4D97-AF65-F5344CB8AC3E}">
        <p14:creationId xmlns:p14="http://schemas.microsoft.com/office/powerpoint/2010/main" val="104388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Erstellen der Berichtsparameter</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Konfiguration » Parameterbereich</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457200" y="2070000"/>
            <a:ext cx="11577484" cy="4788000"/>
          </a:xfrm>
        </p:spPr>
        <p:txBody>
          <a:bodyPr/>
          <a:lstStyle/>
          <a:p>
            <a:r>
              <a:rPr lang="de-de" dirty="0"/>
              <a:t>Verwenden Sie den </a:t>
            </a:r>
            <a:r>
              <a:rPr lang="de-de" b="1" dirty="0"/>
              <a:t>Parameterbereich</a:t>
            </a:r>
            <a:r>
              <a:rPr lang="de-de" dirty="0"/>
              <a:t> zum Anordnen von Berichtsparametern in einer Gitterstruktur.</a:t>
            </a:r>
          </a:p>
          <a:p>
            <a:endParaRPr lang="en-US" dirty="0"/>
          </a:p>
        </p:txBody>
      </p:sp>
      <p:pic>
        <p:nvPicPr>
          <p:cNvPr id="6" name="Picture 5">
            <a:extLst>
              <a:ext uri="{FF2B5EF4-FFF2-40B4-BE49-F238E27FC236}">
                <a16:creationId xmlns:a16="http://schemas.microsoft.com/office/drawing/2014/main" id="{768319C3-0B82-47AE-9F38-1D2BBA66D61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54454" y="3241102"/>
            <a:ext cx="10683091" cy="1209937"/>
          </a:xfrm>
          <a:prstGeom prst="rect">
            <a:avLst/>
          </a:prstGeom>
        </p:spPr>
      </p:pic>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8804788" y="6492875"/>
            <a:ext cx="3387212" cy="365125"/>
          </a:xfrm>
        </p:spPr>
        <p:txBody>
          <a:bodyPr/>
          <a:lstStyle/>
          <a:p>
            <a:r>
              <a:rPr lang="de-de" dirty="0"/>
              <a:t>© 2022 Microsoft. Alle Rechte vorbehalten. </a:t>
            </a:r>
          </a:p>
        </p:txBody>
      </p:sp>
    </p:spTree>
    <p:extLst>
      <p:ext uri="{BB962C8B-B14F-4D97-AF65-F5344CB8AC3E}">
        <p14:creationId xmlns:p14="http://schemas.microsoft.com/office/powerpoint/2010/main" val="201416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Abfrageparametern</a:t>
            </a:r>
          </a:p>
        </p:txBody>
      </p:sp>
      <p:sp>
        <p:nvSpPr>
          <p:cNvPr id="3" name="Text Placeholder 2" hidden="1">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de-de"/>
              <a:t>Die </a:t>
            </a:r>
            <a:r>
              <a:rPr lang="de-de" b="1"/>
              <a:t>Abfrageparameter</a:t>
            </a:r>
            <a:r>
              <a:rPr lang="de-de"/>
              <a:t> werden zum Übergeben von Werten an eine Dataset-Abfrage verwendet.</a:t>
            </a:r>
          </a:p>
          <a:p>
            <a:r>
              <a:rPr lang="de-de"/>
              <a:t>Sie dienen der Übergabe von Werten an:</a:t>
            </a:r>
          </a:p>
          <a:p>
            <a:pPr lvl="1"/>
            <a:r>
              <a:rPr lang="de-de"/>
              <a:t>Abfrageanweisungen wie Prädikate der WHERE--Klausel</a:t>
            </a:r>
          </a:p>
          <a:p>
            <a:pPr lvl="1"/>
            <a:r>
              <a:rPr lang="de-de"/>
              <a:t>Parameter für gespeicherte Prozeduren</a:t>
            </a:r>
          </a:p>
          <a:p>
            <a:r>
              <a:rPr lang="de-de"/>
              <a:t>Durch Hinzufügen eines Abfrageparameters zu einer Dataset-Abfrage werden automatisch ein Berichtsparameter und eine Zuordnung erstellt.</a:t>
            </a:r>
          </a:p>
          <a:p>
            <a:pPr lvl="1"/>
            <a:r>
              <a:rPr lang="de-de"/>
              <a:t>Abfrageparametern für SQL Server- und Analysis Services-Datenquellen wird das Symbol „@“ vorangestellt.</a:t>
            </a:r>
          </a:p>
          <a:p>
            <a:endParaRPr lang="en-US"/>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3833649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Abfrageparametern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Beispiel</a:t>
            </a:r>
          </a:p>
        </p:txBody>
      </p:sp>
      <p:sp>
        <p:nvSpPr>
          <p:cNvPr id="6" name="Rectangle 5">
            <a:extLst>
              <a:ext uri="{FF2B5EF4-FFF2-40B4-BE49-F238E27FC236}">
                <a16:creationId xmlns:a16="http://schemas.microsoft.com/office/drawing/2014/main" id="{904CC4C9-E47B-4472-BA7E-1AF6E32752C8}"/>
              </a:ext>
            </a:extLst>
          </p:cNvPr>
          <p:cNvSpPr>
            <a:spLocks noChangeArrowheads="1"/>
          </p:cNvSpPr>
          <p:nvPr/>
        </p:nvSpPr>
        <p:spPr bwMode="auto">
          <a:xfrm>
            <a:off x="531640" y="2407887"/>
            <a:ext cx="11160909" cy="772107"/>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SELECT * FROM [dbo].[DimEmployee]</a:t>
            </a:r>
          </a:p>
          <a:p>
            <a:pPr marL="0" marR="0" lvl="0" indent="0" defTabSz="914400" eaLnBrk="0" fontAlgn="auto" latinLnBrk="0" hangingPunct="0">
              <a:lnSpc>
                <a:spcPct val="100000"/>
              </a:lnSpc>
              <a:spcBef>
                <a:spcPts val="0"/>
              </a:spcBef>
              <a:spcAft>
                <a:spcPts val="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WHERE [EmployeeKey] = @EmployeeKey</a:t>
            </a:r>
          </a:p>
        </p:txBody>
      </p:sp>
      <p:grpSp>
        <p:nvGrpSpPr>
          <p:cNvPr id="7" name="Group 6">
            <a:extLst>
              <a:ext uri="{FF2B5EF4-FFF2-40B4-BE49-F238E27FC236}">
                <a16:creationId xmlns:a16="http://schemas.microsoft.com/office/drawing/2014/main" id="{BEF5949A-F6DC-492C-A895-203207C8A46B}"/>
              </a:ext>
              <a:ext uri="{C183D7F6-B498-43B3-948B-1728B52AA6E4}">
                <adec:decorative xmlns:adec="http://schemas.microsoft.com/office/drawing/2017/decorative" val="1"/>
              </a:ext>
            </a:extLst>
          </p:cNvPr>
          <p:cNvGrpSpPr/>
          <p:nvPr/>
        </p:nvGrpSpPr>
        <p:grpSpPr>
          <a:xfrm>
            <a:off x="3097161" y="3085132"/>
            <a:ext cx="2093653" cy="1092494"/>
            <a:chOff x="2739353" y="3075805"/>
            <a:chExt cx="2093653" cy="1092494"/>
          </a:xfrm>
        </p:grpSpPr>
        <p:sp>
          <p:nvSpPr>
            <p:cNvPr id="8" name="Text Box 18">
              <a:extLst>
                <a:ext uri="{FF2B5EF4-FFF2-40B4-BE49-F238E27FC236}">
                  <a16:creationId xmlns:a16="http://schemas.microsoft.com/office/drawing/2014/main" id="{3A720A3A-8645-42CC-9B54-43AE8B9D1026}"/>
                </a:ext>
                <a:ext uri="{C183D7F6-B498-43B3-948B-1728B52AA6E4}">
                  <adec:decorative xmlns:adec="http://schemas.microsoft.com/office/drawing/2017/decorative" val="1"/>
                </a:ext>
              </a:extLst>
            </p:cNvPr>
            <p:cNvSpPr txBox="1">
              <a:spLocks noChangeArrowheads="1"/>
            </p:cNvSpPr>
            <p:nvPr/>
          </p:nvSpPr>
          <p:spPr bwMode="auto">
            <a:xfrm>
              <a:off x="2739353" y="3798967"/>
              <a:ext cx="2093653" cy="369332"/>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solidFill>
                    <a:prstClr val="black"/>
                  </a:solidFill>
                </a:rPr>
                <a:t>Abfrageparameter</a:t>
              </a:r>
            </a:p>
          </p:txBody>
        </p:sp>
        <p:sp>
          <p:nvSpPr>
            <p:cNvPr id="9" name="Line 19">
              <a:extLst>
                <a:ext uri="{FF2B5EF4-FFF2-40B4-BE49-F238E27FC236}">
                  <a16:creationId xmlns:a16="http://schemas.microsoft.com/office/drawing/2014/main" id="{75BCD816-797A-4B2A-BDC9-88C828A1497B}"/>
                </a:ext>
                <a:ext uri="{C183D7F6-B498-43B3-948B-1728B52AA6E4}">
                  <adec:decorative xmlns:adec="http://schemas.microsoft.com/office/drawing/2017/decorative" val="1"/>
                </a:ext>
              </a:extLst>
            </p:cNvPr>
            <p:cNvSpPr>
              <a:spLocks noChangeShapeType="1"/>
            </p:cNvSpPr>
            <p:nvPr/>
          </p:nvSpPr>
          <p:spPr bwMode="auto">
            <a:xfrm rot="5400000">
              <a:off x="3414112" y="3431081"/>
              <a:ext cx="710552" cy="0"/>
            </a:xfrm>
            <a:prstGeom prst="line">
              <a:avLst/>
            </a:prstGeom>
            <a:noFill/>
            <a:ln w="50800">
              <a:solidFill>
                <a:schemeClr val="accent6"/>
              </a:solidFill>
              <a:round/>
              <a:headEnd type="triangle" w="med" len="med"/>
              <a:tailEnd/>
            </a:ln>
          </p:spPr>
          <p:txBody>
            <a:bodyPr/>
            <a:lstStyle/>
            <a:p>
              <a:pPr defTabSz="914363"/>
              <a:endParaRPr lang="en-US">
                <a:solidFill>
                  <a:srgbClr val="000000"/>
                </a:solidFill>
                <a:latin typeface="Segoe"/>
              </a:endParaRPr>
            </a:p>
          </p:txBody>
        </p:sp>
      </p:gr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337665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hidden="1">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de-de"/>
              <a:t>Hinzufügen eines „Alle“-Elements</a:t>
            </a:r>
          </a:p>
          <a:p>
            <a:r>
              <a:rPr lang="de-de"/>
              <a:t>Mehrwertige Parameter</a:t>
            </a:r>
          </a:p>
          <a:p>
            <a:r>
              <a:rPr lang="de-de"/>
              <a:t>Kaskadierende Parameter</a:t>
            </a:r>
          </a:p>
          <a:p>
            <a:r>
              <a:rPr lang="de-de"/>
              <a:t>Integrierte Parametersammlung</a:t>
            </a:r>
          </a:p>
          <a:p>
            <a:r>
              <a:rPr lang="de-de"/>
              <a:t>Konfigurieren mit Designern</a:t>
            </a:r>
          </a:p>
          <a:p>
            <a:endParaRPr lang="en-US"/>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8893278" y="6492875"/>
            <a:ext cx="3298722" cy="365125"/>
          </a:xfrm>
        </p:spPr>
        <p:txBody>
          <a:bodyPr/>
          <a:lstStyle/>
          <a:p>
            <a:r>
              <a:rPr lang="de-de" dirty="0"/>
              <a:t>© 2022 Microsoft. Alle Rechte vorbehalten. </a:t>
            </a:r>
          </a:p>
        </p:txBody>
      </p:sp>
    </p:spTree>
    <p:extLst>
      <p:ext uri="{BB962C8B-B14F-4D97-AF65-F5344CB8AC3E}">
        <p14:creationId xmlns:p14="http://schemas.microsoft.com/office/powerpoint/2010/main" val="287817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Hinzufügen eines „Alle“-Elements</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3458816" y="2070000"/>
            <a:ext cx="8233983" cy="4788000"/>
          </a:xfrm>
        </p:spPr>
        <p:txBody>
          <a:bodyPr/>
          <a:lstStyle/>
          <a:p>
            <a:r>
              <a:rPr lang="de-DE" dirty="0"/>
              <a:t>Ein neues Element in die verfügbaren Werte des Berichtsparameters einfügen</a:t>
            </a:r>
            <a:r>
              <a:rPr lang="de-de" dirty="0"/>
              <a:t>.</a:t>
            </a:r>
          </a:p>
          <a:p>
            <a:endParaRPr lang="en-US" dirty="0"/>
          </a:p>
          <a:p>
            <a:endParaRPr lang="en-US" dirty="0"/>
          </a:p>
          <a:p>
            <a:endParaRPr lang="en-US" dirty="0"/>
          </a:p>
          <a:p>
            <a:endParaRPr lang="en-US" dirty="0"/>
          </a:p>
          <a:p>
            <a:r>
              <a:rPr lang="de-de" dirty="0"/>
              <a:t>Die WHERE-Klausel der Dataset-Abfrage ändern</a:t>
            </a:r>
          </a:p>
          <a:p>
            <a:endParaRPr lang="en-US" dirty="0"/>
          </a:p>
        </p:txBody>
      </p:sp>
      <p:pic>
        <p:nvPicPr>
          <p:cNvPr id="6" name="Picture 5">
            <a:extLst>
              <a:ext uri="{FF2B5EF4-FFF2-40B4-BE49-F238E27FC236}">
                <a16:creationId xmlns:a16="http://schemas.microsoft.com/office/drawing/2014/main" id="{724BE49F-34F3-405C-81E5-0E0BA1B128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199" y="2114855"/>
            <a:ext cx="2415971" cy="1655890"/>
          </a:xfrm>
          <a:prstGeom prst="rect">
            <a:avLst/>
          </a:prstGeom>
        </p:spPr>
      </p:pic>
      <p:grpSp>
        <p:nvGrpSpPr>
          <p:cNvPr id="7" name="Group 6">
            <a:extLst>
              <a:ext uri="{FF2B5EF4-FFF2-40B4-BE49-F238E27FC236}">
                <a16:creationId xmlns:a16="http://schemas.microsoft.com/office/drawing/2014/main" id="{005BEAE5-344C-4E08-83A9-03AE767DC663}"/>
              </a:ext>
              <a:ext uri="{C183D7F6-B498-43B3-948B-1728B52AA6E4}">
                <adec:decorative xmlns:adec="http://schemas.microsoft.com/office/drawing/2017/decorative" val="1"/>
              </a:ext>
            </a:extLst>
          </p:cNvPr>
          <p:cNvGrpSpPr/>
          <p:nvPr/>
        </p:nvGrpSpPr>
        <p:grpSpPr>
          <a:xfrm>
            <a:off x="3796748" y="3061702"/>
            <a:ext cx="7938053" cy="1510771"/>
            <a:chOff x="3584614" y="3061702"/>
            <a:chExt cx="8150187" cy="1510771"/>
          </a:xfrm>
        </p:grpSpPr>
        <p:sp>
          <p:nvSpPr>
            <p:cNvPr id="8" name="Rectangle 7">
              <a:extLst>
                <a:ext uri="{FF2B5EF4-FFF2-40B4-BE49-F238E27FC236}">
                  <a16:creationId xmlns:a16="http://schemas.microsoft.com/office/drawing/2014/main" id="{690FD30A-8297-4C1E-9338-387E0BF5C289}"/>
                </a:ext>
                <a:ext uri="{C183D7F6-B498-43B3-948B-1728B52AA6E4}">
                  <adec:decorative xmlns:adec="http://schemas.microsoft.com/office/drawing/2017/decorative" val="0"/>
                </a:ext>
              </a:extLst>
            </p:cNvPr>
            <p:cNvSpPr>
              <a:spLocks noChangeArrowheads="1"/>
            </p:cNvSpPr>
            <p:nvPr/>
          </p:nvSpPr>
          <p:spPr bwMode="auto">
            <a:xfrm>
              <a:off x="3584614" y="3061702"/>
              <a:ext cx="8150187" cy="1510771"/>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de-de"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SELECT -1 AS [EmployeeKey], '(All Salespeople)' AS [SalespersonName]</a:t>
              </a:r>
            </a:p>
            <a:p>
              <a:pPr marL="0" marR="0" lvl="0" indent="0" defTabSz="914400" eaLnBrk="0" fontAlgn="auto" latinLnBrk="0" hangingPunct="0">
                <a:lnSpc>
                  <a:spcPct val="100000"/>
                </a:lnSpc>
                <a:spcBef>
                  <a:spcPts val="0"/>
                </a:spcBef>
                <a:spcAft>
                  <a:spcPts val="0"/>
                </a:spcAft>
                <a:buClrTx/>
                <a:buSzTx/>
                <a:buFontTx/>
                <a:buNone/>
                <a:tabLst/>
                <a:defRPr/>
              </a:pPr>
              <a:r>
                <a:rPr kumimoji="0" lang="de-de"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UNION</a:t>
              </a:r>
            </a:p>
            <a:p>
              <a:pPr lvl="0" eaLnBrk="0" hangingPunct="0"/>
              <a:r>
                <a:rPr kumimoji="0" lang="de-de"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SELECT [EmployeeKey], CONCAT(UPPER([LastName]), N</a:t>
              </a:r>
              <a:r>
                <a:rPr lang="de-de" sz="1400" kern="0">
                  <a:solidFill>
                    <a:prstClr val="black"/>
                  </a:solidFill>
                  <a:latin typeface="Consolas" panose="020B0609020204030204" pitchFamily="49" charset="0"/>
                  <a:cs typeface="Consolas" panose="020B0609020204030204" pitchFamily="49" charset="0"/>
                </a:rPr>
                <a:t>', ', </a:t>
              </a:r>
              <a:r>
                <a:rPr kumimoji="0" lang="de-de"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[FirstName])</a:t>
              </a:r>
            </a:p>
            <a:p>
              <a:pPr marL="0" marR="0" lvl="0" indent="0" defTabSz="914400" eaLnBrk="0" fontAlgn="auto" latinLnBrk="0" hangingPunct="0">
                <a:lnSpc>
                  <a:spcPct val="100000"/>
                </a:lnSpc>
                <a:spcBef>
                  <a:spcPts val="0"/>
                </a:spcBef>
                <a:spcAft>
                  <a:spcPts val="0"/>
                </a:spcAft>
                <a:buClrTx/>
                <a:buSzTx/>
                <a:buFontTx/>
                <a:buNone/>
                <a:tabLst/>
                <a:defRPr/>
              </a:pPr>
              <a:r>
                <a:rPr kumimoji="0" lang="de-de"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FROM [dbo].[DimEmployee]</a:t>
              </a:r>
            </a:p>
            <a:p>
              <a:pPr marL="0" marR="0" lvl="0" indent="0" defTabSz="914400" eaLnBrk="0" fontAlgn="auto" latinLnBrk="0" hangingPunct="0">
                <a:lnSpc>
                  <a:spcPct val="100000"/>
                </a:lnSpc>
                <a:spcBef>
                  <a:spcPts val="0"/>
                </a:spcBef>
                <a:spcAft>
                  <a:spcPts val="0"/>
                </a:spcAft>
                <a:buClrTx/>
                <a:buSzTx/>
                <a:buFontTx/>
                <a:buNone/>
                <a:tabLst/>
                <a:defRPr/>
              </a:pPr>
              <a:r>
                <a:rPr kumimoji="0" lang="de-de"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WHERE [SalesPersonFlag] = 1</a:t>
              </a:r>
              <a:br/>
              <a:r>
                <a:rPr kumimoji="0" lang="de-de"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ORDER BY [SalespersonName]</a:t>
              </a:r>
            </a:p>
          </p:txBody>
        </p:sp>
        <p:sp>
          <p:nvSpPr>
            <p:cNvPr id="9" name="Rectangle 8">
              <a:extLst>
                <a:ext uri="{FF2B5EF4-FFF2-40B4-BE49-F238E27FC236}">
                  <a16:creationId xmlns:a16="http://schemas.microsoft.com/office/drawing/2014/main" id="{236AB539-42BC-46A3-98AF-E8A652795490}"/>
                </a:ext>
                <a:ext uri="{C183D7F6-B498-43B3-948B-1728B52AA6E4}">
                  <adec:decorative xmlns:adec="http://schemas.microsoft.com/office/drawing/2017/decorative" val="1"/>
                </a:ext>
              </a:extLst>
            </p:cNvPr>
            <p:cNvSpPr/>
            <p:nvPr/>
          </p:nvSpPr>
          <p:spPr>
            <a:xfrm>
              <a:off x="4415579" y="3123349"/>
              <a:ext cx="352337" cy="333198"/>
            </a:xfrm>
            <a:prstGeom prst="rect">
              <a:avLst/>
            </a:prstGeom>
            <a:noFill/>
            <a:ln w="28575" cap="flat" cmpd="sng" algn="ctr">
              <a:solidFill>
                <a:schemeClr val="accent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46E24628-90D6-408F-8212-B1AC2D5EB19C}"/>
              </a:ext>
              <a:ext uri="{C183D7F6-B498-43B3-948B-1728B52AA6E4}">
                <adec:decorative xmlns:adec="http://schemas.microsoft.com/office/drawing/2017/decorative" val="1"/>
              </a:ext>
            </a:extLst>
          </p:cNvPr>
          <p:cNvGrpSpPr/>
          <p:nvPr/>
        </p:nvGrpSpPr>
        <p:grpSpPr>
          <a:xfrm>
            <a:off x="3796748" y="5565662"/>
            <a:ext cx="7895188" cy="648997"/>
            <a:chOff x="3796748" y="5565662"/>
            <a:chExt cx="7895188" cy="648997"/>
          </a:xfrm>
        </p:grpSpPr>
        <p:sp>
          <p:nvSpPr>
            <p:cNvPr id="11" name="Rectangle 10">
              <a:extLst>
                <a:ext uri="{FF2B5EF4-FFF2-40B4-BE49-F238E27FC236}">
                  <a16:creationId xmlns:a16="http://schemas.microsoft.com/office/drawing/2014/main" id="{F5E4BAC3-56D3-4B8E-A925-6AFCADEE6209}"/>
                </a:ext>
              </a:extLst>
            </p:cNvPr>
            <p:cNvSpPr>
              <a:spLocks noChangeArrowheads="1"/>
            </p:cNvSpPr>
            <p:nvPr/>
          </p:nvSpPr>
          <p:spPr bwMode="auto">
            <a:xfrm>
              <a:off x="3796748" y="5565662"/>
              <a:ext cx="7895188" cy="648997"/>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de-de"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t>
              </a:r>
              <a:endParaRPr kumimoji="0" lang="en-US"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de-de" sz="1400"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AND ([e].[EmployeeKey] = @EmployeeKey OR @EmployeeKey = -1)</a:t>
              </a:r>
            </a:p>
          </p:txBody>
        </p:sp>
        <p:sp>
          <p:nvSpPr>
            <p:cNvPr id="12" name="Rectangle 11">
              <a:extLst>
                <a:ext uri="{FF2B5EF4-FFF2-40B4-BE49-F238E27FC236}">
                  <a16:creationId xmlns:a16="http://schemas.microsoft.com/office/drawing/2014/main" id="{DBD5EC77-0FF4-4ED1-A0B7-C66A27769889}"/>
                </a:ext>
                <a:ext uri="{C183D7F6-B498-43B3-948B-1728B52AA6E4}">
                  <adec:decorative xmlns:adec="http://schemas.microsoft.com/office/drawing/2017/decorative" val="1"/>
                </a:ext>
              </a:extLst>
            </p:cNvPr>
            <p:cNvSpPr/>
            <p:nvPr/>
          </p:nvSpPr>
          <p:spPr>
            <a:xfrm>
              <a:off x="9462654" y="5818115"/>
              <a:ext cx="233947" cy="333198"/>
            </a:xfrm>
            <a:prstGeom prst="rect">
              <a:avLst/>
            </a:prstGeom>
            <a:noFill/>
            <a:ln w="28575" cap="flat" cmpd="sng" algn="ctr">
              <a:solidFill>
                <a:schemeClr val="accent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8908026" y="6492875"/>
            <a:ext cx="3283973" cy="365125"/>
          </a:xfrm>
        </p:spPr>
        <p:txBody>
          <a:bodyPr/>
          <a:lstStyle/>
          <a:p>
            <a:r>
              <a:rPr lang="de-de" dirty="0"/>
              <a:t>© 2022 Microsoft. Alle Rechte vorbehalten. </a:t>
            </a:r>
          </a:p>
        </p:txBody>
      </p:sp>
    </p:spTree>
    <p:extLst>
      <p:ext uri="{BB962C8B-B14F-4D97-AF65-F5344CB8AC3E}">
        <p14:creationId xmlns:p14="http://schemas.microsoft.com/office/powerpoint/2010/main" val="37660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Mehrwertige Parameter</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3458816" y="2070000"/>
            <a:ext cx="8233983" cy="4788000"/>
          </a:xfrm>
        </p:spPr>
        <p:txBody>
          <a:bodyPr/>
          <a:lstStyle/>
          <a:p>
            <a:r>
              <a:rPr lang="de-de" dirty="0"/>
              <a:t>Den Berichtsparameter als mehrwertig konfigurieren</a:t>
            </a:r>
          </a:p>
          <a:p>
            <a:endParaRPr lang="en-US" dirty="0"/>
          </a:p>
          <a:p>
            <a:endParaRPr lang="en-US" dirty="0"/>
          </a:p>
          <a:p>
            <a:endParaRPr lang="en-US" dirty="0"/>
          </a:p>
          <a:p>
            <a:endParaRPr lang="en-US" dirty="0"/>
          </a:p>
          <a:p>
            <a:r>
              <a:rPr lang="de-de" dirty="0"/>
              <a:t>Die WHERE-Klausel der Dataset-Abfrage ändern</a:t>
            </a:r>
          </a:p>
        </p:txBody>
      </p:sp>
      <p:pic>
        <p:nvPicPr>
          <p:cNvPr id="13" name="Picture 12">
            <a:extLst>
              <a:ext uri="{FF2B5EF4-FFF2-40B4-BE49-F238E27FC236}">
                <a16:creationId xmlns:a16="http://schemas.microsoft.com/office/drawing/2014/main" id="{1A1B98E9-EA9B-4D84-811B-080BCA768E3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665" y="2068513"/>
            <a:ext cx="2195036" cy="2757049"/>
          </a:xfrm>
          <a:prstGeom prst="rect">
            <a:avLst/>
          </a:prstGeom>
        </p:spPr>
      </p:pic>
      <p:pic>
        <p:nvPicPr>
          <p:cNvPr id="17" name="Picture 16">
            <a:extLst>
              <a:ext uri="{FF2B5EF4-FFF2-40B4-BE49-F238E27FC236}">
                <a16:creationId xmlns:a16="http://schemas.microsoft.com/office/drawing/2014/main" id="{1F778E7F-D0FC-4A8D-99DA-FA34969D414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821681" y="2977188"/>
            <a:ext cx="3209592" cy="1667801"/>
          </a:xfrm>
          <a:prstGeom prst="rect">
            <a:avLst/>
          </a:prstGeom>
          <a:ln>
            <a:solidFill>
              <a:schemeClr val="tx1"/>
            </a:solidFill>
          </a:ln>
        </p:spPr>
      </p:pic>
      <p:grpSp>
        <p:nvGrpSpPr>
          <p:cNvPr id="14" name="Group 13">
            <a:extLst>
              <a:ext uri="{FF2B5EF4-FFF2-40B4-BE49-F238E27FC236}">
                <a16:creationId xmlns:a16="http://schemas.microsoft.com/office/drawing/2014/main" id="{6DB2AE48-0794-4F80-AD9F-468B38D15AB4}"/>
              </a:ext>
              <a:ext uri="{C183D7F6-B498-43B3-948B-1728B52AA6E4}">
                <adec:decorative xmlns:adec="http://schemas.microsoft.com/office/drawing/2017/decorative" val="1"/>
              </a:ext>
            </a:extLst>
          </p:cNvPr>
          <p:cNvGrpSpPr/>
          <p:nvPr/>
        </p:nvGrpSpPr>
        <p:grpSpPr>
          <a:xfrm>
            <a:off x="3821681" y="5703889"/>
            <a:ext cx="7870255" cy="648997"/>
            <a:chOff x="3584613" y="5565662"/>
            <a:chExt cx="8107323" cy="648997"/>
          </a:xfrm>
        </p:grpSpPr>
        <p:sp>
          <p:nvSpPr>
            <p:cNvPr id="15" name="Rectangle 14">
              <a:extLst>
                <a:ext uri="{FF2B5EF4-FFF2-40B4-BE49-F238E27FC236}">
                  <a16:creationId xmlns:a16="http://schemas.microsoft.com/office/drawing/2014/main" id="{067830F3-27AF-473D-8654-4DA48E6D54A5}"/>
                </a:ext>
              </a:extLst>
            </p:cNvPr>
            <p:cNvSpPr>
              <a:spLocks noChangeArrowheads="1"/>
            </p:cNvSpPr>
            <p:nvPr/>
          </p:nvSpPr>
          <p:spPr bwMode="auto">
            <a:xfrm>
              <a:off x="3584613" y="5565662"/>
              <a:ext cx="8107323" cy="648997"/>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de-de" sz="140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t>
              </a:r>
              <a:endParaRPr kumimoji="0" lang="en-US" sz="140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endParaRPr>
            </a:p>
            <a:p>
              <a:pPr marL="0" marR="0" lvl="0" indent="0" defTabSz="914400" eaLnBrk="0" fontAlgn="auto" latinLnBrk="0" hangingPunct="0">
                <a:lnSpc>
                  <a:spcPct val="100000"/>
                </a:lnSpc>
                <a:spcBef>
                  <a:spcPts val="0"/>
                </a:spcBef>
                <a:spcAft>
                  <a:spcPts val="0"/>
                </a:spcAft>
                <a:buClrTx/>
                <a:buSzTx/>
                <a:buFontTx/>
                <a:buNone/>
                <a:tabLst/>
                <a:defRPr/>
              </a:pPr>
              <a:r>
                <a:rPr kumimoji="0" lang="de-de" sz="1400" i="0" u="none" strike="noStrike" kern="0" cap="none" spc="0" normalizeH="0" baseline="0" noProof="0" dirty="0">
                  <a:ln>
                    <a:noFill/>
                  </a:ln>
                  <a:solidFill>
                    <a:prstClr val="black"/>
                  </a:solidFill>
                  <a:effectLst/>
                  <a:uLnTx/>
                  <a:uFillTx/>
                  <a:latin typeface="Consolas" panose="020B0609020204030204" pitchFamily="49" charset="0"/>
                  <a:cs typeface="Consolas" panose="020B0609020204030204" pitchFamily="49" charset="0"/>
                </a:rPr>
                <a:t>AND [e].[EmployeeKey] IN (@EmployeeKey)</a:t>
              </a:r>
            </a:p>
          </p:txBody>
        </p:sp>
        <p:sp>
          <p:nvSpPr>
            <p:cNvPr id="16" name="Rectangle 15">
              <a:extLst>
                <a:ext uri="{FF2B5EF4-FFF2-40B4-BE49-F238E27FC236}">
                  <a16:creationId xmlns:a16="http://schemas.microsoft.com/office/drawing/2014/main" id="{C93744D4-5A0E-4FC3-B650-E1299E78AF88}"/>
                </a:ext>
                <a:ext uri="{C183D7F6-B498-43B3-948B-1728B52AA6E4}">
                  <adec:decorative xmlns:adec="http://schemas.microsoft.com/office/drawing/2017/decorative" val="1"/>
                </a:ext>
              </a:extLst>
            </p:cNvPr>
            <p:cNvSpPr/>
            <p:nvPr/>
          </p:nvSpPr>
          <p:spPr>
            <a:xfrm>
              <a:off x="5930396" y="5823069"/>
              <a:ext cx="352337" cy="333198"/>
            </a:xfrm>
            <a:prstGeom prst="rect">
              <a:avLst/>
            </a:prstGeom>
            <a:noFill/>
            <a:ln w="28575"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8981768" y="6492875"/>
            <a:ext cx="3210231" cy="365125"/>
          </a:xfrm>
        </p:spPr>
        <p:txBody>
          <a:bodyPr/>
          <a:lstStyle/>
          <a:p>
            <a:r>
              <a:rPr lang="de-de"/>
              <a:t>© 2022 Microsoft. Alle Rechte vorbehalten. </a:t>
            </a:r>
          </a:p>
        </p:txBody>
      </p:sp>
    </p:spTree>
    <p:extLst>
      <p:ext uri="{BB962C8B-B14F-4D97-AF65-F5344CB8AC3E}">
        <p14:creationId xmlns:p14="http://schemas.microsoft.com/office/powerpoint/2010/main" val="315238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Kaskadierende Parameter</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de-de"/>
              <a:t>Verfügbare Werte können basierend auf der Auswahl eines anderen vorherigen Berichtsparameters dynamisch abgerufen werden.</a:t>
            </a:r>
          </a:p>
          <a:p>
            <a:endParaRPr lang="en-US"/>
          </a:p>
        </p:txBody>
      </p:sp>
      <p:grpSp>
        <p:nvGrpSpPr>
          <p:cNvPr id="18" name="Group 17">
            <a:extLst>
              <a:ext uri="{FF2B5EF4-FFF2-40B4-BE49-F238E27FC236}">
                <a16:creationId xmlns:a16="http://schemas.microsoft.com/office/drawing/2014/main" id="{42D9D11D-11A6-4428-BAFE-E9257AAD1F90}"/>
              </a:ext>
              <a:ext uri="{C183D7F6-B498-43B3-948B-1728B52AA6E4}">
                <adec:decorative xmlns:adec="http://schemas.microsoft.com/office/drawing/2017/decorative" val="1"/>
              </a:ext>
            </a:extLst>
          </p:cNvPr>
          <p:cNvGrpSpPr/>
          <p:nvPr/>
        </p:nvGrpSpPr>
        <p:grpSpPr>
          <a:xfrm>
            <a:off x="925592" y="3102325"/>
            <a:ext cx="9663750" cy="2613310"/>
            <a:chOff x="925592" y="3102325"/>
            <a:chExt cx="9663750" cy="2613310"/>
          </a:xfrm>
        </p:grpSpPr>
        <p:pic>
          <p:nvPicPr>
            <p:cNvPr id="19" name="Picture 18">
              <a:extLst>
                <a:ext uri="{FF2B5EF4-FFF2-40B4-BE49-F238E27FC236}">
                  <a16:creationId xmlns:a16="http://schemas.microsoft.com/office/drawing/2014/main" id="{03B5DB66-EE97-454E-905B-40A7F7BBB85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25592" y="3102325"/>
              <a:ext cx="6758560" cy="2613310"/>
            </a:xfrm>
            <a:prstGeom prst="rect">
              <a:avLst/>
            </a:prstGeom>
          </p:spPr>
        </p:pic>
        <p:sp>
          <p:nvSpPr>
            <p:cNvPr id="20" name="Text Box 6">
              <a:extLst>
                <a:ext uri="{FF2B5EF4-FFF2-40B4-BE49-F238E27FC236}">
                  <a16:creationId xmlns:a16="http://schemas.microsoft.com/office/drawing/2014/main" id="{5CA5F900-16EE-4D9F-8155-BE841402AD14}"/>
                </a:ext>
                <a:ext uri="{C183D7F6-B498-43B3-948B-1728B52AA6E4}">
                  <adec:decorative xmlns:adec="http://schemas.microsoft.com/office/drawing/2017/decorative" val="1"/>
                </a:ext>
              </a:extLst>
            </p:cNvPr>
            <p:cNvSpPr txBox="1">
              <a:spLocks noChangeArrowheads="1"/>
            </p:cNvSpPr>
            <p:nvPr/>
          </p:nvSpPr>
          <p:spPr bwMode="auto">
            <a:xfrm>
              <a:off x="8402218" y="4281906"/>
              <a:ext cx="2187124" cy="646331"/>
            </a:xfrm>
            <a:prstGeom prst="rect">
              <a:avLst/>
            </a:prstGeom>
            <a:noFill/>
            <a:ln w="9525">
              <a:noFill/>
              <a:miter lim="800000"/>
              <a:headEnd/>
              <a:tailEnd type="none" w="lg" len="lg"/>
            </a:ln>
          </p:spPr>
          <p:txBody>
            <a:bodyPr wrap="square">
              <a:spAutoFit/>
            </a:bodyPr>
            <a:lstStyle/>
            <a:p>
              <a:pPr algn="ctr">
                <a:spcBef>
                  <a:spcPct val="50000"/>
                </a:spcBef>
              </a:pPr>
              <a:r>
                <a:rPr lang="de-de" dirty="0">
                  <a:solidFill>
                    <a:prstClr val="black"/>
                  </a:solidFill>
                </a:rPr>
                <a:t>Nordamerikanische Verkäufer</a:t>
              </a:r>
            </a:p>
          </p:txBody>
        </p:sp>
        <p:sp>
          <p:nvSpPr>
            <p:cNvPr id="21" name="Right Brace 20">
              <a:extLst>
                <a:ext uri="{FF2B5EF4-FFF2-40B4-BE49-F238E27FC236}">
                  <a16:creationId xmlns:a16="http://schemas.microsoft.com/office/drawing/2014/main" id="{B547CE16-0714-4112-80AB-DC2731C4D0A1}"/>
                </a:ext>
                <a:ext uri="{C183D7F6-B498-43B3-948B-1728B52AA6E4}">
                  <adec:decorative xmlns:adec="http://schemas.microsoft.com/office/drawing/2017/decorative" val="1"/>
                </a:ext>
              </a:extLst>
            </p:cNvPr>
            <p:cNvSpPr/>
            <p:nvPr/>
          </p:nvSpPr>
          <p:spPr>
            <a:xfrm>
              <a:off x="8152544" y="3708205"/>
              <a:ext cx="335560" cy="2007429"/>
            </a:xfrm>
            <a:prstGeom prst="rightBrace">
              <a:avLst/>
            </a:prstGeom>
            <a:noFill/>
            <a:ln w="952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187178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Kaskadierende Parameter » Konfiguration</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457199" y="2070000"/>
            <a:ext cx="11385755" cy="4788000"/>
          </a:xfrm>
        </p:spPr>
        <p:txBody>
          <a:bodyPr/>
          <a:lstStyle/>
          <a:p>
            <a:r>
              <a:rPr lang="de-de" dirty="0"/>
              <a:t>Der kaskadierende Berichtsparameter muss seine verfügbaren </a:t>
            </a:r>
            <a:br>
              <a:rPr dirty="0"/>
            </a:br>
            <a:r>
              <a:rPr lang="de-de" dirty="0"/>
              <a:t>Werte aus einer Abfrage abrufen.</a:t>
            </a:r>
          </a:p>
          <a:p>
            <a:r>
              <a:rPr lang="de-de" dirty="0"/>
              <a:t>Ein Abfrageparameter wird zu den verfügbaren Werten des </a:t>
            </a:r>
            <a:br>
              <a:rPr dirty="0"/>
            </a:br>
            <a:r>
              <a:rPr lang="de-de" dirty="0"/>
              <a:t>Datasets der letzteren Berichtsparameter hinzugefügt und sein Wert </a:t>
            </a:r>
            <a:br>
              <a:rPr dirty="0"/>
            </a:br>
            <a:r>
              <a:rPr lang="de-de" dirty="0"/>
              <a:t>wird auf den Wert des vorherigen Berichtsparameters gesetzt.</a:t>
            </a:r>
          </a:p>
          <a:p>
            <a:r>
              <a:rPr lang="de-de" dirty="0"/>
              <a:t>Stellen Sie sicher, dass die Berichtsparameter in der </a:t>
            </a:r>
            <a:br>
              <a:rPr lang="de-de" dirty="0"/>
            </a:br>
            <a:r>
              <a:rPr lang="de-de" dirty="0"/>
              <a:t>richtigen Kaskadenreihenfolge sequenziert sind.</a:t>
            </a:r>
          </a:p>
          <a:p>
            <a:endParaRPr lang="en-US" dirty="0"/>
          </a:p>
        </p:txBody>
      </p:sp>
      <p:pic>
        <p:nvPicPr>
          <p:cNvPr id="10" name="Picture 9">
            <a:extLst>
              <a:ext uri="{FF2B5EF4-FFF2-40B4-BE49-F238E27FC236}">
                <a16:creationId xmlns:a16="http://schemas.microsoft.com/office/drawing/2014/main" id="{FFDB1861-AB06-4BBC-A057-C38CBF98995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046544" y="4502287"/>
            <a:ext cx="2688256" cy="1615538"/>
          </a:xfrm>
          <a:prstGeom prst="rect">
            <a:avLst/>
          </a:prstGeom>
        </p:spPr>
      </p:pic>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8686800" y="6492875"/>
            <a:ext cx="3505199" cy="365125"/>
          </a:xfrm>
        </p:spPr>
        <p:txBody>
          <a:bodyPr/>
          <a:lstStyle/>
          <a:p>
            <a:r>
              <a:rPr lang="de-de"/>
              <a:t>© 2022 Microsoft. Alle Rechte vorbehalten. </a:t>
            </a:r>
          </a:p>
        </p:txBody>
      </p:sp>
    </p:spTree>
    <p:extLst>
      <p:ext uri="{BB962C8B-B14F-4D97-AF65-F5344CB8AC3E}">
        <p14:creationId xmlns:p14="http://schemas.microsoft.com/office/powerpoint/2010/main" val="2048469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DF9EB-C303-474A-9B71-07D2804FBA0A}"/>
              </a:ext>
            </a:extLst>
          </p:cNvPr>
          <p:cNvSpPr>
            <a:spLocks noGrp="1"/>
          </p:cNvSpPr>
          <p:nvPr>
            <p:ph type="title"/>
          </p:nvPr>
        </p:nvSpPr>
        <p:spPr/>
        <p:txBody>
          <a:bodyPr/>
          <a:lstStyle/>
          <a:p>
            <a:r>
              <a:rPr lang="de-de"/>
              <a:t>Feedback</a:t>
            </a:r>
          </a:p>
        </p:txBody>
      </p:sp>
      <p:sp>
        <p:nvSpPr>
          <p:cNvPr id="3" name="Text Placeholder 2" hidden="1">
            <a:extLst>
              <a:ext uri="{FF2B5EF4-FFF2-40B4-BE49-F238E27FC236}">
                <a16:creationId xmlns:a16="http://schemas.microsoft.com/office/drawing/2014/main" id="{DD7348F1-F3C1-4294-9C0D-D3F8FBE24136}"/>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C6ABED2C-16DE-4C1F-8826-1D17AFB2BBA5}"/>
              </a:ext>
            </a:extLst>
          </p:cNvPr>
          <p:cNvSpPr>
            <a:spLocks noGrp="1"/>
          </p:cNvSpPr>
          <p:nvPr>
            <p:ph idx="1"/>
          </p:nvPr>
        </p:nvSpPr>
        <p:spPr>
          <a:xfrm>
            <a:off x="457200" y="2070000"/>
            <a:ext cx="11090787" cy="4788000"/>
          </a:xfrm>
        </p:spPr>
        <p:txBody>
          <a:bodyPr/>
          <a:lstStyle/>
          <a:p>
            <a:r>
              <a:rPr lang="de-de" dirty="0"/>
              <a:t>Ihr Feedback ist wichtig, damit wir verstehen, wie gut wir Ihre Anforderungen erfüllen und die Erfahrung für zukünftige Teilnehmer verbessern können.</a:t>
            </a:r>
          </a:p>
          <a:p>
            <a:r>
              <a:rPr lang="de-de" dirty="0"/>
              <a:t>Nach Abschluss des Kurses werden Sie gebeten, ein Bewertungsformular auszufüllen und einzureichen.</a:t>
            </a:r>
          </a:p>
          <a:p>
            <a:r>
              <a:rPr lang="de-de" dirty="0"/>
              <a:t>Wenn Sie den Kurs vorzeitig verlassen müssen, fordern Sie bitte vorher ein Formular an.</a:t>
            </a:r>
          </a:p>
          <a:p>
            <a:endParaRPr lang="en-US" dirty="0"/>
          </a:p>
        </p:txBody>
      </p:sp>
      <p:sp>
        <p:nvSpPr>
          <p:cNvPr id="5" name="Footer Placeholder 4">
            <a:extLst>
              <a:ext uri="{FF2B5EF4-FFF2-40B4-BE49-F238E27FC236}">
                <a16:creationId xmlns:a16="http://schemas.microsoft.com/office/drawing/2014/main" id="{DDCA9F0F-0AB3-450D-AE0D-EB0BF09C4A63}"/>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140347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de-de"/>
              <a:t>Demo 04A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de-de"/>
              <a:t>Einen kaskadierenden Parameter erstellen</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a:xfrm>
            <a:off x="8819536" y="6492875"/>
            <a:ext cx="3372464" cy="365125"/>
          </a:xfrm>
        </p:spPr>
        <p:txBody>
          <a:bodyPr/>
          <a:lstStyle/>
          <a:p>
            <a:r>
              <a:rPr lang="de-de" dirty="0"/>
              <a:t>© 2022 Microsoft. Alle Rechte vorbehalten. </a:t>
            </a:r>
          </a:p>
        </p:txBody>
      </p:sp>
    </p:spTree>
    <p:extLst>
      <p:ext uri="{BB962C8B-B14F-4D97-AF65-F5344CB8AC3E}">
        <p14:creationId xmlns:p14="http://schemas.microsoft.com/office/powerpoint/2010/main" val="413148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Integrierte Parametersammlung</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de-de"/>
              <a:t>Verwenden Sie die integrierte </a:t>
            </a:r>
            <a:r>
              <a:rPr lang="de-de" b="1"/>
              <a:t>Parametersammlung</a:t>
            </a:r>
            <a:r>
              <a:rPr lang="de-de"/>
              <a:t> zum Verweis auf Berichtsparameter in einem Ausdruck.</a:t>
            </a:r>
          </a:p>
          <a:p>
            <a:pPr lvl="1"/>
            <a:r>
              <a:rPr lang="de-de"/>
              <a:t>Die Eigenschaft </a:t>
            </a:r>
            <a:r>
              <a:rPr lang="de-de" b="1"/>
              <a:t>Wert</a:t>
            </a:r>
            <a:r>
              <a:rPr lang="de-de"/>
              <a:t> gibt den Parameterwert zurück.</a:t>
            </a:r>
          </a:p>
          <a:p>
            <a:pPr lvl="1"/>
            <a:r>
              <a:rPr lang="de-de"/>
              <a:t>Die Eigenschaft </a:t>
            </a:r>
            <a:r>
              <a:rPr lang="de-de" b="1"/>
              <a:t>Bezeichnung</a:t>
            </a:r>
            <a:r>
              <a:rPr lang="de-de"/>
              <a:t> gibt die Parameterbezeichnung zurück, die häufig als Anzeigename in einer Dropdownliste der verfügbaren Werte verwendet wird.</a:t>
            </a:r>
          </a:p>
          <a:p>
            <a:r>
              <a:rPr lang="de-de"/>
              <a:t>Wenn ein Berichtsparameter als mehrwertig konfiguriert ist, geben die Eigenschaften </a:t>
            </a:r>
            <a:r>
              <a:rPr lang="de-de" b="1"/>
              <a:t>Wert</a:t>
            </a:r>
            <a:r>
              <a:rPr lang="de-de"/>
              <a:t> und </a:t>
            </a:r>
            <a:r>
              <a:rPr lang="de-de" b="1"/>
              <a:t>Bezeichnung</a:t>
            </a:r>
            <a:r>
              <a:rPr lang="de-de"/>
              <a:t> jeweils ein Array zurück.</a:t>
            </a:r>
          </a:p>
          <a:p>
            <a:endParaRPr lang="en-US"/>
          </a:p>
        </p:txBody>
      </p:sp>
      <p:sp>
        <p:nvSpPr>
          <p:cNvPr id="7" name="TextBox 6">
            <a:extLst>
              <a:ext uri="{FF2B5EF4-FFF2-40B4-BE49-F238E27FC236}">
                <a16:creationId xmlns:a16="http://schemas.microsoft.com/office/drawing/2014/main" id="{D2171B34-DAE6-4603-9D2C-9EEE69CEE210}"/>
              </a:ext>
            </a:extLst>
          </p:cNvPr>
          <p:cNvSpPr txBox="1"/>
          <p:nvPr/>
        </p:nvSpPr>
        <p:spPr>
          <a:xfrm>
            <a:off x="7506929" y="5256318"/>
            <a:ext cx="4227871" cy="1126462"/>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solidFill>
                  <a:schemeClr val="tx1"/>
                </a:solidFill>
              </a:rPr>
              <a:t>Tipp: Es wird empfohlen, die Auswahl der Benutzerberichtparameter im Berichtskopf weiterzuleiten.</a:t>
            </a:r>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8775290" y="6492875"/>
            <a:ext cx="3416709" cy="365125"/>
          </a:xfrm>
        </p:spPr>
        <p:txBody>
          <a:bodyPr/>
          <a:lstStyle/>
          <a:p>
            <a:r>
              <a:rPr lang="de-de" dirty="0"/>
              <a:t>© 2022 Microsoft. Alle Rechte vorbehalten. </a:t>
            </a:r>
          </a:p>
        </p:txBody>
      </p:sp>
    </p:spTree>
    <p:extLst>
      <p:ext uri="{BB962C8B-B14F-4D97-AF65-F5344CB8AC3E}">
        <p14:creationId xmlns:p14="http://schemas.microsoft.com/office/powerpoint/2010/main" val="148870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Integrierte Parametersammlung » Beispiele</a:t>
            </a:r>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457200" y="2070000"/>
            <a:ext cx="11235600" cy="707067"/>
          </a:xfrm>
        </p:spPr>
        <p:txBody>
          <a:bodyPr/>
          <a:lstStyle/>
          <a:p>
            <a:r>
              <a:rPr lang="de-de"/>
              <a:t>Einwertige Parameterausdrücke: </a:t>
            </a:r>
          </a:p>
          <a:p>
            <a:endParaRPr lang="en-US"/>
          </a:p>
        </p:txBody>
      </p:sp>
      <p:sp>
        <p:nvSpPr>
          <p:cNvPr id="8" name="Rectangle 4">
            <a:extLst>
              <a:ext uri="{FF2B5EF4-FFF2-40B4-BE49-F238E27FC236}">
                <a16:creationId xmlns:a16="http://schemas.microsoft.com/office/drawing/2014/main" id="{A3491676-E8E8-4839-B528-EE7B4FC4B24F}"/>
              </a:ext>
            </a:extLst>
          </p:cNvPr>
          <p:cNvSpPr>
            <a:spLocks noChangeArrowheads="1"/>
          </p:cNvSpPr>
          <p:nvPr/>
        </p:nvSpPr>
        <p:spPr bwMode="auto">
          <a:xfrm>
            <a:off x="805488" y="2610727"/>
            <a:ext cx="10929312" cy="849051"/>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=Parameters!EmployeeKey.Value</a:t>
            </a:r>
          </a:p>
          <a:p>
            <a:pPr marL="0" marR="0" lvl="0" indent="0" defTabSz="914400" eaLnBrk="1" fontAlgn="auto" latinLnBrk="0" hangingPunct="1">
              <a:lnSpc>
                <a:spcPct val="100000"/>
              </a:lnSpc>
              <a:spcBef>
                <a:spcPts val="0"/>
              </a:spcBef>
              <a:spcAft>
                <a:spcPts val="60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=Parameters!EmployeeKey.Label</a:t>
            </a:r>
          </a:p>
        </p:txBody>
      </p:sp>
      <p:sp>
        <p:nvSpPr>
          <p:cNvPr id="9" name="Content Placeholder 2">
            <a:extLst>
              <a:ext uri="{FF2B5EF4-FFF2-40B4-BE49-F238E27FC236}">
                <a16:creationId xmlns:a16="http://schemas.microsoft.com/office/drawing/2014/main" id="{DA26500D-E91C-4536-9A5F-3B532216B8AA}"/>
              </a:ext>
            </a:extLst>
          </p:cNvPr>
          <p:cNvSpPr txBox="1">
            <a:spLocks/>
          </p:cNvSpPr>
          <p:nvPr/>
        </p:nvSpPr>
        <p:spPr>
          <a:xfrm>
            <a:off x="457200" y="3635567"/>
            <a:ext cx="11234738" cy="2743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446088" indent="-182563"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628650" indent="-182563"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811213" indent="-1825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982663"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Mehrwertige Parameterausdrücke:</a:t>
            </a:r>
          </a:p>
          <a:p>
            <a:endParaRPr lang="en-US"/>
          </a:p>
        </p:txBody>
      </p:sp>
      <p:sp>
        <p:nvSpPr>
          <p:cNvPr id="10" name="Rectangle 4">
            <a:extLst>
              <a:ext uri="{FF2B5EF4-FFF2-40B4-BE49-F238E27FC236}">
                <a16:creationId xmlns:a16="http://schemas.microsoft.com/office/drawing/2014/main" id="{24766FF9-EA28-48E2-B85E-DEABD1E0BCD5}"/>
              </a:ext>
            </a:extLst>
          </p:cNvPr>
          <p:cNvSpPr>
            <a:spLocks noChangeArrowheads="1"/>
          </p:cNvSpPr>
          <p:nvPr/>
        </p:nvSpPr>
        <p:spPr bwMode="auto">
          <a:xfrm>
            <a:off x="805488" y="4157490"/>
            <a:ext cx="10929312" cy="2264824"/>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marL="0" marR="0" lvl="0" indent="0" defTabSz="914400" eaLnBrk="1" fontAlgn="auto" latinLnBrk="0" hangingPunct="1">
              <a:lnSpc>
                <a:spcPct val="100000"/>
              </a:lnSpc>
              <a:spcBef>
                <a:spcPts val="0"/>
              </a:spcBef>
              <a:spcAft>
                <a:spcPts val="60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=Parameters!EmployeeKey.IsMultiValue</a:t>
            </a:r>
          </a:p>
          <a:p>
            <a:pPr marL="0" marR="0" lvl="0" indent="0" defTabSz="914400" eaLnBrk="1" fontAlgn="auto" latinLnBrk="0" hangingPunct="1">
              <a:lnSpc>
                <a:spcPct val="100000"/>
              </a:lnSpc>
              <a:spcBef>
                <a:spcPts val="0"/>
              </a:spcBef>
              <a:spcAft>
                <a:spcPts val="60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=Parameters!EmployeeKey.Count</a:t>
            </a:r>
          </a:p>
          <a:p>
            <a:pPr marL="0" marR="0" lvl="0" indent="0" defTabSz="914400" eaLnBrk="1" fontAlgn="auto" latinLnBrk="0" hangingPunct="1">
              <a:lnSpc>
                <a:spcPct val="100000"/>
              </a:lnSpc>
              <a:spcBef>
                <a:spcPts val="0"/>
              </a:spcBef>
              <a:spcAft>
                <a:spcPts val="60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=Parameters!EmployeeKey.Value(n)</a:t>
            </a:r>
          </a:p>
          <a:p>
            <a:pPr marL="0" marR="0" lvl="0" indent="0" defTabSz="914400" eaLnBrk="1" fontAlgn="auto" latinLnBrk="0" hangingPunct="1">
              <a:lnSpc>
                <a:spcPct val="100000"/>
              </a:lnSpc>
              <a:spcBef>
                <a:spcPts val="0"/>
              </a:spcBef>
              <a:spcAft>
                <a:spcPts val="60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=Parameters!EmployeeKey.Label(n)</a:t>
            </a:r>
          </a:p>
          <a:p>
            <a:pPr marL="0" marR="0" lvl="0" indent="0" defTabSz="914400" eaLnBrk="1" fontAlgn="auto" latinLnBrk="0" hangingPunct="1">
              <a:lnSpc>
                <a:spcPct val="100000"/>
              </a:lnSpc>
              <a:spcBef>
                <a:spcPts val="0"/>
              </a:spcBef>
              <a:spcAft>
                <a:spcPts val="60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=Split("286,282,298", ",")</a:t>
            </a:r>
          </a:p>
          <a:p>
            <a:pPr marL="0" marR="0" lvl="0" indent="0" defTabSz="914400" eaLnBrk="1" fontAlgn="auto" latinLnBrk="0" hangingPunct="1">
              <a:lnSpc>
                <a:spcPct val="100000"/>
              </a:lnSpc>
              <a:spcBef>
                <a:spcPts val="0"/>
              </a:spcBef>
              <a:spcAft>
                <a:spcPts val="600"/>
              </a:spcAft>
              <a:buClrTx/>
              <a:buSzTx/>
              <a:buFontTx/>
              <a:buNone/>
              <a:tabLst/>
              <a:defRPr/>
            </a:pPr>
            <a:r>
              <a:rPr kumimoji="0" lang="de-de"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=Join(Parameters!EmployeeKey.Value, ", ")</a:t>
            </a:r>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9055510" y="6492875"/>
            <a:ext cx="3136489" cy="365125"/>
          </a:xfrm>
        </p:spPr>
        <p:txBody>
          <a:bodyPr/>
          <a:lstStyle/>
          <a:p>
            <a:r>
              <a:rPr lang="de-de"/>
              <a:t>© 2022 Microsoft. Alle Rechte vorbehalten. </a:t>
            </a:r>
          </a:p>
        </p:txBody>
      </p:sp>
    </p:spTree>
    <p:extLst>
      <p:ext uri="{BB962C8B-B14F-4D97-AF65-F5344CB8AC3E}">
        <p14:creationId xmlns:p14="http://schemas.microsoft.com/office/powerpoint/2010/main" val="156403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Konfigurieren mit Designern » Relationaler Abfrage-Designer</a:t>
            </a:r>
            <a:endParaRPr lang="en-US"/>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de-de"/>
              <a:t>Parametrieren Sie im relationalen Abfrage-Designer den Filter, indem Sie das Kontrollkästchen </a:t>
            </a:r>
            <a:r>
              <a:rPr lang="de-de" b="1"/>
              <a:t>Parameter</a:t>
            </a:r>
            <a:r>
              <a:rPr lang="de-de"/>
              <a:t> aktivieren.</a:t>
            </a:r>
          </a:p>
          <a:p>
            <a:endParaRPr lang="en-US"/>
          </a:p>
        </p:txBody>
      </p: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pic>
        <p:nvPicPr>
          <p:cNvPr id="6" name="Picture 5">
            <a:extLst>
              <a:ext uri="{FF2B5EF4-FFF2-40B4-BE49-F238E27FC236}">
                <a16:creationId xmlns:a16="http://schemas.microsoft.com/office/drawing/2014/main" id="{90446CBC-67D7-F6FA-3EC0-032850610CE2}"/>
              </a:ext>
              <a:ext uri="{C183D7F6-B498-43B3-948B-1728B52AA6E4}">
                <adec:decorative xmlns:adec="http://schemas.microsoft.com/office/drawing/2017/decorative" val="1"/>
              </a:ext>
            </a:extLst>
          </p:cNvPr>
          <p:cNvPicPr>
            <a:picLocks noChangeAspect="1"/>
          </p:cNvPicPr>
          <p:nvPr/>
        </p:nvPicPr>
        <p:blipFill rotWithShape="1">
          <a:blip r:embed="rId3"/>
          <a:srcRect l="32881" t="52188" b="-1468"/>
          <a:stretch/>
        </p:blipFill>
        <p:spPr>
          <a:xfrm>
            <a:off x="799069" y="3190400"/>
            <a:ext cx="5893883" cy="3281359"/>
          </a:xfrm>
          <a:prstGeom prst="rect">
            <a:avLst/>
          </a:prstGeom>
        </p:spPr>
      </p:pic>
      <p:cxnSp>
        <p:nvCxnSpPr>
          <p:cNvPr id="7" name="Straight Arrow Connector 6">
            <a:extLst>
              <a:ext uri="{FF2B5EF4-FFF2-40B4-BE49-F238E27FC236}">
                <a16:creationId xmlns:a16="http://schemas.microsoft.com/office/drawing/2014/main" id="{6C518D04-E518-6435-545E-730C9E0709D5}"/>
              </a:ext>
              <a:ext uri="{C183D7F6-B498-43B3-948B-1728B52AA6E4}">
                <adec:decorative xmlns:adec="http://schemas.microsoft.com/office/drawing/2017/decorative" val="1"/>
              </a:ext>
            </a:extLst>
          </p:cNvPr>
          <p:cNvCxnSpPr>
            <a:cxnSpLocks/>
          </p:cNvCxnSpPr>
          <p:nvPr/>
        </p:nvCxnSpPr>
        <p:spPr>
          <a:xfrm>
            <a:off x="6155026" y="3830685"/>
            <a:ext cx="952282" cy="0"/>
          </a:xfrm>
          <a:prstGeom prst="straightConnector1">
            <a:avLst/>
          </a:prstGeom>
          <a:noFill/>
          <a:ln w="38100">
            <a:solidFill>
              <a:schemeClr val="accent6"/>
            </a:solidFill>
            <a:round/>
            <a:headEnd type="triangle" w="med" len="med"/>
            <a:tailEnd/>
          </a:ln>
        </p:spPr>
      </p:cxnSp>
    </p:spTree>
    <p:extLst>
      <p:ext uri="{BB962C8B-B14F-4D97-AF65-F5344CB8AC3E}">
        <p14:creationId xmlns:p14="http://schemas.microsoft.com/office/powerpoint/2010/main" val="199122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Konfigurieren mit Abfrage-Designern » Analysis Services-Abfrage-Designer</a:t>
            </a:r>
            <a:endParaRPr lang="en-US"/>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a:xfrm>
            <a:off x="457200" y="2070000"/>
            <a:ext cx="10618839" cy="4788000"/>
          </a:xfrm>
        </p:spPr>
        <p:txBody>
          <a:bodyPr/>
          <a:lstStyle/>
          <a:p>
            <a:pPr>
              <a:lnSpc>
                <a:spcPct val="100000"/>
              </a:lnSpc>
            </a:pPr>
            <a:r>
              <a:rPr lang="de-de" dirty="0"/>
              <a:t>Parametrieren Sie in den Analysis Services-Abfrage-Designern den Filter, indem Sie das Kontrollkästchen </a:t>
            </a:r>
            <a:r>
              <a:rPr lang="de-de" b="1" dirty="0"/>
              <a:t>Parameter</a:t>
            </a:r>
            <a:r>
              <a:rPr lang="de-de" dirty="0"/>
              <a:t> aktivieren.</a:t>
            </a:r>
          </a:p>
          <a:p>
            <a:pPr>
              <a:lnSpc>
                <a:spcPct val="100000"/>
              </a:lnSpc>
            </a:pPr>
            <a:r>
              <a:rPr lang="de-de" dirty="0"/>
              <a:t>Parametrisierte Filter erstellen automatisch Berichtsparameter, um den Benutzer zur Berichtsausführungszeit aufzufordern.</a:t>
            </a:r>
          </a:p>
          <a:p>
            <a:pPr lvl="1">
              <a:lnSpc>
                <a:spcPct val="100000"/>
              </a:lnSpc>
            </a:pPr>
            <a:r>
              <a:rPr lang="de-de" dirty="0"/>
              <a:t>Ein ausgeblendeter Datensatz wird automatisch generiert, um verfügbare Werte für die Dropdownliste bereitzustellen.</a:t>
            </a:r>
          </a:p>
        </p:txBody>
      </p:sp>
      <p:pic>
        <p:nvPicPr>
          <p:cNvPr id="10" name="Picture 9">
            <a:extLst>
              <a:ext uri="{FF2B5EF4-FFF2-40B4-BE49-F238E27FC236}">
                <a16:creationId xmlns:a16="http://schemas.microsoft.com/office/drawing/2014/main" id="{D5E65E7A-C284-44DC-9B08-D1DFF4A06E1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74923" y="5050455"/>
            <a:ext cx="8306931" cy="1123433"/>
          </a:xfrm>
          <a:prstGeom prst="rect">
            <a:avLst/>
          </a:prstGeom>
        </p:spPr>
      </p:pic>
      <p:cxnSp>
        <p:nvCxnSpPr>
          <p:cNvPr id="11" name="Straight Arrow Connector 10">
            <a:extLst>
              <a:ext uri="{FF2B5EF4-FFF2-40B4-BE49-F238E27FC236}">
                <a16:creationId xmlns:a16="http://schemas.microsoft.com/office/drawing/2014/main" id="{AC8781CB-70DD-46A8-8938-F99F31ED2094}"/>
              </a:ext>
              <a:ext uri="{C183D7F6-B498-43B3-948B-1728B52AA6E4}">
                <adec:decorative xmlns:adec="http://schemas.microsoft.com/office/drawing/2017/decorative" val="1"/>
              </a:ext>
            </a:extLst>
          </p:cNvPr>
          <p:cNvCxnSpPr>
            <a:cxnSpLocks/>
          </p:cNvCxnSpPr>
          <p:nvPr/>
        </p:nvCxnSpPr>
        <p:spPr>
          <a:xfrm>
            <a:off x="8620627" y="5406767"/>
            <a:ext cx="1126640" cy="0"/>
          </a:xfrm>
          <a:prstGeom prst="straightConnector1">
            <a:avLst/>
          </a:prstGeom>
          <a:noFill/>
          <a:ln w="38100">
            <a:solidFill>
              <a:schemeClr val="accent6"/>
            </a:solidFill>
            <a:round/>
            <a:headEnd type="triangle" w="med" len="med"/>
            <a:tailEnd/>
          </a:ln>
        </p:spPr>
      </p:cxn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9081854" y="6492875"/>
            <a:ext cx="3110145" cy="365125"/>
          </a:xfrm>
        </p:spPr>
        <p:txBody>
          <a:bodyPr/>
          <a:lstStyle/>
          <a:p>
            <a:r>
              <a:rPr lang="de-de" dirty="0"/>
              <a:t>© 2022 Microsoft. Alle Rechte vorbehalten. </a:t>
            </a:r>
          </a:p>
        </p:txBody>
      </p:sp>
    </p:spTree>
    <p:extLst>
      <p:ext uri="{BB962C8B-B14F-4D97-AF65-F5344CB8AC3E}">
        <p14:creationId xmlns:p14="http://schemas.microsoft.com/office/powerpoint/2010/main" val="178713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E248E-1F1C-417C-B56D-5ACBE60CBBEE}"/>
              </a:ext>
            </a:extLst>
          </p:cNvPr>
          <p:cNvSpPr>
            <a:spLocks noGrp="1"/>
          </p:cNvSpPr>
          <p:nvPr>
            <p:ph type="title"/>
          </p:nvPr>
        </p:nvSpPr>
        <p:spPr/>
        <p:txBody>
          <a:bodyPr/>
          <a:lstStyle/>
          <a:p>
            <a:r>
              <a:rPr lang="de-de"/>
              <a:t>Arbeiten mit Parametern</a:t>
            </a:r>
          </a:p>
        </p:txBody>
      </p:sp>
      <p:sp>
        <p:nvSpPr>
          <p:cNvPr id="3" name="Text Placeholder 2">
            <a:extLst>
              <a:ext uri="{FF2B5EF4-FFF2-40B4-BE49-F238E27FC236}">
                <a16:creationId xmlns:a16="http://schemas.microsoft.com/office/drawing/2014/main" id="{D9610D23-D8CC-42C6-9329-88E8517DC4E7}"/>
              </a:ext>
            </a:extLst>
          </p:cNvPr>
          <p:cNvSpPr>
            <a:spLocks noGrp="1"/>
          </p:cNvSpPr>
          <p:nvPr>
            <p:ph type="body" sz="quarter" idx="10"/>
          </p:nvPr>
        </p:nvSpPr>
        <p:spPr/>
        <p:txBody>
          <a:bodyPr/>
          <a:lstStyle/>
          <a:p>
            <a:r>
              <a:rPr lang="de-de"/>
              <a:t>Konfigurieren mit Abfrage-Designern » Analysis Services-Abfrage-Designer » DAX</a:t>
            </a:r>
            <a:endParaRPr lang="en-US"/>
          </a:p>
        </p:txBody>
      </p:sp>
      <p:sp>
        <p:nvSpPr>
          <p:cNvPr id="4" name="Content Placeholder 3">
            <a:extLst>
              <a:ext uri="{FF2B5EF4-FFF2-40B4-BE49-F238E27FC236}">
                <a16:creationId xmlns:a16="http://schemas.microsoft.com/office/drawing/2014/main" id="{7446BEFA-782B-4B15-8FAE-81239AE820AA}"/>
              </a:ext>
            </a:extLst>
          </p:cNvPr>
          <p:cNvSpPr>
            <a:spLocks noGrp="1"/>
          </p:cNvSpPr>
          <p:nvPr>
            <p:ph idx="1"/>
          </p:nvPr>
        </p:nvSpPr>
        <p:spPr/>
        <p:txBody>
          <a:bodyPr/>
          <a:lstStyle/>
          <a:p>
            <a:r>
              <a:rPr lang="de-de"/>
              <a:t>Wenn der Parameter für den DAX-Abfrage-Designer die Mehrfachauswahl unterstützt, aktivieren Sie ihn in der Symbolleiste.</a:t>
            </a:r>
          </a:p>
          <a:p>
            <a:endParaRPr lang="en-US"/>
          </a:p>
        </p:txBody>
      </p:sp>
      <p:pic>
        <p:nvPicPr>
          <p:cNvPr id="12" name="Picture 11">
            <a:extLst>
              <a:ext uri="{FF2B5EF4-FFF2-40B4-BE49-F238E27FC236}">
                <a16:creationId xmlns:a16="http://schemas.microsoft.com/office/drawing/2014/main" id="{D4A98E56-6D3F-411A-92C2-6A916B11548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6626" y="3537948"/>
            <a:ext cx="10255096" cy="922828"/>
          </a:xfrm>
          <a:prstGeom prst="rect">
            <a:avLst/>
          </a:prstGeom>
        </p:spPr>
      </p:pic>
      <p:cxnSp>
        <p:nvCxnSpPr>
          <p:cNvPr id="13" name="Straight Arrow Connector 12">
            <a:extLst>
              <a:ext uri="{FF2B5EF4-FFF2-40B4-BE49-F238E27FC236}">
                <a16:creationId xmlns:a16="http://schemas.microsoft.com/office/drawing/2014/main" id="{6F55EF14-84ED-499A-B791-BEFB1625F379}"/>
              </a:ext>
              <a:ext uri="{C183D7F6-B498-43B3-948B-1728B52AA6E4}">
                <adec:decorative xmlns:adec="http://schemas.microsoft.com/office/drawing/2017/decorative" val="1"/>
              </a:ext>
            </a:extLst>
          </p:cNvPr>
          <p:cNvCxnSpPr>
            <a:cxnSpLocks/>
          </p:cNvCxnSpPr>
          <p:nvPr/>
        </p:nvCxnSpPr>
        <p:spPr>
          <a:xfrm flipV="1">
            <a:off x="8152589" y="3262183"/>
            <a:ext cx="0" cy="735228"/>
          </a:xfrm>
          <a:prstGeom prst="straightConnector1">
            <a:avLst/>
          </a:prstGeom>
          <a:noFill/>
          <a:ln w="38100">
            <a:solidFill>
              <a:schemeClr val="accent6"/>
            </a:solidFill>
            <a:round/>
            <a:headEnd type="triangle" w="med" len="med"/>
            <a:tailEnd/>
          </a:ln>
        </p:spPr>
      </p:cxnSp>
      <p:pic>
        <p:nvPicPr>
          <p:cNvPr id="10" name="Picture 9">
            <a:extLst>
              <a:ext uri="{FF2B5EF4-FFF2-40B4-BE49-F238E27FC236}">
                <a16:creationId xmlns:a16="http://schemas.microsoft.com/office/drawing/2014/main" id="{D5E65E7A-C284-44DC-9B08-D1DFF4A06E1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4923" y="4991462"/>
            <a:ext cx="8306931" cy="1123433"/>
          </a:xfrm>
          <a:prstGeom prst="rect">
            <a:avLst/>
          </a:prstGeom>
        </p:spPr>
      </p:pic>
      <p:cxnSp>
        <p:nvCxnSpPr>
          <p:cNvPr id="11" name="Straight Arrow Connector 10">
            <a:extLst>
              <a:ext uri="{FF2B5EF4-FFF2-40B4-BE49-F238E27FC236}">
                <a16:creationId xmlns:a16="http://schemas.microsoft.com/office/drawing/2014/main" id="{AC8781CB-70DD-46A8-8938-F99F31ED2094}"/>
              </a:ext>
              <a:ext uri="{C183D7F6-B498-43B3-948B-1728B52AA6E4}">
                <adec:decorative xmlns:adec="http://schemas.microsoft.com/office/drawing/2017/decorative" val="1"/>
              </a:ext>
            </a:extLst>
          </p:cNvPr>
          <p:cNvCxnSpPr>
            <a:cxnSpLocks/>
          </p:cNvCxnSpPr>
          <p:nvPr/>
        </p:nvCxnSpPr>
        <p:spPr>
          <a:xfrm>
            <a:off x="8607023" y="5347776"/>
            <a:ext cx="1126640" cy="0"/>
          </a:xfrm>
          <a:prstGeom prst="straightConnector1">
            <a:avLst/>
          </a:prstGeom>
          <a:noFill/>
          <a:ln w="38100">
            <a:solidFill>
              <a:schemeClr val="accent6"/>
            </a:solidFill>
            <a:round/>
            <a:headEnd type="triangle" w="med" len="med"/>
            <a:tailEnd/>
          </a:ln>
        </p:spPr>
      </p:cxnSp>
      <p:sp>
        <p:nvSpPr>
          <p:cNvPr id="5" name="Footer Placeholder 4">
            <a:extLst>
              <a:ext uri="{FF2B5EF4-FFF2-40B4-BE49-F238E27FC236}">
                <a16:creationId xmlns:a16="http://schemas.microsoft.com/office/drawing/2014/main" id="{F69332A8-30F9-4CBB-B93C-741CE9139417}"/>
              </a:ext>
            </a:extLst>
          </p:cNvPr>
          <p:cNvSpPr>
            <a:spLocks noGrp="1"/>
          </p:cNvSpPr>
          <p:nvPr>
            <p:ph type="ftr" sz="quarter" idx="11"/>
          </p:nvPr>
        </p:nvSpPr>
        <p:spPr>
          <a:xfrm>
            <a:off x="9081854" y="6492875"/>
            <a:ext cx="3110145" cy="365125"/>
          </a:xfrm>
        </p:spPr>
        <p:txBody>
          <a:bodyPr/>
          <a:lstStyle/>
          <a:p>
            <a:r>
              <a:rPr lang="de-de" dirty="0"/>
              <a:t>© 2022 Microsoft. Alle Rechte vorbehalten. </a:t>
            </a:r>
          </a:p>
        </p:txBody>
      </p:sp>
    </p:spTree>
    <p:extLst>
      <p:ext uri="{BB962C8B-B14F-4D97-AF65-F5344CB8AC3E}">
        <p14:creationId xmlns:p14="http://schemas.microsoft.com/office/powerpoint/2010/main" val="817843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de-de"/>
              <a:t>Übung 04A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de-de"/>
              <a:t>45 Minuten</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a:xfrm>
            <a:off x="457200" y="2070000"/>
            <a:ext cx="11734800" cy="4788000"/>
          </a:xfrm>
        </p:spPr>
        <p:txBody>
          <a:bodyPr/>
          <a:lstStyle/>
          <a:p>
            <a:pPr marL="0" indent="0">
              <a:buNone/>
            </a:pPr>
            <a:r>
              <a:rPr lang="de-de" sz="4400" dirty="0"/>
              <a:t>Mit Parametern arbeiten</a:t>
            </a:r>
          </a:p>
          <a:p>
            <a:pPr marL="0" indent="0">
              <a:buNone/>
            </a:pPr>
            <a:r>
              <a:rPr lang="de-de" sz="2500" dirty="0">
                <a:solidFill>
                  <a:schemeClr val="accent6"/>
                </a:solidFill>
              </a:rPr>
              <a:t>Sie müssen die </a:t>
            </a:r>
            <a:r>
              <a:rPr lang="de-de" sz="2500" b="1" dirty="0">
                <a:solidFill>
                  <a:schemeClr val="accent6"/>
                </a:solidFill>
              </a:rPr>
              <a:t>Übung 03A</a:t>
            </a:r>
            <a:r>
              <a:rPr lang="de-de" sz="2500" dirty="0">
                <a:solidFill>
                  <a:schemeClr val="accent6"/>
                </a:solidFill>
              </a:rPr>
              <a:t> erfolgreich abschließen, bevor Sie mit dieser Übung beginnen können.</a:t>
            </a:r>
          </a:p>
          <a:p>
            <a:pPr marL="0" indent="0">
              <a:buNone/>
            </a:pPr>
            <a:r>
              <a:rPr lang="de-de" sz="2500" dirty="0"/>
              <a:t>Das Übungsdokument ist unter &lt;CourseFolder&gt;\PowerBIPRIAD\Lab04A verfügbar.</a:t>
            </a:r>
          </a:p>
          <a:p>
            <a:pPr marL="363538" indent="-363538">
              <a:spcBef>
                <a:spcPts val="2400"/>
              </a:spcBef>
              <a:buFont typeface="+mj-lt"/>
              <a:buAutoNum type="arabicPeriod"/>
            </a:pPr>
            <a:r>
              <a:rPr lang="de-de" sz="1800" dirty="0"/>
              <a:t>Einen Abfrageparameter hinzufügen</a:t>
            </a:r>
          </a:p>
          <a:p>
            <a:pPr marL="363538" indent="-363538">
              <a:buFont typeface="+mj-lt"/>
              <a:buAutoNum type="arabicPeriod"/>
            </a:pPr>
            <a:r>
              <a:rPr lang="de-de" sz="1800" dirty="0"/>
              <a:t>Verfügbare Werte konfigurieren</a:t>
            </a:r>
          </a:p>
          <a:p>
            <a:pPr marL="363538" indent="-363538">
              <a:buFont typeface="+mj-lt"/>
              <a:buAutoNum type="arabicPeriod"/>
            </a:pPr>
            <a:r>
              <a:rPr lang="de-de" sz="1800" dirty="0"/>
              <a:t>Standardwerte konfigurieren</a:t>
            </a:r>
          </a:p>
          <a:p>
            <a:pPr marL="363538" indent="-363538">
              <a:buFont typeface="+mj-lt"/>
              <a:buAutoNum type="arabicPeriod"/>
            </a:pPr>
            <a:r>
              <a:rPr lang="de-de" sz="1800" dirty="0"/>
              <a:t>Ein „Alle“-Element konfigurieren</a:t>
            </a:r>
          </a:p>
          <a:p>
            <a:pPr marL="363538" indent="-363538">
              <a:buFont typeface="+mj-lt"/>
              <a:buAutoNum type="arabicPeriod"/>
            </a:pPr>
            <a:r>
              <a:rPr lang="de-de" sz="1800" dirty="0"/>
              <a:t>Kaskadierende Parameter konfigurieren</a:t>
            </a:r>
          </a:p>
          <a:p>
            <a:pPr marL="363538" indent="-363538">
              <a:buFont typeface="+mj-lt"/>
              <a:buAutoNum type="arabicPeriod"/>
            </a:pPr>
            <a:r>
              <a:rPr lang="de-de" sz="1800" dirty="0"/>
              <a:t>Parameter mit mehreren Werten konfigurieren</a:t>
            </a:r>
          </a:p>
          <a:p>
            <a:pPr marL="363538" indent="-363538">
              <a:buFont typeface="+mj-lt"/>
              <a:buAutoNum type="arabicPeriod"/>
            </a:pPr>
            <a:r>
              <a:rPr lang="de-de" sz="1800" dirty="0"/>
              <a:t>Den Bericht veröffentlichen</a:t>
            </a:r>
            <a:endParaRPr lang="en-US" dirty="0"/>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97709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6FD0F1-01D0-4CCF-8213-598F1BD5A975}"/>
              </a:ext>
            </a:extLst>
          </p:cNvPr>
          <p:cNvSpPr>
            <a:spLocks noGrp="1"/>
          </p:cNvSpPr>
          <p:nvPr>
            <p:ph type="title"/>
          </p:nvPr>
        </p:nvSpPr>
        <p:spPr/>
        <p:txBody>
          <a:bodyPr/>
          <a:lstStyle/>
          <a:p>
            <a:r>
              <a:rPr lang="de-de"/>
              <a:t>Ressourcen</a:t>
            </a:r>
          </a:p>
        </p:txBody>
      </p:sp>
      <p:sp>
        <p:nvSpPr>
          <p:cNvPr id="8" name="Text Placeholder 7" hidden="1">
            <a:extLst>
              <a:ext uri="{FF2B5EF4-FFF2-40B4-BE49-F238E27FC236}">
                <a16:creationId xmlns:a16="http://schemas.microsoft.com/office/drawing/2014/main" id="{C80449DB-2093-4D09-83BE-46B0F6ADC293}"/>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E09514D2-4274-40DC-830D-CDB149B21503}"/>
              </a:ext>
            </a:extLst>
          </p:cNvPr>
          <p:cNvSpPr>
            <a:spLocks noGrp="1"/>
          </p:cNvSpPr>
          <p:nvPr>
            <p:ph idx="1"/>
          </p:nvPr>
        </p:nvSpPr>
        <p:spPr/>
        <p:txBody>
          <a:bodyPr/>
          <a:lstStyle/>
          <a:p>
            <a:r>
              <a:rPr lang="de-de"/>
              <a:t>Berichtsparameter in Power BI Report Builder</a:t>
            </a:r>
          </a:p>
          <a:p>
            <a:pPr lvl="1"/>
            <a:r>
              <a:rPr lang="de-de">
                <a:hlinkClick r:id="rId3"/>
              </a:rPr>
              <a:t>https://docs.microsoft.com/power-bi/report-builder-parameters</a:t>
            </a:r>
            <a:endParaRPr lang="en-US"/>
          </a:p>
          <a:p>
            <a:r>
              <a:rPr lang="de-de"/>
              <a:t>Parameter für paginierte Berichte im Power BI-Dienst erstellen</a:t>
            </a:r>
          </a:p>
          <a:p>
            <a:pPr lvl="1"/>
            <a:r>
              <a:rPr lang="de-de">
                <a:hlinkClick r:id="rId4"/>
              </a:rPr>
              <a:t>https://docs.microsoft.com/power-bi/paginated-reports-parameters</a:t>
            </a:r>
            <a:endParaRPr lang="en-US"/>
          </a:p>
          <a:p>
            <a:r>
              <a:rPr lang="de-de"/>
              <a:t>Kaskadierende Parameter in paginierten Berichten verwenden</a:t>
            </a:r>
          </a:p>
          <a:p>
            <a:pPr lvl="1"/>
            <a:r>
              <a:rPr lang="de-de">
                <a:hlinkClick r:id="rId5"/>
              </a:rPr>
              <a:t>https://docs.microsoft.com/power-bi/guidance/paginated-report-cascading-parameter</a:t>
            </a:r>
            <a:endParaRPr lang="en-US"/>
          </a:p>
          <a:p>
            <a:endParaRPr lang="en-US"/>
          </a:p>
        </p:txBody>
      </p:sp>
      <p:sp>
        <p:nvSpPr>
          <p:cNvPr id="5" name="Footer Placeholder 4">
            <a:extLst>
              <a:ext uri="{FF2B5EF4-FFF2-40B4-BE49-F238E27FC236}">
                <a16:creationId xmlns:a16="http://schemas.microsoft.com/office/drawing/2014/main" id="{9B374717-8850-481B-BAF5-4EC5DA25B88C}"/>
              </a:ext>
            </a:extLst>
          </p:cNvPr>
          <p:cNvSpPr>
            <a:spLocks noGrp="1"/>
          </p:cNvSpPr>
          <p:nvPr>
            <p:ph type="ftr" sz="quarter" idx="11"/>
          </p:nvPr>
        </p:nvSpPr>
        <p:spPr>
          <a:xfrm>
            <a:off x="9085006" y="6492875"/>
            <a:ext cx="3106993" cy="365125"/>
          </a:xfrm>
        </p:spPr>
        <p:txBody>
          <a:bodyPr/>
          <a:lstStyle/>
          <a:p>
            <a:r>
              <a:rPr lang="de-de" dirty="0"/>
              <a:t>© 2022 Microsoft. Alle Rechte vorbehalten. </a:t>
            </a:r>
          </a:p>
        </p:txBody>
      </p:sp>
    </p:spTree>
    <p:extLst>
      <p:ext uri="{BB962C8B-B14F-4D97-AF65-F5344CB8AC3E}">
        <p14:creationId xmlns:p14="http://schemas.microsoft.com/office/powerpoint/2010/main" val="336025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de-de"/>
              <a:t>Fragen?</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540727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de-de">
                <a:ea typeface="+mn-ea"/>
                <a:cs typeface="+mn-cs"/>
              </a:rPr>
              <a:t>Power BI </a:t>
            </a:r>
            <a:br/>
            <a:r>
              <a:rPr lang="de-de">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de-de"/>
              <a:t>Modul 05</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de-de"/>
              <a:t>Visualisieren von Berichtsdaten</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328788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EC56-06F6-457A-B573-6F7C480A50A0}"/>
              </a:ext>
            </a:extLst>
          </p:cNvPr>
          <p:cNvSpPr>
            <a:spLocks noGrp="1"/>
          </p:cNvSpPr>
          <p:nvPr>
            <p:ph type="title"/>
          </p:nvPr>
        </p:nvSpPr>
        <p:spPr/>
        <p:txBody>
          <a:bodyPr/>
          <a:lstStyle/>
          <a:p>
            <a:r>
              <a:rPr lang="de-de"/>
              <a:t>Ressourcen</a:t>
            </a:r>
          </a:p>
        </p:txBody>
      </p:sp>
      <p:sp>
        <p:nvSpPr>
          <p:cNvPr id="9" name="Text Placeholder 8">
            <a:extLst>
              <a:ext uri="{FF2B5EF4-FFF2-40B4-BE49-F238E27FC236}">
                <a16:creationId xmlns:a16="http://schemas.microsoft.com/office/drawing/2014/main" id="{3B99E991-73B3-4876-8C1E-D77E450BFDF3}"/>
              </a:ext>
            </a:extLst>
          </p:cNvPr>
          <p:cNvSpPr>
            <a:spLocks noGrp="1"/>
          </p:cNvSpPr>
          <p:nvPr>
            <p:ph type="body" sz="quarter" idx="10"/>
          </p:nvPr>
        </p:nvSpPr>
        <p:spPr/>
        <p:txBody>
          <a:bodyPr/>
          <a:lstStyle/>
          <a:p>
            <a:r>
              <a:rPr lang="de-de"/>
              <a:t>Onlinekurs</a:t>
            </a:r>
          </a:p>
        </p:txBody>
      </p:sp>
      <p:sp>
        <p:nvSpPr>
          <p:cNvPr id="6" name="Content Placeholder 5">
            <a:extLst>
              <a:ext uri="{FF2B5EF4-FFF2-40B4-BE49-F238E27FC236}">
                <a16:creationId xmlns:a16="http://schemas.microsoft.com/office/drawing/2014/main" id="{266974A9-F0B9-4A88-A91C-B2F693760298}"/>
              </a:ext>
            </a:extLst>
          </p:cNvPr>
          <p:cNvSpPr>
            <a:spLocks noGrp="1"/>
          </p:cNvSpPr>
          <p:nvPr>
            <p:ph idx="1"/>
          </p:nvPr>
        </p:nvSpPr>
        <p:spPr/>
        <p:txBody>
          <a:bodyPr vert="horz" lIns="91440" tIns="45720" rIns="91440" bIns="45720" rtlCol="0" anchor="t">
            <a:noAutofit/>
          </a:bodyPr>
          <a:lstStyle/>
          <a:p>
            <a:r>
              <a:rPr lang="de-de"/>
              <a:t>Dieser Kurs kann kostenlos online angesehen werden.</a:t>
            </a:r>
          </a:p>
          <a:p>
            <a:r>
              <a:rPr lang="de-de"/>
              <a:t>Sehen Sie sich alle 26 Videos an, einschließlich Bonusinhalte.</a:t>
            </a:r>
            <a:endParaRPr lang="en-US">
              <a:cs typeface="Segoe UI"/>
            </a:endParaRPr>
          </a:p>
          <a:p>
            <a:r>
              <a:rPr lang="de-de">
                <a:hlinkClick r:id="rId3"/>
              </a:rPr>
              <a:t>https://aka.ms/priad-online-course</a:t>
            </a:r>
            <a:endParaRPr lang="en-US"/>
          </a:p>
          <a:p>
            <a:endParaRPr lang="en-US"/>
          </a:p>
          <a:p>
            <a:endParaRPr lang="en-US"/>
          </a:p>
          <a:p>
            <a:endParaRPr lang="en-US"/>
          </a:p>
          <a:p>
            <a:endParaRPr lang="en-US"/>
          </a:p>
        </p:txBody>
      </p:sp>
      <p:pic>
        <p:nvPicPr>
          <p:cNvPr id="8" name="Picture 7">
            <a:extLst>
              <a:ext uri="{FF2B5EF4-FFF2-40B4-BE49-F238E27FC236}">
                <a16:creationId xmlns:a16="http://schemas.microsoft.com/office/drawing/2014/main" id="{052A2876-CDB7-439C-9B40-3B8894941D0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99200" y="3653788"/>
            <a:ext cx="8736292" cy="4248424"/>
          </a:xfrm>
          <a:prstGeom prst="rect">
            <a:avLst/>
          </a:prstGeom>
        </p:spPr>
      </p:pic>
      <p:sp>
        <p:nvSpPr>
          <p:cNvPr id="5" name="Footer Placeholder 4">
            <a:extLst>
              <a:ext uri="{FF2B5EF4-FFF2-40B4-BE49-F238E27FC236}">
                <a16:creationId xmlns:a16="http://schemas.microsoft.com/office/drawing/2014/main" id="{71204A5C-ECC8-4BFD-985D-1C577D37A8FA}"/>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142524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de-de"/>
              <a:t>Modulübersicht</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de-de"/>
              <a:t>05: Visualisieren von Berichtsdaten</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de-de"/>
              <a:t>Visualisieren von Berichtsdaten</a:t>
            </a:r>
          </a:p>
          <a:p>
            <a:r>
              <a:rPr lang="de-de"/>
              <a:t>Erstellen von Datenbereichen</a:t>
            </a:r>
          </a:p>
          <a:p>
            <a:r>
              <a:rPr lang="de-de"/>
              <a:t>Erstellen von Datenvisualisierungen</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a:xfrm>
            <a:off x="9026014" y="6492875"/>
            <a:ext cx="3165986" cy="365125"/>
          </a:xfrm>
        </p:spPr>
        <p:txBody>
          <a:bodyPr/>
          <a:lstStyle/>
          <a:p>
            <a:r>
              <a:rPr lang="de-de"/>
              <a:t>© 2022 Microsoft. Alle Rechte vorbehalten. </a:t>
            </a:r>
          </a:p>
        </p:txBody>
      </p:sp>
    </p:spTree>
    <p:extLst>
      <p:ext uri="{BB962C8B-B14F-4D97-AF65-F5344CB8AC3E}">
        <p14:creationId xmlns:p14="http://schemas.microsoft.com/office/powerpoint/2010/main" val="66234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52D4C3-BC19-4BFF-8A35-AC5447FC1791}"/>
              </a:ext>
            </a:extLst>
          </p:cNvPr>
          <p:cNvSpPr>
            <a:spLocks noGrp="1"/>
          </p:cNvSpPr>
          <p:nvPr>
            <p:ph type="title"/>
          </p:nvPr>
        </p:nvSpPr>
        <p:spPr/>
        <p:txBody>
          <a:bodyPr/>
          <a:lstStyle/>
          <a:p>
            <a:r>
              <a:rPr lang="de-de"/>
              <a:t>Visualisieren von Berichtsdaten</a:t>
            </a:r>
          </a:p>
        </p:txBody>
      </p:sp>
      <p:sp>
        <p:nvSpPr>
          <p:cNvPr id="8" name="Text Placeholder 7" hidden="1">
            <a:extLst>
              <a:ext uri="{FF2B5EF4-FFF2-40B4-BE49-F238E27FC236}">
                <a16:creationId xmlns:a16="http://schemas.microsoft.com/office/drawing/2014/main" id="{72ABC496-B2C1-4E1A-9270-37C2BD8D471A}"/>
              </a:ext>
            </a:extLst>
          </p:cNvPr>
          <p:cNvSpPr>
            <a:spLocks noGrp="1"/>
          </p:cNvSpPr>
          <p:nvPr>
            <p:ph type="body" sz="quarter" idx="10"/>
          </p:nvPr>
        </p:nvSpPr>
        <p:spPr/>
        <p:txBody>
          <a:bodyPr/>
          <a:lstStyle/>
          <a:p>
            <a:endParaRPr lang="en-US" sz="2400"/>
          </a:p>
        </p:txBody>
      </p:sp>
      <p:sp>
        <p:nvSpPr>
          <p:cNvPr id="7" name="Content Placeholder 6">
            <a:extLst>
              <a:ext uri="{FF2B5EF4-FFF2-40B4-BE49-F238E27FC236}">
                <a16:creationId xmlns:a16="http://schemas.microsoft.com/office/drawing/2014/main" id="{77C2787E-A16E-4E8F-8841-A575A6D5A596}"/>
              </a:ext>
            </a:extLst>
          </p:cNvPr>
          <p:cNvSpPr>
            <a:spLocks noGrp="1"/>
          </p:cNvSpPr>
          <p:nvPr>
            <p:ph idx="1"/>
          </p:nvPr>
        </p:nvSpPr>
        <p:spPr/>
        <p:txBody>
          <a:bodyPr/>
          <a:lstStyle/>
          <a:p>
            <a:r>
              <a:rPr lang="de-de" dirty="0"/>
              <a:t>Die Menübandregisterkarte </a:t>
            </a:r>
            <a:r>
              <a:rPr lang="de-de" b="1" dirty="0"/>
              <a:t>Einfügen</a:t>
            </a:r>
            <a:r>
              <a:rPr lang="de-de" dirty="0"/>
              <a:t> enthält neun Vorlagen zur Visualisierung von Daten:</a:t>
            </a:r>
          </a:p>
          <a:p>
            <a:endParaRPr lang="en-US" dirty="0"/>
          </a:p>
        </p:txBody>
      </p:sp>
      <p:pic>
        <p:nvPicPr>
          <p:cNvPr id="9" name="Picture 8">
            <a:extLst>
              <a:ext uri="{FF2B5EF4-FFF2-40B4-BE49-F238E27FC236}">
                <a16:creationId xmlns:a16="http://schemas.microsoft.com/office/drawing/2014/main" id="{07B17AC8-8B35-4BBB-AB59-5AC470127D3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36959" y="3126009"/>
            <a:ext cx="10673455" cy="1340122"/>
          </a:xfrm>
          <a:prstGeom prst="rect">
            <a:avLst/>
          </a:prstGeom>
        </p:spPr>
      </p:pic>
      <p:sp>
        <p:nvSpPr>
          <p:cNvPr id="10" name="Rectangle 9">
            <a:extLst>
              <a:ext uri="{FF2B5EF4-FFF2-40B4-BE49-F238E27FC236}">
                <a16:creationId xmlns:a16="http://schemas.microsoft.com/office/drawing/2014/main" id="{EFB405DE-CACC-4388-B65B-57099677A03B}"/>
              </a:ext>
              <a:ext uri="{C183D7F6-B498-43B3-948B-1728B52AA6E4}">
                <adec:decorative xmlns:adec="http://schemas.microsoft.com/office/drawing/2017/decorative" val="1"/>
              </a:ext>
            </a:extLst>
          </p:cNvPr>
          <p:cNvSpPr/>
          <p:nvPr/>
        </p:nvSpPr>
        <p:spPr>
          <a:xfrm>
            <a:off x="854572" y="3096513"/>
            <a:ext cx="6106667" cy="139911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CD6CF01-5E28-4DD4-BE7E-500852A85680}"/>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1233359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Visualisieren von Berichtsdaten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(Fortsetzung)</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de-de"/>
              <a:t>Die Menübandregisterkarte </a:t>
            </a:r>
            <a:r>
              <a:rPr lang="de-de" b="1"/>
              <a:t>Einfügen</a:t>
            </a:r>
            <a:r>
              <a:rPr lang="de-de"/>
              <a:t> enthält neun Vorlagen zur Visualisierung von Daten:</a:t>
            </a:r>
          </a:p>
          <a:p>
            <a:endParaRPr lang="en-US"/>
          </a:p>
        </p:txBody>
      </p:sp>
      <p:graphicFrame>
        <p:nvGraphicFramePr>
          <p:cNvPr id="6" name="Table 5">
            <a:extLst>
              <a:ext uri="{FF2B5EF4-FFF2-40B4-BE49-F238E27FC236}">
                <a16:creationId xmlns:a16="http://schemas.microsoft.com/office/drawing/2014/main" id="{CBE56E59-C648-4FFB-BAAF-1B8D8F63D989}"/>
              </a:ext>
            </a:extLst>
          </p:cNvPr>
          <p:cNvGraphicFramePr>
            <a:graphicFrameLocks noGrp="1"/>
          </p:cNvGraphicFramePr>
          <p:nvPr>
            <p:extLst>
              <p:ext uri="{D42A27DB-BD31-4B8C-83A1-F6EECF244321}">
                <p14:modId xmlns:p14="http://schemas.microsoft.com/office/powerpoint/2010/main" val="2941484929"/>
              </p:ext>
            </p:extLst>
          </p:nvPr>
        </p:nvGraphicFramePr>
        <p:xfrm>
          <a:off x="851903" y="3033327"/>
          <a:ext cx="2484422" cy="1483360"/>
        </p:xfrm>
        <a:graphic>
          <a:graphicData uri="http://schemas.openxmlformats.org/drawingml/2006/table">
            <a:tbl>
              <a:tblPr firstRow="1" bandRow="1">
                <a:tableStyleId>{21E4AEA4-8DFA-4A89-87EB-49C32662AFE0}</a:tableStyleId>
              </a:tblPr>
              <a:tblGrid>
                <a:gridCol w="2484422">
                  <a:extLst>
                    <a:ext uri="{9D8B030D-6E8A-4147-A177-3AD203B41FA5}">
                      <a16:colId xmlns:a16="http://schemas.microsoft.com/office/drawing/2014/main" val="1541012296"/>
                    </a:ext>
                  </a:extLst>
                </a:gridCol>
              </a:tblGrid>
              <a:tr h="370840">
                <a:tc>
                  <a:txBody>
                    <a:bodyPr/>
                    <a:lstStyle/>
                    <a:p>
                      <a:r>
                        <a:rPr lang="de-de" noProof="0"/>
                        <a:t>Datenbereiche</a:t>
                      </a:r>
                    </a:p>
                  </a:txBody>
                  <a:tcPr>
                    <a:solidFill>
                      <a:schemeClr val="tx1"/>
                    </a:solidFill>
                  </a:tcPr>
                </a:tc>
                <a:extLst>
                  <a:ext uri="{0D108BD9-81ED-4DB2-BD59-A6C34878D82A}">
                    <a16:rowId xmlns:a16="http://schemas.microsoft.com/office/drawing/2014/main" val="402806191"/>
                  </a:ext>
                </a:extLst>
              </a:tr>
              <a:tr h="370840">
                <a:tc>
                  <a:txBody>
                    <a:bodyPr/>
                    <a:lstStyle/>
                    <a:p>
                      <a:r>
                        <a:rPr lang="de-de" sz="1800" baseline="0" noProof="0"/>
                        <a:t>Tabelle</a:t>
                      </a:r>
                    </a:p>
                  </a:txBody>
                  <a:tcPr/>
                </a:tc>
                <a:extLst>
                  <a:ext uri="{0D108BD9-81ED-4DB2-BD59-A6C34878D82A}">
                    <a16:rowId xmlns:a16="http://schemas.microsoft.com/office/drawing/2014/main" val="1426324114"/>
                  </a:ext>
                </a:extLst>
              </a:tr>
              <a:tr h="370840">
                <a:tc>
                  <a:txBody>
                    <a:bodyPr/>
                    <a:lstStyle/>
                    <a:p>
                      <a:r>
                        <a:rPr lang="de-de" sz="1800" baseline="0" noProof="0"/>
                        <a:t>Matrix</a:t>
                      </a: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noProof="0" dirty="0"/>
                        <a:t>Liste</a:t>
                      </a:r>
                    </a:p>
                  </a:txBody>
                  <a:tcPr/>
                </a:tc>
                <a:extLst>
                  <a:ext uri="{0D108BD9-81ED-4DB2-BD59-A6C34878D82A}">
                    <a16:rowId xmlns:a16="http://schemas.microsoft.com/office/drawing/2014/main" val="602290053"/>
                  </a:ext>
                </a:extLst>
              </a:tr>
            </a:tbl>
          </a:graphicData>
        </a:graphic>
      </p:graphicFrame>
      <p:grpSp>
        <p:nvGrpSpPr>
          <p:cNvPr id="7" name="Group 6">
            <a:extLst>
              <a:ext uri="{FF2B5EF4-FFF2-40B4-BE49-F238E27FC236}">
                <a16:creationId xmlns:a16="http://schemas.microsoft.com/office/drawing/2014/main" id="{CDF7121B-BBD1-45BA-B333-DFD9FAF41D09}"/>
              </a:ext>
              <a:ext uri="{C183D7F6-B498-43B3-948B-1728B52AA6E4}">
                <adec:decorative xmlns:adec="http://schemas.microsoft.com/office/drawing/2017/decorative" val="1"/>
              </a:ext>
            </a:extLst>
          </p:cNvPr>
          <p:cNvGrpSpPr/>
          <p:nvPr/>
        </p:nvGrpSpPr>
        <p:grpSpPr>
          <a:xfrm>
            <a:off x="851903" y="4905167"/>
            <a:ext cx="2484422" cy="1371186"/>
            <a:chOff x="851903" y="4728187"/>
            <a:chExt cx="2484422" cy="1371186"/>
          </a:xfrm>
        </p:grpSpPr>
        <p:sp>
          <p:nvSpPr>
            <p:cNvPr id="8" name="Right Brace 7" descr="Data regions are all...">
              <a:extLst>
                <a:ext uri="{FF2B5EF4-FFF2-40B4-BE49-F238E27FC236}">
                  <a16:creationId xmlns:a16="http://schemas.microsoft.com/office/drawing/2014/main" id="{D9E2B646-8E0D-44A5-B942-9B4744FFA16D}"/>
                </a:ext>
                <a:ext uri="{C183D7F6-B498-43B3-948B-1728B52AA6E4}">
                  <adec:decorative xmlns:adec="http://schemas.microsoft.com/office/drawing/2017/decorative" val="0"/>
                </a:ext>
              </a:extLst>
            </p:cNvPr>
            <p:cNvSpPr/>
            <p:nvPr/>
          </p:nvSpPr>
          <p:spPr>
            <a:xfrm rot="5400000">
              <a:off x="1926334" y="3653756"/>
              <a:ext cx="335560" cy="2484422"/>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 Box 18">
              <a:extLst>
                <a:ext uri="{FF2B5EF4-FFF2-40B4-BE49-F238E27FC236}">
                  <a16:creationId xmlns:a16="http://schemas.microsoft.com/office/drawing/2014/main" id="{45DC4370-64C7-4B46-B07A-36A1518432E8}"/>
                </a:ext>
              </a:extLst>
            </p:cNvPr>
            <p:cNvSpPr txBox="1">
              <a:spLocks noChangeArrowheads="1"/>
            </p:cNvSpPr>
            <p:nvPr/>
          </p:nvSpPr>
          <p:spPr bwMode="auto">
            <a:xfrm>
              <a:off x="1246966" y="5176043"/>
              <a:ext cx="1694296"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a:t>Varianten des Datenbereichs </a:t>
              </a:r>
              <a:r>
                <a:rPr lang="de-de" b="1"/>
                <a:t>Tablix</a:t>
              </a:r>
            </a:p>
          </p:txBody>
        </p:sp>
      </p:grpSp>
      <p:graphicFrame>
        <p:nvGraphicFramePr>
          <p:cNvPr id="10" name="Table 9">
            <a:extLst>
              <a:ext uri="{FF2B5EF4-FFF2-40B4-BE49-F238E27FC236}">
                <a16:creationId xmlns:a16="http://schemas.microsoft.com/office/drawing/2014/main" id="{3B29C393-D40B-4034-A8F7-5C2B8986219F}"/>
              </a:ext>
            </a:extLst>
          </p:cNvPr>
          <p:cNvGraphicFramePr>
            <a:graphicFrameLocks noGrp="1"/>
          </p:cNvGraphicFramePr>
          <p:nvPr>
            <p:extLst>
              <p:ext uri="{D42A27DB-BD31-4B8C-83A1-F6EECF244321}">
                <p14:modId xmlns:p14="http://schemas.microsoft.com/office/powerpoint/2010/main" val="2660983290"/>
              </p:ext>
            </p:extLst>
          </p:nvPr>
        </p:nvGraphicFramePr>
        <p:xfrm>
          <a:off x="4072050" y="3033327"/>
          <a:ext cx="2667964" cy="2595880"/>
        </p:xfrm>
        <a:graphic>
          <a:graphicData uri="http://schemas.openxmlformats.org/drawingml/2006/table">
            <a:tbl>
              <a:tblPr firstRow="1" bandRow="1">
                <a:tableStyleId>{21E4AEA4-8DFA-4A89-87EB-49C32662AFE0}</a:tableStyleId>
              </a:tblPr>
              <a:tblGrid>
                <a:gridCol w="2667964">
                  <a:extLst>
                    <a:ext uri="{9D8B030D-6E8A-4147-A177-3AD203B41FA5}">
                      <a16:colId xmlns:a16="http://schemas.microsoft.com/office/drawing/2014/main" val="1541012296"/>
                    </a:ext>
                  </a:extLst>
                </a:gridCol>
              </a:tblGrid>
              <a:tr h="370840">
                <a:tc>
                  <a:txBody>
                    <a:bodyPr/>
                    <a:lstStyle/>
                    <a:p>
                      <a:r>
                        <a:rPr lang="de-de" noProof="0" dirty="0"/>
                        <a:t>Datenvisualisierungen</a:t>
                      </a:r>
                    </a:p>
                  </a:txBody>
                  <a:tcPr>
                    <a:solidFill>
                      <a:schemeClr val="tx1"/>
                    </a:solidFill>
                  </a:tcPr>
                </a:tc>
                <a:extLst>
                  <a:ext uri="{0D108BD9-81ED-4DB2-BD59-A6C34878D82A}">
                    <a16:rowId xmlns:a16="http://schemas.microsoft.com/office/drawing/2014/main" val="402806191"/>
                  </a:ext>
                </a:extLst>
              </a:tr>
              <a:tr h="370840">
                <a:tc>
                  <a:txBody>
                    <a:bodyPr/>
                    <a:lstStyle/>
                    <a:p>
                      <a:r>
                        <a:rPr lang="de-de" sz="1800" baseline="0" noProof="0"/>
                        <a:t>Diagramm</a:t>
                      </a:r>
                    </a:p>
                  </a:txBody>
                  <a:tcPr/>
                </a:tc>
                <a:extLst>
                  <a:ext uri="{0D108BD9-81ED-4DB2-BD59-A6C34878D82A}">
                    <a16:rowId xmlns:a16="http://schemas.microsoft.com/office/drawing/2014/main" val="1426324114"/>
                  </a:ext>
                </a:extLst>
              </a:tr>
              <a:tr h="370840">
                <a:tc>
                  <a:txBody>
                    <a:bodyPr/>
                    <a:lstStyle/>
                    <a:p>
                      <a:r>
                        <a:rPr lang="de-de" sz="1800" baseline="0" noProof="0"/>
                        <a:t>Messgerät</a:t>
                      </a: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noProof="0"/>
                        <a:t>Karte</a:t>
                      </a:r>
                    </a:p>
                  </a:txBody>
                  <a:tcPr/>
                </a:tc>
                <a:extLst>
                  <a:ext uri="{0D108BD9-81ED-4DB2-BD59-A6C34878D82A}">
                    <a16:rowId xmlns:a16="http://schemas.microsoft.com/office/drawing/2014/main" val="60229005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noProof="0"/>
                        <a:t>Datenbalken</a:t>
                      </a:r>
                    </a:p>
                  </a:txBody>
                  <a:tcPr/>
                </a:tc>
                <a:extLst>
                  <a:ext uri="{0D108BD9-81ED-4DB2-BD59-A6C34878D82A}">
                    <a16:rowId xmlns:a16="http://schemas.microsoft.com/office/drawing/2014/main" val="159950117"/>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noProof="0"/>
                        <a:t>Gepunktete Linie</a:t>
                      </a:r>
                    </a:p>
                  </a:txBody>
                  <a:tcPr/>
                </a:tc>
                <a:extLst>
                  <a:ext uri="{0D108BD9-81ED-4DB2-BD59-A6C34878D82A}">
                    <a16:rowId xmlns:a16="http://schemas.microsoft.com/office/drawing/2014/main" val="161988236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noProof="0" dirty="0"/>
                        <a:t>Indikator</a:t>
                      </a:r>
                    </a:p>
                  </a:txBody>
                  <a:tcPr/>
                </a:tc>
                <a:extLst>
                  <a:ext uri="{0D108BD9-81ED-4DB2-BD59-A6C34878D82A}">
                    <a16:rowId xmlns:a16="http://schemas.microsoft.com/office/drawing/2014/main" val="2529497443"/>
                  </a:ext>
                </a:extLst>
              </a:tr>
            </a:tbl>
          </a:graphicData>
        </a:graphic>
      </p:graphicFrame>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2295749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Visualisieren von Berichtsdaten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(Fortsetzung)</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de-de" dirty="0"/>
              <a:t>Alle Datenbereiche sind Varianten von Tablix.</a:t>
            </a:r>
          </a:p>
          <a:p>
            <a:r>
              <a:rPr lang="de-de" dirty="0"/>
              <a:t>Tablix ermöglicht ein flexibles Rasterlayout mit Gruppen.</a:t>
            </a:r>
          </a:p>
          <a:p>
            <a:r>
              <a:rPr lang="de-de" dirty="0"/>
              <a:t>Beim Rendern wird es entsprechend den Dataset-Zeilen erweitert, sodass die Layoutgröße </a:t>
            </a:r>
            <a:r>
              <a:rPr lang="de-de" i="1" dirty="0"/>
              <a:t>dynamisch</a:t>
            </a:r>
            <a:r>
              <a:rPr lang="de-de" dirty="0"/>
              <a:t> ist und auf mehrere Seiten überlaufen kann.</a:t>
            </a:r>
          </a:p>
          <a:p>
            <a:r>
              <a:rPr lang="de-de" dirty="0"/>
              <a:t>Im Gegensatz dazu ist die Layoutgröße von Datenvisualisierungen festgelegt.</a:t>
            </a:r>
            <a:endParaRPr lang="en-US" dirty="0"/>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085006" y="6492875"/>
            <a:ext cx="3106993" cy="365125"/>
          </a:xfrm>
        </p:spPr>
        <p:txBody>
          <a:bodyPr/>
          <a:lstStyle/>
          <a:p>
            <a:r>
              <a:rPr lang="de-de" dirty="0"/>
              <a:t>© 2022 Microsoft. Alle Rechte vorbehalten. </a:t>
            </a:r>
          </a:p>
        </p:txBody>
      </p:sp>
    </p:spTree>
    <p:extLst>
      <p:ext uri="{BB962C8B-B14F-4D97-AF65-F5344CB8AC3E}">
        <p14:creationId xmlns:p14="http://schemas.microsoft.com/office/powerpoint/2010/main" val="229131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p:txBody>
          <a:bodyPr/>
          <a:lstStyle/>
          <a:p>
            <a:r>
              <a:rPr lang="de-de"/>
              <a:t>Verwenden Sie </a:t>
            </a:r>
            <a:r>
              <a:rPr lang="de-de" b="1"/>
              <a:t>Tablix </a:t>
            </a:r>
            <a:r>
              <a:rPr lang="de-de"/>
              <a:t>für flexible Rasterlayouts.</a:t>
            </a:r>
          </a:p>
          <a:p>
            <a:pPr lvl="1"/>
            <a:r>
              <a:rPr lang="de-de" b="1"/>
              <a:t>Tabelle</a:t>
            </a:r>
            <a:r>
              <a:rPr lang="de-de"/>
              <a:t>: Feste Spalten und dynamische Zeilen</a:t>
            </a:r>
          </a:p>
          <a:p>
            <a:pPr lvl="1"/>
            <a:r>
              <a:rPr lang="de-de" b="1"/>
              <a:t>Matrix</a:t>
            </a:r>
            <a:r>
              <a:rPr lang="de-de"/>
              <a:t>: Dynamische Spalten und Zeilen</a:t>
            </a:r>
          </a:p>
          <a:p>
            <a:pPr lvl="1"/>
            <a:r>
              <a:rPr lang="de-de" b="1"/>
              <a:t>Liste</a:t>
            </a:r>
            <a:r>
              <a:rPr lang="de-de"/>
              <a:t>: Wird für Freiformberichte verwendet, möglicherweise in Verbindung mit anderen Datenbereichen</a:t>
            </a:r>
          </a:p>
          <a:p>
            <a:r>
              <a:rPr lang="de-de"/>
              <a:t>Es können verschiedene Arten von Gruppen konfiguriert werden:</a:t>
            </a:r>
          </a:p>
          <a:p>
            <a:pPr lvl="1"/>
            <a:r>
              <a:rPr lang="de-de"/>
              <a:t>Verschachtelte Gruppen (zur Darstellung hierarchischer Daten)</a:t>
            </a:r>
          </a:p>
          <a:p>
            <a:pPr lvl="1"/>
            <a:r>
              <a:rPr lang="de-de"/>
              <a:t>Benachbarte Gruppen</a:t>
            </a:r>
          </a:p>
          <a:p>
            <a:pPr lvl="1"/>
            <a:r>
              <a:rPr lang="de-de"/>
              <a:t>Rekursive Gruppen (übergeordnet-untergeordnet)</a:t>
            </a:r>
          </a:p>
          <a:p>
            <a:endParaRPr lang="en-US"/>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8996516" y="6492875"/>
            <a:ext cx="3195484" cy="365125"/>
          </a:xfrm>
        </p:spPr>
        <p:txBody>
          <a:bodyPr/>
          <a:lstStyle/>
          <a:p>
            <a:r>
              <a:rPr lang="de-de" dirty="0"/>
              <a:t>© 2022 Microsoft. Alle Rechte vorbehalten. </a:t>
            </a:r>
          </a:p>
        </p:txBody>
      </p:sp>
    </p:spTree>
    <p:extLst>
      <p:ext uri="{BB962C8B-B14F-4D97-AF65-F5344CB8AC3E}">
        <p14:creationId xmlns:p14="http://schemas.microsoft.com/office/powerpoint/2010/main" val="18844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Beispiel</a:t>
            </a:r>
          </a:p>
        </p:txBody>
      </p:sp>
      <p:sp>
        <p:nvSpPr>
          <p:cNvPr id="6" name="Rounded Rectangle 6" descr="Animation shows two grids of data. The first grid has two columns: Customer and Growth. It has groupings by Retail and Wholesale. The second grid has three columns: Customer, 2018, 2019, and Total. While different shapes, it's possible to produce a single tablix that combines the structures of both. It's an example of nested and adjacent groupings in a single data region.">
            <a:extLst>
              <a:ext uri="{FF2B5EF4-FFF2-40B4-BE49-F238E27FC236}">
                <a16:creationId xmlns:a16="http://schemas.microsoft.com/office/drawing/2014/main" id="{0BC892C2-0F98-4D7E-A393-5853495762CE}"/>
              </a:ext>
            </a:extLst>
          </p:cNvPr>
          <p:cNvSpPr/>
          <p:nvPr/>
        </p:nvSpPr>
        <p:spPr bwMode="blackWhite">
          <a:xfrm>
            <a:off x="1733993" y="2964815"/>
            <a:ext cx="8610600" cy="3576429"/>
          </a:xfrm>
          <a:prstGeom prst="roundRect">
            <a:avLst>
              <a:gd name="adj" fmla="val 7234"/>
            </a:avLst>
          </a:prstGeom>
          <a:noFill/>
          <a:ln>
            <a:noFill/>
            <a:headEnd type="none" w="med" len="med"/>
            <a:tailEnd type="none" w="med" len="med"/>
          </a:ln>
          <a:effectLst/>
        </p:spPr>
        <p:txBody>
          <a:bodyPr lIns="109728" tIns="54864" rIns="109728" bIns="54864" anchor="ctr"/>
          <a:lstStyle/>
          <a:p>
            <a:pPr marL="0" marR="0" lvl="0" indent="0" algn="ctr" defTabSz="1096963" eaLnBrk="1" fontAlgn="auto" latinLnBrk="0" hangingPunct="1">
              <a:lnSpc>
                <a:spcPct val="100000"/>
              </a:lnSpc>
              <a:spcBef>
                <a:spcPts val="0"/>
              </a:spcBef>
              <a:spcAft>
                <a:spcPts val="0"/>
              </a:spcAft>
              <a:buClrTx/>
              <a:buSzTx/>
              <a:buFontTx/>
              <a:buNone/>
              <a:tabLst/>
              <a:defRPr/>
            </a:pPr>
            <a:endParaRPr kumimoji="0" lang="en-US" sz="2800" b="1" i="0" u="none" strike="noStrike" kern="0" cap="none" spc="0" normalizeH="0" baseline="0" noProof="0">
              <a:ln>
                <a:noFill/>
              </a:ln>
              <a:solidFill>
                <a:prstClr val="black"/>
              </a:solidFill>
              <a:effectLst>
                <a:outerShdw blurRad="38100" dist="38100" dir="2700000" algn="tl">
                  <a:srgbClr val="000000">
                    <a:alpha val="43137"/>
                  </a:srgbClr>
                </a:outerShdw>
              </a:effectLst>
              <a:uLnTx/>
              <a:uFillTx/>
              <a:latin typeface="Calibri" panose="020F0502020204030204"/>
              <a:ea typeface="+mn-ea"/>
              <a:cs typeface="+mn-cs"/>
            </a:endParaRPr>
          </a:p>
        </p:txBody>
      </p:sp>
      <p:graphicFrame>
        <p:nvGraphicFramePr>
          <p:cNvPr id="7" name="Group 2">
            <a:extLst>
              <a:ext uri="{FF2B5EF4-FFF2-40B4-BE49-F238E27FC236}">
                <a16:creationId xmlns:a16="http://schemas.microsoft.com/office/drawing/2014/main" id="{4DD034E7-2E45-4815-8C00-FB407E60C9F8}"/>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249723444"/>
              </p:ext>
            </p:extLst>
          </p:nvPr>
        </p:nvGraphicFramePr>
        <p:xfrm>
          <a:off x="7601393" y="3680570"/>
          <a:ext cx="2514600" cy="304800"/>
        </p:xfrm>
        <a:graphic>
          <a:graphicData uri="http://schemas.openxmlformats.org/drawingml/2006/table">
            <a:tbl>
              <a:tblPr>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effectLst/>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0480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400" b="1" u="none" strike="noStrike" cap="none" normalizeH="0" baseline="0" dirty="0">
                          <a:ln>
                            <a:noFill/>
                          </a:ln>
                          <a:solidFill>
                            <a:schemeClr val="tx1"/>
                          </a:solidFill>
                          <a:effectLst/>
                          <a:latin typeface="Calibri" pitchFamily="34" charset="0"/>
                        </a:rPr>
                        <a:t>2018</a:t>
                      </a:r>
                      <a:endParaRPr kumimoji="0" lang="en-US" sz="1400" b="1" i="0" u="none" strike="noStrike" cap="none" normalizeH="0" baseline="0" dirty="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400" b="1" u="none" strike="noStrike" cap="none" normalizeH="0" baseline="0" dirty="0">
                          <a:ln>
                            <a:noFill/>
                          </a:ln>
                          <a:solidFill>
                            <a:schemeClr val="tx1"/>
                          </a:solidFill>
                          <a:effectLst/>
                          <a:latin typeface="Calibri" pitchFamily="34" charset="0"/>
                        </a:rPr>
                        <a:t>2019</a:t>
                      </a:r>
                      <a:endParaRPr kumimoji="0" lang="en-US" sz="1400" b="1" i="0" u="none" strike="noStrike" cap="none" normalizeH="0" baseline="0" dirty="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400" b="1" u="none" strike="noStrike" cap="none" normalizeH="0" baseline="0" dirty="0">
                          <a:ln>
                            <a:noFill/>
                          </a:ln>
                          <a:solidFill>
                            <a:schemeClr val="tx1"/>
                          </a:solidFill>
                          <a:effectLst/>
                          <a:latin typeface="Calibri" pitchFamily="34" charset="0"/>
                        </a:rPr>
                        <a:t>Summe</a:t>
                      </a:r>
                      <a:endParaRPr kumimoji="0" lang="en-US" sz="1400" b="1" i="0" u="none" strike="noStrike" cap="none" normalizeH="0" baseline="0" dirty="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extLst>
                  <a:ext uri="{0D108BD9-81ED-4DB2-BD59-A6C34878D82A}">
                    <a16:rowId xmlns:a16="http://schemas.microsoft.com/office/drawing/2014/main" val="10000"/>
                  </a:ext>
                </a:extLst>
              </a:tr>
            </a:tbl>
          </a:graphicData>
        </a:graphic>
      </p:graphicFrame>
      <p:graphicFrame>
        <p:nvGraphicFramePr>
          <p:cNvPr id="8" name="Group 12">
            <a:extLst>
              <a:ext uri="{FF2B5EF4-FFF2-40B4-BE49-F238E27FC236}">
                <a16:creationId xmlns:a16="http://schemas.microsoft.com/office/drawing/2014/main" id="{0D705087-FD43-4875-8CFF-502F667DFAC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520083859"/>
              </p:ext>
            </p:extLst>
          </p:nvPr>
        </p:nvGraphicFramePr>
        <p:xfrm>
          <a:off x="7601393" y="3986703"/>
          <a:ext cx="2514600" cy="733426"/>
        </p:xfrm>
        <a:graphic>
          <a:graphicData uri="http://schemas.openxmlformats.org/drawingml/2006/table">
            <a:tbl>
              <a:tblPr>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effectLst/>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366713">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dirty="0">
                          <a:ln>
                            <a:noFill/>
                          </a:ln>
                          <a:solidFill>
                            <a:schemeClr val="tx1"/>
                          </a:solidFill>
                          <a:effectLst/>
                          <a:latin typeface="Calibri" pitchFamily="34" charset="0"/>
                        </a:rPr>
                        <a:t>1,115</a:t>
                      </a:r>
                      <a:endParaRPr kumimoji="0" lang="en-US" sz="1800" b="0" i="0" u="none" strike="noStrike" cap="none" normalizeH="0" baseline="0" dirty="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1,331</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2,446</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366713">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dirty="0">
                          <a:ln>
                            <a:noFill/>
                          </a:ln>
                          <a:solidFill>
                            <a:schemeClr val="tx1"/>
                          </a:solidFill>
                          <a:effectLst/>
                          <a:latin typeface="Calibri" pitchFamily="34" charset="0"/>
                        </a:rPr>
                        <a:t>152</a:t>
                      </a:r>
                      <a:endParaRPr kumimoji="0" lang="en-US" sz="1800" b="0" i="0" u="none" strike="noStrike" cap="none" normalizeH="0" baseline="0" dirty="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642</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dirty="0">
                          <a:ln>
                            <a:noFill/>
                          </a:ln>
                          <a:solidFill>
                            <a:schemeClr val="tx1"/>
                          </a:solidFill>
                          <a:effectLst/>
                          <a:latin typeface="Calibri" pitchFamily="34" charset="0"/>
                        </a:rPr>
                        <a:t>794</a:t>
                      </a:r>
                      <a:endParaRPr kumimoji="0" lang="en-US" sz="1800" b="0" i="0" u="none" strike="noStrike" cap="none" normalizeH="0" baseline="0" dirty="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bl>
          </a:graphicData>
        </a:graphic>
      </p:graphicFrame>
      <p:graphicFrame>
        <p:nvGraphicFramePr>
          <p:cNvPr id="9" name="Group 26">
            <a:extLst>
              <a:ext uri="{FF2B5EF4-FFF2-40B4-BE49-F238E27FC236}">
                <a16:creationId xmlns:a16="http://schemas.microsoft.com/office/drawing/2014/main" id="{16B29675-F645-4B27-ABBF-320CAEDA8A3F}"/>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561935983"/>
              </p:ext>
            </p:extLst>
          </p:nvPr>
        </p:nvGraphicFramePr>
        <p:xfrm>
          <a:off x="7601393" y="4720128"/>
          <a:ext cx="2514600" cy="1097280"/>
        </p:xfrm>
        <a:graphic>
          <a:graphicData uri="http://schemas.openxmlformats.org/drawingml/2006/table">
            <a:tbl>
              <a:tblPr>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effectLst/>
              </a:tblPr>
              <a:tblGrid>
                <a:gridCol w="8382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tblGrid>
              <a:tr h="22860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14,156</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13,312</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24,468</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0"/>
                  </a:ext>
                </a:extLst>
              </a:tr>
              <a:tr h="198438">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4,523</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6,421</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7,944</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b="1" u="none" strike="noStrike" cap="none" normalizeH="0" baseline="0">
                          <a:ln>
                            <a:noFill/>
                          </a:ln>
                          <a:solidFill>
                            <a:schemeClr val="tx1"/>
                          </a:solidFill>
                          <a:effectLst/>
                          <a:latin typeface="Calibri" pitchFamily="34" charset="0"/>
                        </a:rPr>
                        <a:t>19,946</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b="1" u="none" strike="noStrike" cap="none" normalizeH="0" baseline="0">
                          <a:ln>
                            <a:noFill/>
                          </a:ln>
                          <a:solidFill>
                            <a:schemeClr val="tx1"/>
                          </a:solidFill>
                          <a:effectLst/>
                          <a:latin typeface="Calibri" pitchFamily="34" charset="0"/>
                        </a:rPr>
                        <a:t>21,706</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b="1" u="none" strike="noStrike" cap="none" normalizeH="0" baseline="0">
                          <a:ln>
                            <a:noFill/>
                          </a:ln>
                          <a:solidFill>
                            <a:schemeClr val="tx1"/>
                          </a:solidFill>
                          <a:effectLst/>
                          <a:latin typeface="Calibri" pitchFamily="34" charset="0"/>
                        </a:rPr>
                        <a:t>41,652</a:t>
                      </a:r>
                      <a:endParaRPr kumimoji="0" lang="en-US" sz="1800" b="1"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bl>
          </a:graphicData>
        </a:graphic>
      </p:graphicFrame>
      <p:graphicFrame>
        <p:nvGraphicFramePr>
          <p:cNvPr id="10" name="Group 44">
            <a:extLst>
              <a:ext uri="{FF2B5EF4-FFF2-40B4-BE49-F238E27FC236}">
                <a16:creationId xmlns:a16="http://schemas.microsoft.com/office/drawing/2014/main" id="{7D52FB00-2342-4E36-96E0-6F054E84AF4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23250820"/>
              </p:ext>
            </p:extLst>
          </p:nvPr>
        </p:nvGraphicFramePr>
        <p:xfrm>
          <a:off x="5086793" y="3680570"/>
          <a:ext cx="2514600" cy="2133600"/>
        </p:xfrm>
        <a:graphic>
          <a:graphicData uri="http://schemas.openxmlformats.org/drawingml/2006/table">
            <a:tbl>
              <a:tblPr>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effectLst/>
              </a:tblPr>
              <a:tblGrid>
                <a:gridCol w="12192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228600">
                <a:tc gridSpan="2">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i="0" u="none" strike="noStrike" cap="none" normalizeH="0" baseline="0" dirty="0">
                          <a:ln>
                            <a:noFill/>
                          </a:ln>
                          <a:solidFill>
                            <a:schemeClr val="tx1"/>
                          </a:solidFill>
                          <a:effectLst/>
                          <a:latin typeface="Calibri" pitchFamily="34" charset="0"/>
                          <a:cs typeface="Times New Roman" pitchFamily="18" charset="0"/>
                        </a:rPr>
                        <a:t>Kunde</a:t>
                      </a:r>
                      <a:endParaRPr kumimoji="0" lang="en-US" sz="1400" b="1" i="0" u="none" strike="noStrike" cap="none" normalizeH="0" baseline="0" dirty="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accent1">
                        <a:lumMod val="25000"/>
                        <a:lumOff val="75000"/>
                      </a:schemeClr>
                    </a:solidFill>
                  </a:tcPr>
                </a:tc>
                <a:tc hMerge="1">
                  <a:txBody>
                    <a:bodyPr/>
                    <a:lstStyle/>
                    <a:p>
                      <a:endParaRPr lang="en-US"/>
                    </a:p>
                  </a:txBody>
                  <a:tcPr/>
                </a:tc>
                <a:extLst>
                  <a:ext uri="{0D108BD9-81ED-4DB2-BD59-A6C34878D82A}">
                    <a16:rowId xmlns:a16="http://schemas.microsoft.com/office/drawing/2014/main" val="10000"/>
                  </a:ext>
                </a:extLst>
              </a:tr>
              <a:tr h="198438">
                <a:tc rowSpan="2">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500" u="none" strike="noStrike" cap="none" normalizeH="0" baseline="0" dirty="0">
                          <a:ln>
                            <a:noFill/>
                          </a:ln>
                          <a:solidFill>
                            <a:schemeClr val="tx1"/>
                          </a:solidFill>
                          <a:effectLst/>
                          <a:latin typeface="Calibri" pitchFamily="34" charset="0"/>
                        </a:rPr>
                        <a:t>Einzelhandel</a:t>
                      </a:r>
                      <a:endParaRPr kumimoji="0" lang="en-US" sz="1500" b="0" i="0" u="none" strike="noStrike" cap="none" normalizeH="0" baseline="0" dirty="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Odin</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180975">
                <a:tc vMerge="1">
                  <a:txBody>
                    <a:bodyPr/>
                    <a:lstStyle/>
                    <a:p>
                      <a:endParaRPr lang="en-US"/>
                    </a:p>
                  </a:txBody>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Bikes, Inc. </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214313">
                <a:tc rowSpan="2">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500" u="none" strike="noStrike" cap="none" normalizeH="0" baseline="0" dirty="0">
                          <a:ln>
                            <a:noFill/>
                          </a:ln>
                          <a:solidFill>
                            <a:schemeClr val="tx1"/>
                          </a:solidFill>
                          <a:effectLst/>
                          <a:latin typeface="Calibri" pitchFamily="34" charset="0"/>
                        </a:rPr>
                        <a:t>Großhandel</a:t>
                      </a:r>
                      <a:endParaRPr kumimoji="0" lang="en-US" sz="1500" b="0" i="0" u="none" strike="noStrike" cap="none" normalizeH="0" baseline="0" dirty="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ABC Corp.</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184150">
                <a:tc vMerge="1">
                  <a:txBody>
                    <a:bodyPr/>
                    <a:lstStyle/>
                    <a:p>
                      <a:endParaRPr lang="en-US"/>
                    </a:p>
                  </a:txBody>
                  <a:tcPr/>
                </a:tc>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Thor, Ltd.</a:t>
                      </a:r>
                      <a:endParaRPr kumimoji="0" lang="en-US" sz="1800" b="0" i="0" u="none" strike="noStrike" cap="none" normalizeH="0" baseline="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180975">
                <a:tc gridSpan="2">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800" b="1" u="none" strike="noStrike" cap="none" normalizeH="0" baseline="0" dirty="0">
                          <a:ln>
                            <a:noFill/>
                          </a:ln>
                          <a:solidFill>
                            <a:schemeClr val="tx1"/>
                          </a:solidFill>
                          <a:effectLst/>
                          <a:latin typeface="Calibri" pitchFamily="34" charset="0"/>
                        </a:rPr>
                        <a:t>Endsumme</a:t>
                      </a:r>
                      <a:endParaRPr kumimoji="0" lang="en-US" sz="1800" b="1" i="0" u="none" strike="noStrike" cap="none" normalizeH="0" baseline="0" dirty="0">
                        <a:ln>
                          <a:noFill/>
                        </a:ln>
                        <a:solidFill>
                          <a:schemeClr val="tx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endParaRPr lang="en-US"/>
                    </a:p>
                  </a:txBody>
                  <a:tcPr/>
                </a:tc>
                <a:extLst>
                  <a:ext uri="{0D108BD9-81ED-4DB2-BD59-A6C34878D82A}">
                    <a16:rowId xmlns:a16="http://schemas.microsoft.com/office/drawing/2014/main" val="10005"/>
                  </a:ext>
                </a:extLst>
              </a:tr>
            </a:tbl>
          </a:graphicData>
        </a:graphic>
      </p:graphicFrame>
      <p:graphicFrame>
        <p:nvGraphicFramePr>
          <p:cNvPr id="11" name="Group 63">
            <a:extLst>
              <a:ext uri="{FF2B5EF4-FFF2-40B4-BE49-F238E27FC236}">
                <a16:creationId xmlns:a16="http://schemas.microsoft.com/office/drawing/2014/main" id="{33A7B708-FECD-4CA4-961C-5326F89D4A9F}"/>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694596881"/>
              </p:ext>
            </p:extLst>
          </p:nvPr>
        </p:nvGraphicFramePr>
        <p:xfrm>
          <a:off x="1962593" y="3334495"/>
          <a:ext cx="1752600" cy="2865120"/>
        </p:xfrm>
        <a:graphic>
          <a:graphicData uri="http://schemas.openxmlformats.org/drawingml/2006/table">
            <a:tbl>
              <a:tblPr>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tblPr>
              <a:tblGrid>
                <a:gridCol w="1752600">
                  <a:extLst>
                    <a:ext uri="{9D8B030D-6E8A-4147-A177-3AD203B41FA5}">
                      <a16:colId xmlns:a16="http://schemas.microsoft.com/office/drawing/2014/main" val="20000"/>
                    </a:ext>
                  </a:extLst>
                </a:gridCol>
              </a:tblGrid>
              <a:tr h="27940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400" b="1" u="none" strike="noStrike" cap="none" normalizeH="0" baseline="0" dirty="0">
                          <a:ln>
                            <a:noFill/>
                          </a:ln>
                          <a:solidFill>
                            <a:schemeClr val="bg1"/>
                          </a:solidFill>
                          <a:effectLst/>
                          <a:latin typeface="Calibri" pitchFamily="34" charset="0"/>
                        </a:rPr>
                        <a:t>Kunde</a:t>
                      </a:r>
                      <a:endParaRPr kumimoji="0" lang="en-US" sz="1400" b="1" i="0" u="none" strike="noStrike" cap="none" normalizeH="0" baseline="0" dirty="0">
                        <a:ln>
                          <a:noFill/>
                        </a:ln>
                        <a:solidFill>
                          <a:schemeClr val="bg1"/>
                        </a:solidFill>
                        <a:effectLst/>
                        <a:latin typeface="Calibri" pitchFamily="34" charset="0"/>
                        <a:cs typeface="Times New Roman" pitchFamily="18"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75000"/>
                      </a:srgbClr>
                    </a:solidFill>
                  </a:tcPr>
                </a:tc>
                <a:extLst>
                  <a:ext uri="{0D108BD9-81ED-4DB2-BD59-A6C34878D82A}">
                    <a16:rowId xmlns:a16="http://schemas.microsoft.com/office/drawing/2014/main" val="10000"/>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Einzelhandel</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26035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Odin</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188913">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Bikes, Inc. </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Großhandel</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ABC Corp.</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457200" marR="0" lvl="1" indent="0" algn="l"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Thor, Ltd.</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800" b="1" u="none" strike="noStrike" cap="none" normalizeH="0" baseline="0" dirty="0">
                          <a:ln>
                            <a:noFill/>
                          </a:ln>
                          <a:solidFill>
                            <a:schemeClr val="tx1"/>
                          </a:solidFill>
                          <a:effectLst/>
                          <a:latin typeface="Calibri" pitchFamily="34" charset="0"/>
                        </a:rPr>
                        <a:t>Endsumme</a:t>
                      </a:r>
                      <a:endParaRPr kumimoji="0" lang="en-US" sz="1800" b="1" i="0" u="none" strike="noStrike" cap="none" normalizeH="0" baseline="0" dirty="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7"/>
                  </a:ext>
                </a:extLst>
              </a:tr>
            </a:tbl>
          </a:graphicData>
        </a:graphic>
      </p:graphicFrame>
      <p:graphicFrame>
        <p:nvGraphicFramePr>
          <p:cNvPr id="12" name="Group 83">
            <a:extLst>
              <a:ext uri="{FF2B5EF4-FFF2-40B4-BE49-F238E27FC236}">
                <a16:creationId xmlns:a16="http://schemas.microsoft.com/office/drawing/2014/main" id="{F2974269-D5F8-4DD0-A2AD-4B081EC71892}"/>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0893915"/>
              </p:ext>
            </p:extLst>
          </p:nvPr>
        </p:nvGraphicFramePr>
        <p:xfrm>
          <a:off x="3715193" y="3334495"/>
          <a:ext cx="990600" cy="2865120"/>
        </p:xfrm>
        <a:graphic>
          <a:graphicData uri="http://schemas.openxmlformats.org/drawingml/2006/table">
            <a:tbl>
              <a:tblPr>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tblPr>
              <a:tblGrid>
                <a:gridCol w="990600">
                  <a:extLst>
                    <a:ext uri="{9D8B030D-6E8A-4147-A177-3AD203B41FA5}">
                      <a16:colId xmlns:a16="http://schemas.microsoft.com/office/drawing/2014/main" val="20000"/>
                    </a:ext>
                  </a:extLst>
                </a:gridCol>
              </a:tblGrid>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400" b="1" u="none" strike="noStrike" cap="none" normalizeH="0" baseline="0" dirty="0">
                          <a:ln>
                            <a:noFill/>
                          </a:ln>
                          <a:solidFill>
                            <a:schemeClr val="bg1"/>
                          </a:solidFill>
                          <a:effectLst/>
                          <a:latin typeface="Calibri" pitchFamily="34" charset="0"/>
                        </a:rPr>
                        <a:t>Wachstum</a:t>
                      </a:r>
                      <a:endParaRPr kumimoji="0" lang="en-US" sz="1400" b="1" i="0" u="none" strike="noStrike" cap="none" normalizeH="0" baseline="0" dirty="0">
                        <a:ln>
                          <a:noFill/>
                        </a:ln>
                        <a:solidFill>
                          <a:schemeClr val="bg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0AD47">
                        <a:lumMod val="75000"/>
                      </a:srgbClr>
                    </a:solidFill>
                  </a:tcPr>
                </a:tc>
                <a:extLst>
                  <a:ext uri="{0D108BD9-81ED-4DB2-BD59-A6C34878D82A}">
                    <a16:rowId xmlns:a16="http://schemas.microsoft.com/office/drawing/2014/main" val="10000"/>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1"/>
                  </a:ext>
                </a:extLst>
              </a:tr>
              <a:tr h="33655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19 %</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2"/>
                  </a:ext>
                </a:extLst>
              </a:tr>
              <a:tr h="20002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322 %</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3"/>
                  </a:ext>
                </a:extLst>
              </a:tr>
              <a:tr h="1809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no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4"/>
                  </a:ext>
                </a:extLst>
              </a:tr>
              <a:tr h="23177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rgbClr val="FF0000"/>
                          </a:solidFill>
                          <a:effectLst/>
                          <a:latin typeface="Calibri" pitchFamily="34" charset="0"/>
                        </a:rPr>
                        <a:t>-6 %</a:t>
                      </a:r>
                      <a:endParaRPr kumimoji="0" lang="en-US" sz="1800" b="0" i="0" u="none" strike="noStrike" cap="none" normalizeH="0" baseline="0">
                        <a:ln>
                          <a:noFill/>
                        </a:ln>
                        <a:solidFill>
                          <a:srgbClr val="FF0000"/>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5"/>
                  </a:ext>
                </a:extLst>
              </a:tr>
              <a:tr h="247650">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u="none" strike="noStrike" cap="none" normalizeH="0" baseline="0">
                          <a:ln>
                            <a:noFill/>
                          </a:ln>
                          <a:solidFill>
                            <a:schemeClr val="tx1"/>
                          </a:solidFill>
                          <a:effectLst/>
                          <a:latin typeface="Calibri" pitchFamily="34" charset="0"/>
                        </a:rPr>
                        <a:t>42 %</a:t>
                      </a:r>
                      <a:endParaRPr kumimoji="0" lang="en-US" sz="1800" b="0" i="0" u="none" strike="noStrike" cap="none" normalizeH="0" baseline="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6"/>
                  </a:ext>
                </a:extLst>
              </a:tr>
              <a:tr h="263525">
                <a:tc>
                  <a:txBody>
                    <a:bodyPr/>
                    <a:lstStyle>
                      <a:lvl1pPr marL="0" algn="l" defTabSz="914400" rtl="0" eaLnBrk="1" latinLnBrk="0" hangingPunct="1">
                        <a:defRPr sz="1800" kern="1200">
                          <a:solidFill>
                            <a:schemeClr val="lt1"/>
                          </a:solidFill>
                          <a:latin typeface="Calibri" panose="020F0502020204030204"/>
                        </a:defRPr>
                      </a:lvl1pPr>
                      <a:lvl2pPr marL="457200" algn="l" defTabSz="914400" rtl="0" eaLnBrk="1" latinLnBrk="0" hangingPunct="1">
                        <a:defRPr sz="1800" kern="1200">
                          <a:solidFill>
                            <a:schemeClr val="lt1"/>
                          </a:solidFill>
                          <a:latin typeface="Calibri" panose="020F0502020204030204"/>
                        </a:defRPr>
                      </a:lvl2pPr>
                      <a:lvl3pPr marL="914400" algn="l" defTabSz="914400" rtl="0" eaLnBrk="1" latinLnBrk="0" hangingPunct="1">
                        <a:defRPr sz="1800" kern="1200">
                          <a:solidFill>
                            <a:schemeClr val="lt1"/>
                          </a:solidFill>
                          <a:latin typeface="Calibri" panose="020F0502020204030204"/>
                        </a:defRPr>
                      </a:lvl3pPr>
                      <a:lvl4pPr marL="1371600" algn="l" defTabSz="914400" rtl="0" eaLnBrk="1" latinLnBrk="0" hangingPunct="1">
                        <a:defRPr sz="1800" kern="1200">
                          <a:solidFill>
                            <a:schemeClr val="lt1"/>
                          </a:solidFill>
                          <a:latin typeface="Calibri" panose="020F0502020204030204"/>
                        </a:defRPr>
                      </a:lvl4pPr>
                      <a:lvl5pPr marL="1828800" algn="l" defTabSz="914400" rtl="0" eaLnBrk="1" latinLnBrk="0" hangingPunct="1">
                        <a:defRPr sz="1800" kern="1200">
                          <a:solidFill>
                            <a:schemeClr val="lt1"/>
                          </a:solidFill>
                          <a:latin typeface="Calibri" panose="020F0502020204030204"/>
                        </a:defRPr>
                      </a:lvl5pPr>
                      <a:lvl6pPr marL="2286000" algn="l" defTabSz="914400" rtl="0" eaLnBrk="1" latinLnBrk="0" hangingPunct="1">
                        <a:defRPr sz="1800" kern="1200">
                          <a:solidFill>
                            <a:schemeClr val="lt1"/>
                          </a:solidFill>
                          <a:latin typeface="Calibri" panose="020F0502020204030204"/>
                        </a:defRPr>
                      </a:lvl6pPr>
                      <a:lvl7pPr marL="2743200" algn="l" defTabSz="914400" rtl="0" eaLnBrk="1" latinLnBrk="0" hangingPunct="1">
                        <a:defRPr sz="1800" kern="1200">
                          <a:solidFill>
                            <a:schemeClr val="lt1"/>
                          </a:solidFill>
                          <a:latin typeface="Calibri" panose="020F0502020204030204"/>
                        </a:defRPr>
                      </a:lvl7pPr>
                      <a:lvl8pPr marL="3200400" algn="l" defTabSz="914400" rtl="0" eaLnBrk="1" latinLnBrk="0" hangingPunct="1">
                        <a:defRPr sz="1800" kern="1200">
                          <a:solidFill>
                            <a:schemeClr val="lt1"/>
                          </a:solidFill>
                          <a:latin typeface="Calibri" panose="020F0502020204030204"/>
                        </a:defRPr>
                      </a:lvl8pPr>
                      <a:lvl9pPr marL="3657600" algn="l" defTabSz="914400" rtl="0" eaLnBrk="1" latinLnBrk="0" hangingPunct="1">
                        <a:defRPr sz="1800" kern="1200">
                          <a:solidFill>
                            <a:schemeClr val="lt1"/>
                          </a:solidFill>
                          <a:latin typeface="Calibri" panose="020F0502020204030204"/>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de-de" sz="1800" b="1" u="none" strike="noStrike" cap="none" normalizeH="0" baseline="0" dirty="0">
                          <a:ln>
                            <a:noFill/>
                          </a:ln>
                          <a:solidFill>
                            <a:schemeClr val="tx1"/>
                          </a:solidFill>
                          <a:effectLst/>
                          <a:latin typeface="Calibri" pitchFamily="34" charset="0"/>
                        </a:rPr>
                        <a:t>9 %</a:t>
                      </a:r>
                      <a:endParaRPr kumimoji="0" lang="en-US" sz="1800" b="1" i="0" u="none" strike="noStrike" cap="none" normalizeH="0" baseline="0" dirty="0">
                        <a:ln>
                          <a:noFill/>
                        </a:ln>
                        <a:solidFill>
                          <a:schemeClr val="tx1"/>
                        </a:solidFill>
                        <a:effectLst/>
                        <a:latin typeface="Calibri" pitchFamily="34" charset="0"/>
                        <a:cs typeface="Arial" charset="0"/>
                      </a:endParaRPr>
                    </a:p>
                  </a:txBody>
                  <a:tcP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007"/>
                  </a:ext>
                </a:extLst>
              </a:tr>
            </a:tbl>
          </a:graphicData>
        </a:graphic>
      </p:graphicFrame>
      <p:sp>
        <p:nvSpPr>
          <p:cNvPr id="13" name="Text Box 103">
            <a:extLst>
              <a:ext uri="{FF2B5EF4-FFF2-40B4-BE49-F238E27FC236}">
                <a16:creationId xmlns:a16="http://schemas.microsoft.com/office/drawing/2014/main" id="{7E0E1F7B-43D5-40C0-90E0-970FDB25FBB4}"/>
              </a:ext>
              <a:ext uri="{C183D7F6-B498-43B3-948B-1728B52AA6E4}">
                <adec:decorative xmlns:adec="http://schemas.microsoft.com/office/drawing/2017/decorative" val="1"/>
              </a:ext>
            </a:extLst>
          </p:cNvPr>
          <p:cNvSpPr txBox="1">
            <a:spLocks noChangeArrowheads="1"/>
          </p:cNvSpPr>
          <p:nvPr/>
        </p:nvSpPr>
        <p:spPr bwMode="auto">
          <a:xfrm>
            <a:off x="4224781" y="2285157"/>
            <a:ext cx="1219200" cy="769938"/>
          </a:xfrm>
          <a:prstGeom prst="rect">
            <a:avLst/>
          </a:prstGeom>
          <a:noFill/>
          <a:ln w="9525">
            <a:noFill/>
            <a:miter lim="800000"/>
            <a:headEnd/>
            <a:tailEnd/>
          </a:ln>
          <a:effectLst/>
        </p:spPr>
        <p:txBody>
          <a:bodyPr wrap="none">
            <a:spAutoFit/>
          </a:bodyPr>
          <a:lstStyle/>
          <a:p>
            <a:pPr>
              <a:defRPr/>
            </a:pPr>
            <a:r>
              <a:rPr lang="de-de" sz="4400">
                <a:cs typeface="Arial" pitchFamily="34" charset="0"/>
              </a:rPr>
              <a:t>Tabl</a:t>
            </a:r>
          </a:p>
        </p:txBody>
      </p:sp>
      <p:sp>
        <p:nvSpPr>
          <p:cNvPr id="14" name="Text Box 104">
            <a:extLst>
              <a:ext uri="{FF2B5EF4-FFF2-40B4-BE49-F238E27FC236}">
                <a16:creationId xmlns:a16="http://schemas.microsoft.com/office/drawing/2014/main" id="{3DC00126-9087-4BDB-8820-333DBD775F8A}"/>
              </a:ext>
              <a:ext uri="{C183D7F6-B498-43B3-948B-1728B52AA6E4}">
                <adec:decorative xmlns:adec="http://schemas.microsoft.com/office/drawing/2017/decorative" val="1"/>
              </a:ext>
            </a:extLst>
          </p:cNvPr>
          <p:cNvSpPr txBox="1">
            <a:spLocks noChangeArrowheads="1"/>
          </p:cNvSpPr>
          <p:nvPr/>
        </p:nvSpPr>
        <p:spPr bwMode="auto">
          <a:xfrm>
            <a:off x="7392458" y="2286000"/>
            <a:ext cx="592138" cy="769938"/>
          </a:xfrm>
          <a:prstGeom prst="rect">
            <a:avLst/>
          </a:prstGeom>
          <a:noFill/>
          <a:ln w="9525">
            <a:noFill/>
            <a:miter lim="800000"/>
            <a:headEnd/>
            <a:tailEnd/>
          </a:ln>
          <a:effectLst/>
        </p:spPr>
        <p:txBody>
          <a:bodyPr wrap="none">
            <a:spAutoFit/>
          </a:bodyPr>
          <a:lstStyle/>
          <a:p>
            <a:pPr>
              <a:defRPr/>
            </a:pPr>
            <a:r>
              <a:rPr lang="de-de" sz="4400">
                <a:cs typeface="Arial" pitchFamily="34" charset="0"/>
              </a:rPr>
              <a:t>ix</a:t>
            </a:r>
          </a:p>
        </p:txBody>
      </p:sp>
      <p:sp>
        <p:nvSpPr>
          <p:cNvPr id="15" name="Text Box 105">
            <a:extLst>
              <a:ext uri="{FF2B5EF4-FFF2-40B4-BE49-F238E27FC236}">
                <a16:creationId xmlns:a16="http://schemas.microsoft.com/office/drawing/2014/main" id="{464E1B72-1FF4-4820-8111-8E6D957CB2EF}"/>
              </a:ext>
              <a:ext uri="{C183D7F6-B498-43B3-948B-1728B52AA6E4}">
                <adec:decorative xmlns:adec="http://schemas.microsoft.com/office/drawing/2017/decorative" val="1"/>
              </a:ext>
            </a:extLst>
          </p:cNvPr>
          <p:cNvSpPr txBox="1">
            <a:spLocks noChangeArrowheads="1"/>
          </p:cNvSpPr>
          <p:nvPr/>
        </p:nvSpPr>
        <p:spPr bwMode="auto">
          <a:xfrm>
            <a:off x="5225018" y="2284708"/>
            <a:ext cx="2333625" cy="769938"/>
          </a:xfrm>
          <a:prstGeom prst="rect">
            <a:avLst/>
          </a:prstGeom>
          <a:noFill/>
          <a:ln w="9525">
            <a:noFill/>
            <a:miter lim="800000"/>
            <a:headEnd/>
            <a:tailEnd/>
          </a:ln>
          <a:effectLst/>
        </p:spPr>
        <p:txBody>
          <a:bodyPr wrap="none">
            <a:spAutoFit/>
          </a:bodyPr>
          <a:lstStyle/>
          <a:p>
            <a:pPr>
              <a:defRPr/>
            </a:pPr>
            <a:r>
              <a:rPr lang="de-de" sz="4400">
                <a:cs typeface="Arial" pitchFamily="34" charset="0"/>
              </a:rPr>
              <a:t>e + Matr</a:t>
            </a:r>
          </a:p>
        </p:txBody>
      </p:sp>
      <p:grpSp>
        <p:nvGrpSpPr>
          <p:cNvPr id="16" name="Group 15">
            <a:extLst>
              <a:ext uri="{FF2B5EF4-FFF2-40B4-BE49-F238E27FC236}">
                <a16:creationId xmlns:a16="http://schemas.microsoft.com/office/drawing/2014/main" id="{79D57FBE-D6A5-4205-AA10-ACC9C498056F}"/>
              </a:ext>
              <a:ext uri="{C183D7F6-B498-43B3-948B-1728B52AA6E4}">
                <adec:decorative xmlns:adec="http://schemas.microsoft.com/office/drawing/2017/decorative" val="1"/>
              </a:ext>
            </a:extLst>
          </p:cNvPr>
          <p:cNvGrpSpPr/>
          <p:nvPr/>
        </p:nvGrpSpPr>
        <p:grpSpPr>
          <a:xfrm>
            <a:off x="7084321" y="1925099"/>
            <a:ext cx="1774372" cy="1351650"/>
            <a:chOff x="5141995" y="1201544"/>
            <a:chExt cx="1774372" cy="1351650"/>
          </a:xfrm>
        </p:grpSpPr>
        <p:sp>
          <p:nvSpPr>
            <p:cNvPr id="17" name="Text Box 6">
              <a:extLst>
                <a:ext uri="{FF2B5EF4-FFF2-40B4-BE49-F238E27FC236}">
                  <a16:creationId xmlns:a16="http://schemas.microsoft.com/office/drawing/2014/main" id="{4033C71F-83FE-49CA-94F2-92A671E3E562}"/>
                </a:ext>
                <a:ext uri="{C183D7F6-B498-43B3-948B-1728B52AA6E4}">
                  <adec:decorative xmlns:adec="http://schemas.microsoft.com/office/drawing/2017/decorative" val="1"/>
                </a:ext>
              </a:extLst>
            </p:cNvPr>
            <p:cNvSpPr txBox="1">
              <a:spLocks noChangeArrowheads="1"/>
            </p:cNvSpPr>
            <p:nvPr/>
          </p:nvSpPr>
          <p:spPr bwMode="auto">
            <a:xfrm>
              <a:off x="5239967" y="1201544"/>
              <a:ext cx="1676400"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de-de" sz="1800" b="0" i="0" u="none" strike="noStrike" kern="0" cap="none" spc="0" normalizeH="0" baseline="0" noProof="0">
                  <a:ln>
                    <a:noFill/>
                  </a:ln>
                  <a:effectLst/>
                  <a:uLnTx/>
                  <a:uFillTx/>
                  <a:latin typeface="+mn-lt"/>
                </a:rPr>
                <a:t>Benachbarte</a:t>
              </a:r>
              <a:br/>
              <a:r>
                <a:rPr kumimoji="0" lang="de-de" sz="1800" b="0" i="0" u="none" strike="noStrike" kern="0" cap="none" spc="0" normalizeH="0" baseline="0" noProof="0">
                  <a:ln>
                    <a:noFill/>
                  </a:ln>
                  <a:effectLst/>
                  <a:uLnTx/>
                  <a:uFillTx/>
                  <a:latin typeface="+mn-lt"/>
                </a:rPr>
                <a:t>Gruppen</a:t>
              </a:r>
            </a:p>
          </p:txBody>
        </p:sp>
        <p:sp>
          <p:nvSpPr>
            <p:cNvPr id="18" name="Line 8">
              <a:extLst>
                <a:ext uri="{FF2B5EF4-FFF2-40B4-BE49-F238E27FC236}">
                  <a16:creationId xmlns:a16="http://schemas.microsoft.com/office/drawing/2014/main" id="{A44ED875-A001-4501-AEDE-EF2DE3A673B2}"/>
                </a:ext>
                <a:ext uri="{C183D7F6-B498-43B3-948B-1728B52AA6E4}">
                  <adec:decorative xmlns:adec="http://schemas.microsoft.com/office/drawing/2017/decorative" val="1"/>
                </a:ext>
              </a:extLst>
            </p:cNvPr>
            <p:cNvSpPr>
              <a:spLocks noChangeShapeType="1"/>
            </p:cNvSpPr>
            <p:nvPr/>
          </p:nvSpPr>
          <p:spPr bwMode="auto">
            <a:xfrm rot="10800000" flipH="1">
              <a:off x="5141995" y="1882587"/>
              <a:ext cx="850014" cy="623105"/>
            </a:xfrm>
            <a:prstGeom prst="line">
              <a:avLst/>
            </a:prstGeom>
            <a:noFill/>
            <a:ln w="38100">
              <a:solidFill>
                <a:srgbClr val="FF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19" name="Line 14">
              <a:extLst>
                <a:ext uri="{FF2B5EF4-FFF2-40B4-BE49-F238E27FC236}">
                  <a16:creationId xmlns:a16="http://schemas.microsoft.com/office/drawing/2014/main" id="{154DE0B7-7639-46F1-8188-386996FE4487}"/>
                </a:ext>
                <a:ext uri="{C183D7F6-B498-43B3-948B-1728B52AA6E4}">
                  <adec:decorative xmlns:adec="http://schemas.microsoft.com/office/drawing/2017/decorative" val="1"/>
                </a:ext>
              </a:extLst>
            </p:cNvPr>
            <p:cNvSpPr>
              <a:spLocks noChangeShapeType="1"/>
            </p:cNvSpPr>
            <p:nvPr/>
          </p:nvSpPr>
          <p:spPr bwMode="auto">
            <a:xfrm rot="10800000" flipH="1">
              <a:off x="5854515" y="1882587"/>
              <a:ext cx="139730" cy="670607"/>
            </a:xfrm>
            <a:prstGeom prst="line">
              <a:avLst/>
            </a:prstGeom>
            <a:noFill/>
            <a:ln w="38100">
              <a:solidFill>
                <a:srgbClr val="FF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grpSp>
        <p:nvGrpSpPr>
          <p:cNvPr id="20" name="Group 19">
            <a:extLst>
              <a:ext uri="{FF2B5EF4-FFF2-40B4-BE49-F238E27FC236}">
                <a16:creationId xmlns:a16="http://schemas.microsoft.com/office/drawing/2014/main" id="{86A1B588-AD17-47D2-832E-8C43C7706FFE}"/>
              </a:ext>
              <a:ext uri="{C183D7F6-B498-43B3-948B-1728B52AA6E4}">
                <adec:decorative xmlns:adec="http://schemas.microsoft.com/office/drawing/2017/decorative" val="1"/>
              </a:ext>
            </a:extLst>
          </p:cNvPr>
          <p:cNvGrpSpPr/>
          <p:nvPr/>
        </p:nvGrpSpPr>
        <p:grpSpPr>
          <a:xfrm>
            <a:off x="565677" y="3916800"/>
            <a:ext cx="2831089" cy="733594"/>
            <a:chOff x="3591808" y="1522438"/>
            <a:chExt cx="4519627" cy="733594"/>
          </a:xfrm>
        </p:grpSpPr>
        <p:sp>
          <p:nvSpPr>
            <p:cNvPr id="21" name="Text Box 6">
              <a:extLst>
                <a:ext uri="{FF2B5EF4-FFF2-40B4-BE49-F238E27FC236}">
                  <a16:creationId xmlns:a16="http://schemas.microsoft.com/office/drawing/2014/main" id="{CC310EA2-ACCC-4BCF-8B60-5E2C207DAFC9}"/>
                </a:ext>
                <a:ext uri="{C183D7F6-B498-43B3-948B-1728B52AA6E4}">
                  <adec:decorative xmlns:adec="http://schemas.microsoft.com/office/drawing/2017/decorative" val="1"/>
                </a:ext>
              </a:extLst>
            </p:cNvPr>
            <p:cNvSpPr txBox="1">
              <a:spLocks noChangeArrowheads="1"/>
            </p:cNvSpPr>
            <p:nvPr/>
          </p:nvSpPr>
          <p:spPr bwMode="auto">
            <a:xfrm>
              <a:off x="3591808" y="1609701"/>
              <a:ext cx="2797898"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de-de" sz="1800" b="0" i="0" u="none" strike="noStrike" kern="0" cap="none" spc="0" normalizeH="0" baseline="0" noProof="0" dirty="0">
                  <a:ln>
                    <a:noFill/>
                  </a:ln>
                  <a:effectLst/>
                  <a:uLnTx/>
                  <a:uFillTx/>
                  <a:latin typeface="+mn-lt"/>
                </a:rPr>
                <a:t>Verschachtelte </a:t>
              </a:r>
              <a:br>
                <a:rPr dirty="0"/>
              </a:br>
              <a:r>
                <a:rPr kumimoji="0" lang="de-de" sz="1800" b="0" i="0" u="none" strike="noStrike" kern="0" cap="none" spc="0" normalizeH="0" baseline="0" noProof="0" dirty="0">
                  <a:ln>
                    <a:noFill/>
                  </a:ln>
                  <a:effectLst/>
                  <a:uLnTx/>
                  <a:uFillTx/>
                  <a:latin typeface="+mn-lt"/>
                </a:rPr>
                <a:t>Gruppen</a:t>
              </a:r>
            </a:p>
          </p:txBody>
        </p:sp>
        <p:sp>
          <p:nvSpPr>
            <p:cNvPr id="22" name="Line 8">
              <a:extLst>
                <a:ext uri="{FF2B5EF4-FFF2-40B4-BE49-F238E27FC236}">
                  <a16:creationId xmlns:a16="http://schemas.microsoft.com/office/drawing/2014/main" id="{CD439490-34AB-41FE-98F7-B1C78F131F78}"/>
                </a:ext>
                <a:ext uri="{C183D7F6-B498-43B3-948B-1728B52AA6E4}">
                  <adec:decorative xmlns:adec="http://schemas.microsoft.com/office/drawing/2017/decorative" val="1"/>
                </a:ext>
              </a:extLst>
            </p:cNvPr>
            <p:cNvSpPr>
              <a:spLocks noChangeShapeType="1"/>
            </p:cNvSpPr>
            <p:nvPr/>
          </p:nvSpPr>
          <p:spPr bwMode="auto">
            <a:xfrm rot="10800000">
              <a:off x="6349988" y="1882587"/>
              <a:ext cx="1761447" cy="0"/>
            </a:xfrm>
            <a:prstGeom prst="line">
              <a:avLst/>
            </a:prstGeom>
            <a:noFill/>
            <a:ln w="38100">
              <a:solidFill>
                <a:srgbClr val="FF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sp>
          <p:nvSpPr>
            <p:cNvPr id="23" name="Line 14">
              <a:extLst>
                <a:ext uri="{FF2B5EF4-FFF2-40B4-BE49-F238E27FC236}">
                  <a16:creationId xmlns:a16="http://schemas.microsoft.com/office/drawing/2014/main" id="{C5A54F4B-35E7-4FCC-8893-D8DD1BE809D7}"/>
                </a:ext>
                <a:ext uri="{C183D7F6-B498-43B3-948B-1728B52AA6E4}">
                  <adec:decorative xmlns:adec="http://schemas.microsoft.com/office/drawing/2017/decorative" val="1"/>
                </a:ext>
              </a:extLst>
            </p:cNvPr>
            <p:cNvSpPr>
              <a:spLocks noChangeShapeType="1"/>
            </p:cNvSpPr>
            <p:nvPr/>
          </p:nvSpPr>
          <p:spPr bwMode="auto">
            <a:xfrm rot="10800000" flipV="1">
              <a:off x="6349988" y="1522438"/>
              <a:ext cx="1221503" cy="360150"/>
            </a:xfrm>
            <a:prstGeom prst="line">
              <a:avLst/>
            </a:prstGeom>
            <a:noFill/>
            <a:ln w="38100">
              <a:solidFill>
                <a:srgbClr val="FF0000"/>
              </a:solidFill>
              <a:round/>
              <a:headEnd type="triangle" w="med" len="me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ndParaRPr>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114504" y="6492875"/>
            <a:ext cx="3077496" cy="365125"/>
          </a:xfrm>
        </p:spPr>
        <p:txBody>
          <a:bodyPr/>
          <a:lstStyle/>
          <a:p>
            <a:r>
              <a:rPr lang="de-de" dirty="0"/>
              <a:t>© 2022 Microsoft. Alle Rechte vorbehalten. </a:t>
            </a:r>
          </a:p>
        </p:txBody>
      </p:sp>
    </p:spTree>
    <p:extLst>
      <p:ext uri="{BB962C8B-B14F-4D97-AF65-F5344CB8AC3E}">
        <p14:creationId xmlns:p14="http://schemas.microsoft.com/office/powerpoint/2010/main" val="2320182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5E-6 2.96296E-6 L 0.1125 0.00023 " pathEditMode="relative" rAng="0" ptsTypes="AA">
                                      <p:cBhvr>
                                        <p:cTn id="6" dur="3000" fill="hold"/>
                                        <p:tgtEl>
                                          <p:spTgt spid="11"/>
                                        </p:tgtEl>
                                        <p:attrNameLst>
                                          <p:attrName>ppt_x</p:attrName>
                                          <p:attrName>ppt_y</p:attrName>
                                        </p:attrNameLst>
                                      </p:cBhvr>
                                      <p:rCtr x="5625" y="0"/>
                                    </p:animMotion>
                                  </p:childTnLst>
                                </p:cTn>
                              </p:par>
                              <p:par>
                                <p:cTn id="7" presetID="35" presetClass="path" presetSubtype="0" accel="50000" decel="50000" fill="hold" nodeType="withEffect">
                                  <p:stCondLst>
                                    <p:cond delay="0"/>
                                  </p:stCondLst>
                                  <p:childTnLst>
                                    <p:animMotion origin="layout" path="M -2.5E-6 -4.44444E-6 L -0.20651 -0.05069 " pathEditMode="relative" rAng="0" ptsTypes="AA">
                                      <p:cBhvr>
                                        <p:cTn id="8" dur="3000" fill="hold"/>
                                        <p:tgtEl>
                                          <p:spTgt spid="7"/>
                                        </p:tgtEl>
                                        <p:attrNameLst>
                                          <p:attrName>ppt_x</p:attrName>
                                          <p:attrName>ppt_y</p:attrName>
                                        </p:attrNameLst>
                                      </p:cBhvr>
                                      <p:rCtr x="-10326" y="-2546"/>
                                    </p:animMotion>
                                  </p:childTnLst>
                                </p:cTn>
                              </p:par>
                              <p:par>
                                <p:cTn id="9" presetID="63" presetClass="path" presetSubtype="0" accel="50000" decel="50000" fill="hold" nodeType="withEffect">
                                  <p:stCondLst>
                                    <p:cond delay="0"/>
                                  </p:stCondLst>
                                  <p:childTnLst>
                                    <p:animMotion origin="layout" path="M -2.5E-6 2.96296E-6 L 0.31862 0.00046 " pathEditMode="relative" rAng="0" ptsTypes="AA">
                                      <p:cBhvr>
                                        <p:cTn id="10" dur="3000" fill="hold"/>
                                        <p:tgtEl>
                                          <p:spTgt spid="12"/>
                                        </p:tgtEl>
                                        <p:attrNameLst>
                                          <p:attrName>ppt_x</p:attrName>
                                          <p:attrName>ppt_y</p:attrName>
                                        </p:attrNameLst>
                                      </p:cBhvr>
                                      <p:rCtr x="15924" y="23"/>
                                    </p:animMotion>
                                  </p:childTnLst>
                                </p:cTn>
                              </p:par>
                              <p:par>
                                <p:cTn id="11" presetID="42" presetClass="path" presetSubtype="0" accel="50000" decel="50000" fill="hold" nodeType="withEffect">
                                  <p:stCondLst>
                                    <p:cond delay="0"/>
                                  </p:stCondLst>
                                  <p:childTnLst>
                                    <p:animMotion origin="layout" path="M -2.5E-6 2.22222E-6 L -2.5E-6 0.83264 " pathEditMode="relative" rAng="0" ptsTypes="AA">
                                      <p:cBhvr>
                                        <p:cTn id="12" dur="3000" fill="hold"/>
                                        <p:tgtEl>
                                          <p:spTgt spid="10"/>
                                        </p:tgtEl>
                                        <p:attrNameLst>
                                          <p:attrName>ppt_x</p:attrName>
                                          <p:attrName>ppt_y</p:attrName>
                                        </p:attrNameLst>
                                      </p:cBhvr>
                                      <p:rCtr x="0" y="41620"/>
                                    </p:animMotion>
                                  </p:childTnLst>
                                </p:cTn>
                              </p:par>
                              <p:par>
                                <p:cTn id="13" presetID="35" presetClass="path" presetSubtype="0" accel="50000" decel="50000" fill="hold" nodeType="withEffect">
                                  <p:stCondLst>
                                    <p:cond delay="0"/>
                                  </p:stCondLst>
                                  <p:childTnLst>
                                    <p:animMotion origin="layout" path="M -2.5E-6 -0.00116 L -0.20651 0.00254 " pathEditMode="relative" rAng="0" ptsTypes="AA">
                                      <p:cBhvr>
                                        <p:cTn id="14" dur="3000" fill="hold"/>
                                        <p:tgtEl>
                                          <p:spTgt spid="8"/>
                                        </p:tgtEl>
                                        <p:attrNameLst>
                                          <p:attrName>ppt_x</p:attrName>
                                          <p:attrName>ppt_y</p:attrName>
                                        </p:attrNameLst>
                                      </p:cBhvr>
                                      <p:rCtr x="-10326" y="185"/>
                                    </p:animMotion>
                                  </p:childTnLst>
                                </p:cTn>
                              </p:par>
                              <p:par>
                                <p:cTn id="15" presetID="35" presetClass="path" presetSubtype="0" accel="50000" decel="50000" fill="hold" nodeType="withEffect">
                                  <p:stCondLst>
                                    <p:cond delay="0"/>
                                  </p:stCondLst>
                                  <p:childTnLst>
                                    <p:animMotion origin="layout" path="M -2.5E-6 -1.85185E-6 L -0.20625 0.05648 " pathEditMode="relative" rAng="0" ptsTypes="AA">
                                      <p:cBhvr>
                                        <p:cTn id="16" dur="3000" fill="hold"/>
                                        <p:tgtEl>
                                          <p:spTgt spid="9"/>
                                        </p:tgtEl>
                                        <p:attrNameLst>
                                          <p:attrName>ppt_x</p:attrName>
                                          <p:attrName>ppt_y</p:attrName>
                                        </p:attrNameLst>
                                      </p:cBhvr>
                                      <p:rCtr x="-10312" y="2824"/>
                                    </p:animMotion>
                                  </p:childTnLst>
                                </p:cTn>
                              </p:par>
                              <p:par>
                                <p:cTn id="17" presetID="2" presetClass="exit" presetSubtype="1" fill="hold" nodeType="withEffect">
                                  <p:stCondLst>
                                    <p:cond delay="0"/>
                                  </p:stCondLst>
                                  <p:childTnLst>
                                    <p:anim calcmode="lin" valueType="num">
                                      <p:cBhvr additive="base">
                                        <p:cTn id="18" dur="3000"/>
                                        <p:tgtEl>
                                          <p:spTgt spid="15"/>
                                        </p:tgtEl>
                                        <p:attrNameLst>
                                          <p:attrName>ppt_x</p:attrName>
                                        </p:attrNameLst>
                                      </p:cBhvr>
                                      <p:tavLst>
                                        <p:tav tm="0">
                                          <p:val>
                                            <p:strVal val="ppt_x"/>
                                          </p:val>
                                        </p:tav>
                                        <p:tav tm="100000">
                                          <p:val>
                                            <p:strVal val="ppt_x"/>
                                          </p:val>
                                        </p:tav>
                                      </p:tavLst>
                                    </p:anim>
                                    <p:anim calcmode="lin" valueType="num">
                                      <p:cBhvr additive="base">
                                        <p:cTn id="19" dur="3000"/>
                                        <p:tgtEl>
                                          <p:spTgt spid="15"/>
                                        </p:tgtEl>
                                        <p:attrNameLst>
                                          <p:attrName>ppt_y</p:attrName>
                                        </p:attrNameLst>
                                      </p:cBhvr>
                                      <p:tavLst>
                                        <p:tav tm="0">
                                          <p:val>
                                            <p:strVal val="ppt_y"/>
                                          </p:val>
                                        </p:tav>
                                        <p:tav tm="100000">
                                          <p:val>
                                            <p:strVal val="0-ppt_h/2"/>
                                          </p:val>
                                        </p:tav>
                                      </p:tavLst>
                                    </p:anim>
                                    <p:set>
                                      <p:cBhvr>
                                        <p:cTn id="20" dur="1" fill="hold">
                                          <p:stCondLst>
                                            <p:cond delay="2999"/>
                                          </p:stCondLst>
                                        </p:cTn>
                                        <p:tgtEl>
                                          <p:spTgt spid="15"/>
                                        </p:tgtEl>
                                        <p:attrNameLst>
                                          <p:attrName>style.visibility</p:attrName>
                                        </p:attrNameLst>
                                      </p:cBhvr>
                                      <p:to>
                                        <p:strVal val="hidden"/>
                                      </p:to>
                                    </p:set>
                                  </p:childTnLst>
                                </p:cTn>
                              </p:par>
                              <p:par>
                                <p:cTn id="21" presetID="63" presetClass="path" presetSubtype="0" accel="50000" decel="50000" fill="hold" nodeType="withEffect">
                                  <p:stCondLst>
                                    <p:cond delay="0"/>
                                  </p:stCondLst>
                                  <p:childTnLst>
                                    <p:animMotion origin="layout" path="M -4.375E-6 -3.7037E-7 L 0.05821 0.00255 " pathEditMode="relative" rAng="0" ptsTypes="AA">
                                      <p:cBhvr>
                                        <p:cTn id="22" dur="3000" fill="hold"/>
                                        <p:tgtEl>
                                          <p:spTgt spid="13"/>
                                        </p:tgtEl>
                                        <p:attrNameLst>
                                          <p:attrName>ppt_x</p:attrName>
                                          <p:attrName>ppt_y</p:attrName>
                                        </p:attrNameLst>
                                      </p:cBhvr>
                                      <p:rCtr x="2904" y="116"/>
                                    </p:animMotion>
                                  </p:childTnLst>
                                </p:cTn>
                              </p:par>
                              <p:par>
                                <p:cTn id="23" presetID="35" presetClass="path" presetSubtype="0" accel="50000" decel="50000" fill="hold" nodeType="withEffect">
                                  <p:stCondLst>
                                    <p:cond delay="0"/>
                                  </p:stCondLst>
                                  <p:childTnLst>
                                    <p:animMotion origin="layout" path="M 0.01862 0.00209 L -0.12044 0.00301 " pathEditMode="relative" rAng="0" ptsTypes="AA">
                                      <p:cBhvr>
                                        <p:cTn id="24" dur="3000" fill="hold"/>
                                        <p:tgtEl>
                                          <p:spTgt spid="14"/>
                                        </p:tgtEl>
                                        <p:attrNameLst>
                                          <p:attrName>ppt_x</p:attrName>
                                          <p:attrName>ppt_y</p:attrName>
                                        </p:attrNameLst>
                                      </p:cBhvr>
                                      <p:rCtr x="-6953" y="46"/>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Gruppen</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a:xfrm>
            <a:off x="457199" y="2070000"/>
            <a:ext cx="11734799" cy="4788000"/>
          </a:xfrm>
        </p:spPr>
        <p:txBody>
          <a:bodyPr/>
          <a:lstStyle/>
          <a:p>
            <a:r>
              <a:rPr lang="de-de" sz="2600" dirty="0"/>
              <a:t>Verwenden Sie den Bereich </a:t>
            </a:r>
            <a:r>
              <a:rPr lang="de-de" sz="2600" b="1" dirty="0"/>
              <a:t>Gruppierung</a:t>
            </a:r>
            <a:r>
              <a:rPr lang="de-de" sz="2600" dirty="0"/>
              <a:t> zum Verwalten der Tablix-Gruppen.</a:t>
            </a:r>
          </a:p>
          <a:p>
            <a:pPr lvl="1"/>
            <a:r>
              <a:rPr lang="de-de" sz="2200" dirty="0"/>
              <a:t>Variablen können zu Gruppen hinzugefügt werden.</a:t>
            </a:r>
          </a:p>
          <a:p>
            <a:r>
              <a:rPr lang="de-de" sz="2600" dirty="0"/>
              <a:t>Die Gruppe </a:t>
            </a:r>
            <a:r>
              <a:rPr lang="de-de" sz="2600" b="1" dirty="0"/>
              <a:t>Detail</a:t>
            </a:r>
            <a:r>
              <a:rPr lang="de-de" sz="2600" dirty="0"/>
              <a:t> repräsentiert die Dataset-Zeilen.</a:t>
            </a:r>
          </a:p>
          <a:p>
            <a:pPr lvl="1"/>
            <a:r>
              <a:rPr lang="de-de" sz="2200" dirty="0"/>
              <a:t>Numerische Felder auf der Tablix-Ebene </a:t>
            </a:r>
            <a:r>
              <a:rPr lang="de-de" sz="2200" b="1" dirty="0"/>
              <a:t>Detail</a:t>
            </a:r>
            <a:r>
              <a:rPr lang="de-de" sz="2200" dirty="0"/>
              <a:t> erfordern keine Aggregation.</a:t>
            </a:r>
          </a:p>
          <a:p>
            <a:pPr lvl="1"/>
            <a:r>
              <a:rPr lang="de-de" sz="2200" dirty="0"/>
              <a:t>Für numerische Felder in anderen Gruppen sollten Aggregatfunktionen verwendet werden.</a:t>
            </a:r>
          </a:p>
          <a:p>
            <a:r>
              <a:rPr lang="de-de" sz="2600" dirty="0"/>
              <a:t>Verwenden Sie den </a:t>
            </a:r>
            <a:r>
              <a:rPr lang="de-de" sz="2600" b="1" dirty="0"/>
              <a:t>Fortgeschrittenen Modus </a:t>
            </a:r>
            <a:r>
              <a:rPr lang="de-de" sz="2600" dirty="0"/>
              <a:t>zur feinkörnigen Steuerung.</a:t>
            </a:r>
          </a:p>
          <a:p>
            <a:pPr lvl="1"/>
            <a:r>
              <a:rPr lang="de-de" sz="2200" dirty="0"/>
              <a:t>Beispiel: Wiederholen von Tabellenkopfzeilen auf jeder Seite</a:t>
            </a:r>
          </a:p>
        </p:txBody>
      </p:sp>
      <p:pic>
        <p:nvPicPr>
          <p:cNvPr id="6" name="Picture 5">
            <a:extLst>
              <a:ext uri="{FF2B5EF4-FFF2-40B4-BE49-F238E27FC236}">
                <a16:creationId xmlns:a16="http://schemas.microsoft.com/office/drawing/2014/main" id="{642AB54C-607F-41F0-95AC-755B2DB5CA0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43081" y="5504560"/>
            <a:ext cx="7238095" cy="601574"/>
          </a:xfrm>
          <a:prstGeom prst="rect">
            <a:avLst/>
          </a:prstGeom>
        </p:spPr>
      </p:pic>
      <p:grpSp>
        <p:nvGrpSpPr>
          <p:cNvPr id="7" name="Group 6">
            <a:extLst>
              <a:ext uri="{FF2B5EF4-FFF2-40B4-BE49-F238E27FC236}">
                <a16:creationId xmlns:a16="http://schemas.microsoft.com/office/drawing/2014/main" id="{CDD7AACA-AA84-45A8-A61D-8BBD26FE800C}"/>
              </a:ext>
              <a:ext uri="{C183D7F6-B498-43B3-948B-1728B52AA6E4}">
                <adec:decorative xmlns:adec="http://schemas.microsoft.com/office/drawing/2017/decorative" val="1"/>
              </a:ext>
            </a:extLst>
          </p:cNvPr>
          <p:cNvGrpSpPr/>
          <p:nvPr/>
        </p:nvGrpSpPr>
        <p:grpSpPr>
          <a:xfrm>
            <a:off x="-10071" y="5666940"/>
            <a:ext cx="2471270" cy="400001"/>
            <a:chOff x="225901" y="5514914"/>
            <a:chExt cx="2471270" cy="400001"/>
          </a:xfrm>
        </p:grpSpPr>
        <p:sp>
          <p:nvSpPr>
            <p:cNvPr id="8" name="Text Box 6">
              <a:extLst>
                <a:ext uri="{FF2B5EF4-FFF2-40B4-BE49-F238E27FC236}">
                  <a16:creationId xmlns:a16="http://schemas.microsoft.com/office/drawing/2014/main" id="{96D530D0-2C15-4A0F-9FD3-F23E051EEC98}"/>
                </a:ext>
                <a:ext uri="{C183D7F6-B498-43B3-948B-1728B52AA6E4}">
                  <adec:decorative xmlns:adec="http://schemas.microsoft.com/office/drawing/2017/decorative" val="1"/>
                </a:ext>
              </a:extLst>
            </p:cNvPr>
            <p:cNvSpPr txBox="1">
              <a:spLocks noChangeArrowheads="1"/>
            </p:cNvSpPr>
            <p:nvPr/>
          </p:nvSpPr>
          <p:spPr bwMode="auto">
            <a:xfrm>
              <a:off x="225901" y="5545583"/>
              <a:ext cx="1850816"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de-de" sz="1800" dirty="0">
                  <a:latin typeface="+mn-lt"/>
                </a:rPr>
                <a:t>Verschachtelte Gruppen</a:t>
              </a:r>
            </a:p>
          </p:txBody>
        </p:sp>
        <p:sp>
          <p:nvSpPr>
            <p:cNvPr id="9" name="Line 8">
              <a:extLst>
                <a:ext uri="{FF2B5EF4-FFF2-40B4-BE49-F238E27FC236}">
                  <a16:creationId xmlns:a16="http://schemas.microsoft.com/office/drawing/2014/main" id="{310B6BA7-F3AE-4425-B6A1-9C76E2FDF58C}"/>
                </a:ext>
                <a:ext uri="{C183D7F6-B498-43B3-948B-1728B52AA6E4}">
                  <adec:decorative xmlns:adec="http://schemas.microsoft.com/office/drawing/2017/decorative" val="1"/>
                </a:ext>
              </a:extLst>
            </p:cNvPr>
            <p:cNvSpPr>
              <a:spLocks noChangeShapeType="1"/>
            </p:cNvSpPr>
            <p:nvPr/>
          </p:nvSpPr>
          <p:spPr bwMode="auto">
            <a:xfrm rot="10800000" flipV="1">
              <a:off x="2101552" y="5514914"/>
              <a:ext cx="427830" cy="184558"/>
            </a:xfrm>
            <a:prstGeom prst="line">
              <a:avLst/>
            </a:prstGeom>
            <a:noFill/>
            <a:ln w="38100">
              <a:solidFill>
                <a:schemeClr val="accent6"/>
              </a:solidFill>
              <a:round/>
              <a:headEnd type="triangle" w="med" len="med"/>
              <a:tailEnd/>
            </a:ln>
          </p:spPr>
          <p:txBody>
            <a:bodyPr/>
            <a:lstStyle/>
            <a:p>
              <a:endParaRPr lang="en-US"/>
            </a:p>
          </p:txBody>
        </p:sp>
        <p:sp>
          <p:nvSpPr>
            <p:cNvPr id="10" name="Line 14">
              <a:extLst>
                <a:ext uri="{FF2B5EF4-FFF2-40B4-BE49-F238E27FC236}">
                  <a16:creationId xmlns:a16="http://schemas.microsoft.com/office/drawing/2014/main" id="{448D2814-6385-4DC8-98B0-76F9E9D71C04}"/>
                </a:ext>
                <a:ext uri="{C183D7F6-B498-43B3-948B-1728B52AA6E4}">
                  <adec:decorative xmlns:adec="http://schemas.microsoft.com/office/drawing/2017/decorative" val="1"/>
                </a:ext>
              </a:extLst>
            </p:cNvPr>
            <p:cNvSpPr>
              <a:spLocks noChangeShapeType="1"/>
            </p:cNvSpPr>
            <p:nvPr/>
          </p:nvSpPr>
          <p:spPr bwMode="auto">
            <a:xfrm rot="10800000" flipV="1">
              <a:off x="2101552" y="5699472"/>
              <a:ext cx="595619" cy="4564"/>
            </a:xfrm>
            <a:prstGeom prst="line">
              <a:avLst/>
            </a:prstGeom>
            <a:noFill/>
            <a:ln w="38100">
              <a:solidFill>
                <a:schemeClr val="accent6"/>
              </a:solidFill>
              <a:round/>
              <a:headEnd type="triangle" w="med" len="med"/>
              <a:tailEnd/>
            </a:ln>
          </p:spPr>
          <p:txBody>
            <a:bodyPr/>
            <a:lstStyle/>
            <a:p>
              <a:endParaRPr lang="en-US"/>
            </a:p>
          </p:txBody>
        </p:sp>
      </p:grpSp>
      <p:grpSp>
        <p:nvGrpSpPr>
          <p:cNvPr id="11" name="Group 10">
            <a:extLst>
              <a:ext uri="{FF2B5EF4-FFF2-40B4-BE49-F238E27FC236}">
                <a16:creationId xmlns:a16="http://schemas.microsoft.com/office/drawing/2014/main" id="{74F86BA9-A91D-43D3-B97F-609E6634F04B}"/>
              </a:ext>
              <a:ext uri="{C183D7F6-B498-43B3-948B-1728B52AA6E4}">
                <adec:decorative xmlns:adec="http://schemas.microsoft.com/office/drawing/2017/decorative" val="1"/>
              </a:ext>
            </a:extLst>
          </p:cNvPr>
          <p:cNvGrpSpPr/>
          <p:nvPr/>
        </p:nvGrpSpPr>
        <p:grpSpPr>
          <a:xfrm>
            <a:off x="1773396" y="6030778"/>
            <a:ext cx="1589239" cy="743692"/>
            <a:chOff x="2009368" y="5864004"/>
            <a:chExt cx="1589239" cy="743692"/>
          </a:xfrm>
        </p:grpSpPr>
        <p:sp>
          <p:nvSpPr>
            <p:cNvPr id="12" name="Text Box 6">
              <a:extLst>
                <a:ext uri="{FF2B5EF4-FFF2-40B4-BE49-F238E27FC236}">
                  <a16:creationId xmlns:a16="http://schemas.microsoft.com/office/drawing/2014/main" id="{C152BC3F-07BD-45F9-8E06-BAF4A03C81F0}"/>
                </a:ext>
                <a:ext uri="{C183D7F6-B498-43B3-948B-1728B52AA6E4}">
                  <adec:decorative xmlns:adec="http://schemas.microsoft.com/office/drawing/2017/decorative" val="1"/>
                </a:ext>
              </a:extLst>
            </p:cNvPr>
            <p:cNvSpPr txBox="1">
              <a:spLocks noChangeArrowheads="1"/>
            </p:cNvSpPr>
            <p:nvPr/>
          </p:nvSpPr>
          <p:spPr bwMode="auto">
            <a:xfrm>
              <a:off x="2009368" y="6238364"/>
              <a:ext cx="1589239"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dirty="0">
                  <a:latin typeface="+mn-lt"/>
                </a:rPr>
                <a:t>Detailgruppe</a:t>
              </a:r>
            </a:p>
          </p:txBody>
        </p:sp>
        <p:sp>
          <p:nvSpPr>
            <p:cNvPr id="13" name="Line 8">
              <a:extLst>
                <a:ext uri="{FF2B5EF4-FFF2-40B4-BE49-F238E27FC236}">
                  <a16:creationId xmlns:a16="http://schemas.microsoft.com/office/drawing/2014/main" id="{05B0E98A-50EF-4618-A3DB-B5F6AAE46291}"/>
                </a:ext>
                <a:ext uri="{C183D7F6-B498-43B3-948B-1728B52AA6E4}">
                  <adec:decorative xmlns:adec="http://schemas.microsoft.com/office/drawing/2017/decorative" val="1"/>
                </a:ext>
              </a:extLst>
            </p:cNvPr>
            <p:cNvSpPr>
              <a:spLocks noChangeShapeType="1"/>
            </p:cNvSpPr>
            <p:nvPr/>
          </p:nvSpPr>
          <p:spPr bwMode="auto">
            <a:xfrm rot="10800000" flipV="1">
              <a:off x="2806282" y="5864004"/>
              <a:ext cx="0" cy="376143"/>
            </a:xfrm>
            <a:prstGeom prst="line">
              <a:avLst/>
            </a:prstGeom>
            <a:noFill/>
            <a:ln w="38100">
              <a:solidFill>
                <a:schemeClr val="accent6"/>
              </a:solidFill>
              <a:round/>
              <a:headEnd type="triangle" w="med" len="med"/>
              <a:tailEnd/>
            </a:ln>
          </p:spPr>
          <p:txBody>
            <a:bodyPr/>
            <a:lstStyle/>
            <a:p>
              <a:endParaRPr lang="en-US"/>
            </a:p>
          </p:txBody>
        </p:sp>
      </p:grpSp>
      <p:grpSp>
        <p:nvGrpSpPr>
          <p:cNvPr id="14" name="Group 13">
            <a:extLst>
              <a:ext uri="{FF2B5EF4-FFF2-40B4-BE49-F238E27FC236}">
                <a16:creationId xmlns:a16="http://schemas.microsoft.com/office/drawing/2014/main" id="{AA003427-F46B-4B74-BF54-89A6BBAFE68F}"/>
              </a:ext>
              <a:ext uri="{C183D7F6-B498-43B3-948B-1728B52AA6E4}">
                <adec:decorative xmlns:adec="http://schemas.microsoft.com/office/drawing/2017/decorative" val="1"/>
              </a:ext>
            </a:extLst>
          </p:cNvPr>
          <p:cNvGrpSpPr/>
          <p:nvPr/>
        </p:nvGrpSpPr>
        <p:grpSpPr>
          <a:xfrm>
            <a:off x="9588349" y="5108542"/>
            <a:ext cx="2349079" cy="1077218"/>
            <a:chOff x="9780077" y="4809036"/>
            <a:chExt cx="2349079" cy="1077218"/>
          </a:xfrm>
        </p:grpSpPr>
        <p:sp>
          <p:nvSpPr>
            <p:cNvPr id="15" name="Text Box 6">
              <a:extLst>
                <a:ext uri="{FF2B5EF4-FFF2-40B4-BE49-F238E27FC236}">
                  <a16:creationId xmlns:a16="http://schemas.microsoft.com/office/drawing/2014/main" id="{E2F80790-AD4D-4A6E-B49A-713B0E5E73F3}"/>
                </a:ext>
                <a:ext uri="{C183D7F6-B498-43B3-948B-1728B52AA6E4}">
                  <adec:decorative xmlns:adec="http://schemas.microsoft.com/office/drawing/2017/decorative" val="1"/>
                </a:ext>
              </a:extLst>
            </p:cNvPr>
            <p:cNvSpPr txBox="1">
              <a:spLocks noChangeArrowheads="1"/>
            </p:cNvSpPr>
            <p:nvPr/>
          </p:nvSpPr>
          <p:spPr bwMode="auto">
            <a:xfrm>
              <a:off x="10216313" y="4809036"/>
              <a:ext cx="1912843" cy="1077218"/>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de-de" sz="1600" dirty="0">
                  <a:latin typeface="+mn-lt"/>
                </a:rPr>
                <a:t>Den </a:t>
              </a:r>
              <a:r>
                <a:rPr lang="de-de" sz="1600" b="1" dirty="0">
                  <a:latin typeface="+mn-lt"/>
                </a:rPr>
                <a:t>Fortgeschrittenen Modus </a:t>
              </a:r>
              <a:r>
                <a:rPr lang="de-de" sz="1600" dirty="0">
                  <a:latin typeface="+mn-lt"/>
                </a:rPr>
                <a:t>an- und ausschalten</a:t>
              </a:r>
            </a:p>
          </p:txBody>
        </p:sp>
        <p:sp>
          <p:nvSpPr>
            <p:cNvPr id="16" name="Line 8">
              <a:extLst>
                <a:ext uri="{FF2B5EF4-FFF2-40B4-BE49-F238E27FC236}">
                  <a16:creationId xmlns:a16="http://schemas.microsoft.com/office/drawing/2014/main" id="{CE9AEEA2-1A83-4B8E-82D8-6F6EA95895DB}"/>
                </a:ext>
                <a:ext uri="{C183D7F6-B498-43B3-948B-1728B52AA6E4}">
                  <adec:decorative xmlns:adec="http://schemas.microsoft.com/office/drawing/2017/decorative" val="1"/>
                </a:ext>
              </a:extLst>
            </p:cNvPr>
            <p:cNvSpPr>
              <a:spLocks noChangeShapeType="1"/>
            </p:cNvSpPr>
            <p:nvPr/>
          </p:nvSpPr>
          <p:spPr bwMode="auto">
            <a:xfrm rot="10800000" flipH="1" flipV="1">
              <a:off x="9780077" y="5258802"/>
              <a:ext cx="436237" cy="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114504" y="6492875"/>
            <a:ext cx="3077496" cy="365125"/>
          </a:xfrm>
        </p:spPr>
        <p:txBody>
          <a:bodyPr/>
          <a:lstStyle/>
          <a:p>
            <a:r>
              <a:rPr lang="de-de" dirty="0"/>
              <a:t>© 2022 Microsoft. Alle Rechte vorbehalten. </a:t>
            </a:r>
          </a:p>
        </p:txBody>
      </p:sp>
    </p:spTree>
    <p:extLst>
      <p:ext uri="{BB962C8B-B14F-4D97-AF65-F5344CB8AC3E}">
        <p14:creationId xmlns:p14="http://schemas.microsoft.com/office/powerpoint/2010/main" val="326584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Gruppen » Aggregatfunktionen</a:t>
            </a:r>
          </a:p>
        </p:txBody>
      </p:sp>
      <p:pic>
        <p:nvPicPr>
          <p:cNvPr id="17" name="Picture 16">
            <a:extLst>
              <a:ext uri="{FF2B5EF4-FFF2-40B4-BE49-F238E27FC236}">
                <a16:creationId xmlns:a16="http://schemas.microsoft.com/office/drawing/2014/main" id="{03BA6825-38CF-406B-8D06-984CB1E0CE8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83644" y="2068513"/>
            <a:ext cx="1383171" cy="2943911"/>
          </a:xfrm>
          <a:prstGeom prst="rect">
            <a:avLst/>
          </a:prstGeom>
        </p:spPr>
      </p:pic>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a:xfrm>
            <a:off x="3064932" y="1952013"/>
            <a:ext cx="8940255" cy="4788000"/>
          </a:xfrm>
        </p:spPr>
        <p:txBody>
          <a:bodyPr/>
          <a:lstStyle/>
          <a:p>
            <a:r>
              <a:rPr lang="de-de" sz="2500" dirty="0"/>
              <a:t>Jede Aggregatfunktion kann den Bereichsparameter übergeben, um den Geltungsbereich zu definieren, in dem die Aggregatfunktion ausgeführt wird.</a:t>
            </a:r>
          </a:p>
          <a:p>
            <a:r>
              <a:rPr lang="de-de" sz="2500" dirty="0"/>
              <a:t>Ein gültiger Geltungsbereich ist der Name einer Gruppe, eines Datenbereichs oder eines Datasets.</a:t>
            </a:r>
          </a:p>
          <a:p>
            <a:pPr lvl="1"/>
            <a:r>
              <a:rPr lang="de-de" sz="2100" dirty="0"/>
              <a:t>Wenn kein </a:t>
            </a:r>
            <a:r>
              <a:rPr lang="de-de" sz="2100" b="1" dirty="0"/>
              <a:t>Geltungsbereich</a:t>
            </a:r>
            <a:r>
              <a:rPr lang="de-de" sz="2100" dirty="0"/>
              <a:t> angegeben wurde, wird der aktuelle Bereich verwendet.</a:t>
            </a:r>
          </a:p>
          <a:p>
            <a:r>
              <a:rPr lang="de-de" sz="2500" dirty="0"/>
              <a:t>Das Schlüsselwort </a:t>
            </a:r>
            <a:r>
              <a:rPr lang="de-de" sz="2500" b="1" dirty="0"/>
              <a:t>Rekursiv</a:t>
            </a:r>
            <a:r>
              <a:rPr lang="de-de" sz="2500" dirty="0"/>
              <a:t> kann als dritter Parameter übergeben werden, um übergeordnete/untergeordnete Hierarchien zu aggregieren.</a:t>
            </a:r>
          </a:p>
        </p:txBody>
      </p:sp>
      <p:sp>
        <p:nvSpPr>
          <p:cNvPr id="18" name="TextBox 17">
            <a:extLst>
              <a:ext uri="{FF2B5EF4-FFF2-40B4-BE49-F238E27FC236}">
                <a16:creationId xmlns:a16="http://schemas.microsoft.com/office/drawing/2014/main" id="{FE33ACED-D8C4-4244-A4B6-298CF2A05A8A}"/>
              </a:ext>
            </a:extLst>
          </p:cNvPr>
          <p:cNvSpPr txBox="1"/>
          <p:nvPr/>
        </p:nvSpPr>
        <p:spPr>
          <a:xfrm>
            <a:off x="3385931" y="5708082"/>
            <a:ext cx="3958766" cy="10433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dirty="0">
                <a:solidFill>
                  <a:schemeClr val="tx1"/>
                </a:solidFill>
              </a:rPr>
              <a:t>Bei Geltungsbereichsnamen wird zwischen Groß‑ und Kleinschreibung unterschieden.</a:t>
            </a:r>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8996516" y="6492875"/>
            <a:ext cx="3195483" cy="365125"/>
          </a:xfrm>
        </p:spPr>
        <p:txBody>
          <a:bodyPr/>
          <a:lstStyle/>
          <a:p>
            <a:r>
              <a:rPr lang="de-de" dirty="0"/>
              <a:t>© 2022 Microsoft. Alle Rechte vorbehalten. </a:t>
            </a:r>
          </a:p>
        </p:txBody>
      </p:sp>
    </p:spTree>
    <p:extLst>
      <p:ext uri="{BB962C8B-B14F-4D97-AF65-F5344CB8AC3E}">
        <p14:creationId xmlns:p14="http://schemas.microsoft.com/office/powerpoint/2010/main" val="37684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Gruppen » Aggregatfunktionen » Beispiel</a:t>
            </a:r>
          </a:p>
        </p:txBody>
      </p:sp>
      <p:sp>
        <p:nvSpPr>
          <p:cNvPr id="8" name="Text Box 5">
            <a:extLst>
              <a:ext uri="{FF2B5EF4-FFF2-40B4-BE49-F238E27FC236}">
                <a16:creationId xmlns:a16="http://schemas.microsoft.com/office/drawing/2014/main" id="{E8240173-1B00-4F4A-A123-28ABFAAFAD5C}"/>
              </a:ext>
            </a:extLst>
          </p:cNvPr>
          <p:cNvSpPr txBox="1">
            <a:spLocks noChangeArrowheads="1"/>
          </p:cNvSpPr>
          <p:nvPr/>
        </p:nvSpPr>
        <p:spPr bwMode="auto">
          <a:xfrm>
            <a:off x="3184826" y="3429000"/>
            <a:ext cx="5076290" cy="495300"/>
          </a:xfrm>
          <a:prstGeom prst="rect">
            <a:avLst/>
          </a:prstGeom>
          <a:solidFill>
            <a:schemeClr val="bg1"/>
          </a:solidFill>
          <a:ln w="19050">
            <a:headEnd/>
            <a:tailEnd/>
          </a:ln>
        </p:spPr>
        <p:style>
          <a:lnRef idx="1">
            <a:schemeClr val="dk1"/>
          </a:lnRef>
          <a:fillRef idx="2">
            <a:schemeClr val="dk1"/>
          </a:fillRef>
          <a:effectRef idx="1">
            <a:schemeClr val="dk1"/>
          </a:effectRef>
          <a:fontRef idx="minor">
            <a:schemeClr val="dk1"/>
          </a:fontRef>
        </p:style>
        <p:txBody>
          <a:bodyPr wrap="square" lIns="180000" tIns="108000" bIns="108000">
            <a:spAutoFit/>
          </a:bodyPr>
          <a:lstStyle/>
          <a:p>
            <a:pPr algn="ctr">
              <a:spcBef>
                <a:spcPct val="50000"/>
              </a:spcBef>
            </a:pPr>
            <a:r>
              <a:rPr lang="de-de" sz="1800">
                <a:solidFill>
                  <a:schemeClr val="tx1"/>
                </a:solidFill>
                <a:latin typeface="Consolas" panose="020B0609020204030204" pitchFamily="49" charset="0"/>
                <a:cs typeface="Consolas" panose="020B0609020204030204" pitchFamily="49" charset="0"/>
              </a:rPr>
              <a:t>=Sum(Fields!Sales.Value, </a:t>
            </a:r>
            <a:r>
              <a:rPr lang="de-de">
                <a:solidFill>
                  <a:schemeClr val="tx1"/>
                </a:solidFill>
                <a:latin typeface="Consolas" panose="020B0609020204030204" pitchFamily="49" charset="0"/>
                <a:cs typeface="Consolas" panose="020B0609020204030204" pitchFamily="49" charset="0"/>
              </a:rPr>
              <a:t>"Country</a:t>
            </a:r>
            <a:r>
              <a:rPr lang="de-de" sz="1800">
                <a:solidFill>
                  <a:schemeClr val="tx1"/>
                </a:solidFill>
                <a:latin typeface="Consolas" panose="020B0609020204030204" pitchFamily="49" charset="0"/>
                <a:cs typeface="Consolas" panose="020B0609020204030204" pitchFamily="49" charset="0"/>
              </a:rPr>
              <a:t>")</a:t>
            </a:r>
          </a:p>
        </p:txBody>
      </p:sp>
      <p:grpSp>
        <p:nvGrpSpPr>
          <p:cNvPr id="15" name="Group 14">
            <a:extLst>
              <a:ext uri="{FF2B5EF4-FFF2-40B4-BE49-F238E27FC236}">
                <a16:creationId xmlns:a16="http://schemas.microsoft.com/office/drawing/2014/main" id="{70ED5F4C-B54D-4CA3-B723-A571F2C268FF}"/>
              </a:ext>
              <a:ext uri="{C183D7F6-B498-43B3-948B-1728B52AA6E4}">
                <adec:decorative xmlns:adec="http://schemas.microsoft.com/office/drawing/2017/decorative" val="1"/>
              </a:ext>
            </a:extLst>
          </p:cNvPr>
          <p:cNvGrpSpPr/>
          <p:nvPr/>
        </p:nvGrpSpPr>
        <p:grpSpPr>
          <a:xfrm>
            <a:off x="2846442" y="4011613"/>
            <a:ext cx="2052285" cy="901144"/>
            <a:chOff x="2846442" y="4011613"/>
            <a:chExt cx="2052285" cy="901144"/>
          </a:xfrm>
        </p:grpSpPr>
        <p:sp>
          <p:nvSpPr>
            <p:cNvPr id="16" name="Text Box 10">
              <a:extLst>
                <a:ext uri="{FF2B5EF4-FFF2-40B4-BE49-F238E27FC236}">
                  <a16:creationId xmlns:a16="http://schemas.microsoft.com/office/drawing/2014/main" id="{B9133412-D1EC-4EE7-99A0-4A37A9926E49}"/>
                </a:ext>
                <a:ext uri="{C183D7F6-B498-43B3-948B-1728B52AA6E4}">
                  <adec:decorative xmlns:adec="http://schemas.microsoft.com/office/drawing/2017/decorative" val="1"/>
                </a:ext>
              </a:extLst>
            </p:cNvPr>
            <p:cNvSpPr txBox="1">
              <a:spLocks noChangeArrowheads="1"/>
            </p:cNvSpPr>
            <p:nvPr/>
          </p:nvSpPr>
          <p:spPr bwMode="auto">
            <a:xfrm>
              <a:off x="2846442" y="4543425"/>
              <a:ext cx="2052285"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dirty="0">
                  <a:latin typeface="+mn-lt"/>
                </a:rPr>
                <a:t>Aggregatfunktion</a:t>
              </a:r>
            </a:p>
          </p:txBody>
        </p:sp>
        <p:sp>
          <p:nvSpPr>
            <p:cNvPr id="19" name="Line 11" descr="&quot;Sum&quot; is the aggregate functionl.">
              <a:extLst>
                <a:ext uri="{FF2B5EF4-FFF2-40B4-BE49-F238E27FC236}">
                  <a16:creationId xmlns:a16="http://schemas.microsoft.com/office/drawing/2014/main" id="{5245EE2B-00CC-497B-8FE0-E7A8B142D9A4}"/>
                </a:ext>
              </a:extLst>
            </p:cNvPr>
            <p:cNvSpPr>
              <a:spLocks noChangeShapeType="1"/>
            </p:cNvSpPr>
            <p:nvPr/>
          </p:nvSpPr>
          <p:spPr bwMode="auto">
            <a:xfrm rot="10800000" flipH="1" flipV="1">
              <a:off x="3867657" y="4011613"/>
              <a:ext cx="0" cy="457200"/>
            </a:xfrm>
            <a:prstGeom prst="line">
              <a:avLst/>
            </a:prstGeom>
            <a:noFill/>
            <a:ln w="38100">
              <a:solidFill>
                <a:schemeClr val="accent6"/>
              </a:solidFill>
              <a:round/>
              <a:headEnd type="triangle" w="med" len="med"/>
              <a:tailEnd/>
            </a:ln>
          </p:spPr>
          <p:txBody>
            <a:bodyPr/>
            <a:lstStyle/>
            <a:p>
              <a:endParaRPr lang="en-US"/>
            </a:p>
          </p:txBody>
        </p:sp>
      </p:grpSp>
      <p:grpSp>
        <p:nvGrpSpPr>
          <p:cNvPr id="12" name="Group 11">
            <a:extLst>
              <a:ext uri="{FF2B5EF4-FFF2-40B4-BE49-F238E27FC236}">
                <a16:creationId xmlns:a16="http://schemas.microsoft.com/office/drawing/2014/main" id="{29B0BF5C-067E-440E-A68A-D4723DA4455E}"/>
              </a:ext>
              <a:ext uri="{C183D7F6-B498-43B3-948B-1728B52AA6E4}">
                <adec:decorative xmlns:adec="http://schemas.microsoft.com/office/drawing/2017/decorative" val="1"/>
              </a:ext>
            </a:extLst>
          </p:cNvPr>
          <p:cNvGrpSpPr/>
          <p:nvPr/>
        </p:nvGrpSpPr>
        <p:grpSpPr>
          <a:xfrm>
            <a:off x="4574261" y="4011613"/>
            <a:ext cx="1493780" cy="879125"/>
            <a:chOff x="4574261" y="4011613"/>
            <a:chExt cx="1493780" cy="879125"/>
          </a:xfrm>
        </p:grpSpPr>
        <p:sp>
          <p:nvSpPr>
            <p:cNvPr id="13" name="Text Box 8">
              <a:extLst>
                <a:ext uri="{FF2B5EF4-FFF2-40B4-BE49-F238E27FC236}">
                  <a16:creationId xmlns:a16="http://schemas.microsoft.com/office/drawing/2014/main" id="{343C0C75-1A19-4BA4-AF20-647DFA05E5D3}"/>
                </a:ext>
                <a:ext uri="{C183D7F6-B498-43B3-948B-1728B52AA6E4}">
                  <adec:decorative xmlns:adec="http://schemas.microsoft.com/office/drawing/2017/decorative" val="1"/>
                </a:ext>
              </a:extLst>
            </p:cNvPr>
            <p:cNvSpPr txBox="1">
              <a:spLocks noChangeArrowheads="1"/>
            </p:cNvSpPr>
            <p:nvPr/>
          </p:nvSpPr>
          <p:spPr bwMode="auto">
            <a:xfrm>
              <a:off x="4574261" y="4521406"/>
              <a:ext cx="1493780"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dirty="0">
                  <a:latin typeface="+mn-lt"/>
                </a:rPr>
                <a:t>Ausdruck</a:t>
              </a:r>
            </a:p>
          </p:txBody>
        </p:sp>
        <p:sp>
          <p:nvSpPr>
            <p:cNvPr id="14" name="Line 9" descr="&quot;Fields!Sales.Value&quot; is the expression.">
              <a:extLst>
                <a:ext uri="{FF2B5EF4-FFF2-40B4-BE49-F238E27FC236}">
                  <a16:creationId xmlns:a16="http://schemas.microsoft.com/office/drawing/2014/main" id="{167FA263-1198-4136-848E-6DF0CC93FC83}"/>
                </a:ext>
              </a:extLst>
            </p:cNvPr>
            <p:cNvSpPr>
              <a:spLocks noChangeShapeType="1"/>
            </p:cNvSpPr>
            <p:nvPr/>
          </p:nvSpPr>
          <p:spPr bwMode="auto">
            <a:xfrm rot="10800000" flipH="1" flipV="1">
              <a:off x="5321151" y="4011613"/>
              <a:ext cx="0" cy="457200"/>
            </a:xfrm>
            <a:prstGeom prst="line">
              <a:avLst/>
            </a:prstGeom>
            <a:noFill/>
            <a:ln w="38100">
              <a:solidFill>
                <a:schemeClr val="accent6"/>
              </a:solidFill>
              <a:round/>
              <a:headEnd type="triangle" w="med" len="med"/>
              <a:tailEnd/>
            </a:ln>
          </p:spPr>
          <p:txBody>
            <a:bodyPr/>
            <a:lstStyle/>
            <a:p>
              <a:endParaRPr lang="en-US"/>
            </a:p>
          </p:txBody>
        </p:sp>
      </p:grpSp>
      <p:grpSp>
        <p:nvGrpSpPr>
          <p:cNvPr id="9" name="Group 8">
            <a:extLst>
              <a:ext uri="{FF2B5EF4-FFF2-40B4-BE49-F238E27FC236}">
                <a16:creationId xmlns:a16="http://schemas.microsoft.com/office/drawing/2014/main" id="{01E29303-D6EE-4F75-A353-3F255E774423}"/>
              </a:ext>
              <a:ext uri="{C183D7F6-B498-43B3-948B-1728B52AA6E4}">
                <adec:decorative xmlns:adec="http://schemas.microsoft.com/office/drawing/2017/decorative" val="1"/>
              </a:ext>
            </a:extLst>
          </p:cNvPr>
          <p:cNvGrpSpPr/>
          <p:nvPr/>
        </p:nvGrpSpPr>
        <p:grpSpPr>
          <a:xfrm>
            <a:off x="6309732" y="4011613"/>
            <a:ext cx="2052285" cy="1132106"/>
            <a:chOff x="6309732" y="4011613"/>
            <a:chExt cx="2052285" cy="1132106"/>
          </a:xfrm>
        </p:grpSpPr>
        <p:sp>
          <p:nvSpPr>
            <p:cNvPr id="10" name="Text Box 6">
              <a:extLst>
                <a:ext uri="{FF2B5EF4-FFF2-40B4-BE49-F238E27FC236}">
                  <a16:creationId xmlns:a16="http://schemas.microsoft.com/office/drawing/2014/main" id="{1EE36928-8C41-435A-A30F-4BE97B221D3C}"/>
                </a:ext>
                <a:ext uri="{C183D7F6-B498-43B3-948B-1728B52AA6E4}">
                  <adec:decorative xmlns:adec="http://schemas.microsoft.com/office/drawing/2017/decorative" val="1"/>
                </a:ext>
              </a:extLst>
            </p:cNvPr>
            <p:cNvSpPr txBox="1">
              <a:spLocks noChangeArrowheads="1"/>
            </p:cNvSpPr>
            <p:nvPr/>
          </p:nvSpPr>
          <p:spPr bwMode="auto">
            <a:xfrm>
              <a:off x="6309732" y="4497388"/>
              <a:ext cx="2052285"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dirty="0">
                  <a:latin typeface="+mn-lt"/>
                </a:rPr>
                <a:t>Geltungsbereich (optional)</a:t>
              </a:r>
            </a:p>
          </p:txBody>
        </p:sp>
        <p:sp>
          <p:nvSpPr>
            <p:cNvPr id="11" name="Line 7" descr="&quot;Country&quot; is the scope.">
              <a:extLst>
                <a:ext uri="{FF2B5EF4-FFF2-40B4-BE49-F238E27FC236}">
                  <a16:creationId xmlns:a16="http://schemas.microsoft.com/office/drawing/2014/main" id="{877CBAB6-8CCC-44AB-82EF-0CC2BF9A41B9}"/>
                </a:ext>
              </a:extLst>
            </p:cNvPr>
            <p:cNvSpPr>
              <a:spLocks noChangeShapeType="1"/>
            </p:cNvSpPr>
            <p:nvPr/>
          </p:nvSpPr>
          <p:spPr bwMode="auto">
            <a:xfrm rot="10800000" flipH="1" flipV="1">
              <a:off x="7332995" y="4011613"/>
              <a:ext cx="0" cy="45720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011266" y="6492875"/>
            <a:ext cx="3180734" cy="365125"/>
          </a:xfrm>
        </p:spPr>
        <p:txBody>
          <a:bodyPr/>
          <a:lstStyle/>
          <a:p>
            <a:r>
              <a:rPr lang="de-de"/>
              <a:t>© 2022 Microsoft. Alle Rechte vorbehalten. </a:t>
            </a:r>
          </a:p>
        </p:txBody>
      </p:sp>
    </p:spTree>
    <p:extLst>
      <p:ext uri="{BB962C8B-B14F-4D97-AF65-F5344CB8AC3E}">
        <p14:creationId xmlns:p14="http://schemas.microsoft.com/office/powerpoint/2010/main" val="4178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Gruppen » Aggregatfunktionen » Aggregieren</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a:xfrm>
            <a:off x="457199" y="2070000"/>
            <a:ext cx="11611070" cy="4788000"/>
          </a:xfrm>
        </p:spPr>
        <p:txBody>
          <a:bodyPr/>
          <a:lstStyle/>
          <a:p>
            <a:r>
              <a:rPr lang="de-de" sz="2600" dirty="0"/>
              <a:t>Verwenden Sie die Funktion </a:t>
            </a:r>
            <a:r>
              <a:rPr lang="de-de" sz="2600" b="1" dirty="0"/>
              <a:t>Aggregieren</a:t>
            </a:r>
            <a:r>
              <a:rPr lang="de-de" sz="2600" dirty="0"/>
              <a:t> zum Abfragen von Serveraggregaten, die vom Datenmodell berechnet werden (nur wenn das Dataset mit dem Analysis Services MDX-Designer entwickelt wurde).</a:t>
            </a:r>
          </a:p>
          <a:p>
            <a:pPr lvl="1"/>
            <a:r>
              <a:rPr lang="de-de" sz="2200" dirty="0"/>
              <a:t>Vermeiden Sie es, die Aggregationslogik im Bericht zu replizieren.</a:t>
            </a:r>
          </a:p>
          <a:p>
            <a:pPr lvl="1"/>
            <a:r>
              <a:rPr lang="de-de" sz="2200" dirty="0"/>
              <a:t>Fragen Sie, wenn möglich, Serveraggregate aus Gründen der Effizienz und Konsistenz ab.</a:t>
            </a:r>
          </a:p>
          <a:p>
            <a:r>
              <a:rPr lang="de-de" sz="2600" dirty="0"/>
              <a:t>Tablix-Gruppen müssen auf einfachen Ausdrücken basieren</a:t>
            </a:r>
            <a:br>
              <a:rPr sz="2600" dirty="0"/>
            </a:br>
            <a:r>
              <a:rPr lang="de-de" sz="2600" dirty="0"/>
              <a:t> (Beispiel: =Fields!&lt;AttributeOrLevel&gt;.Value)</a:t>
            </a:r>
          </a:p>
          <a:p>
            <a:r>
              <a:rPr lang="de-de" sz="2600" dirty="0"/>
              <a:t>Serveraggregate können nicht auf Detailebene angezeigt werden.</a:t>
            </a:r>
          </a:p>
          <a:p>
            <a:pPr lvl="1"/>
            <a:r>
              <a:rPr lang="de-de" sz="2200" dirty="0"/>
              <a:t>Verwenden Sie nicht die Aggregationsfunktion, um Werte auf Detailebene anzuzeigen.</a:t>
            </a:r>
          </a:p>
          <a:p>
            <a:endParaRPr lang="en-US" dirty="0"/>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085006" y="6492875"/>
            <a:ext cx="3106993" cy="365125"/>
          </a:xfrm>
        </p:spPr>
        <p:txBody>
          <a:bodyPr/>
          <a:lstStyle/>
          <a:p>
            <a:r>
              <a:rPr lang="de-de" dirty="0"/>
              <a:t>© 2022 Microsoft. Alle Rechte vorbehalten. </a:t>
            </a:r>
          </a:p>
        </p:txBody>
      </p:sp>
    </p:spTree>
    <p:extLst>
      <p:ext uri="{BB962C8B-B14F-4D97-AF65-F5344CB8AC3E}">
        <p14:creationId xmlns:p14="http://schemas.microsoft.com/office/powerpoint/2010/main" val="500018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12619-B49B-4E60-A1FD-E70F3B305B78}"/>
              </a:ext>
            </a:extLst>
          </p:cNvPr>
          <p:cNvSpPr>
            <a:spLocks noGrp="1"/>
          </p:cNvSpPr>
          <p:nvPr>
            <p:ph type="title"/>
          </p:nvPr>
        </p:nvSpPr>
        <p:spPr/>
        <p:txBody>
          <a:bodyPr/>
          <a:lstStyle/>
          <a:p>
            <a:r>
              <a:rPr lang="de-de"/>
              <a:t>Fragen?</a:t>
            </a:r>
          </a:p>
        </p:txBody>
      </p:sp>
      <p:sp>
        <p:nvSpPr>
          <p:cNvPr id="5" name="Footer Placeholder 4">
            <a:extLst>
              <a:ext uri="{FF2B5EF4-FFF2-40B4-BE49-F238E27FC236}">
                <a16:creationId xmlns:a16="http://schemas.microsoft.com/office/drawing/2014/main" id="{C6CDB815-80FB-4359-A1B9-D233AEBB389C}"/>
              </a:ext>
            </a:extLst>
          </p:cNvPr>
          <p:cNvSpPr>
            <a:spLocks noGrp="1"/>
          </p:cNvSpPr>
          <p:nvPr>
            <p:ph type="ftr" sz="quarter" idx="10"/>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15876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Tabelle</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a:xfrm>
            <a:off x="457200" y="2070000"/>
            <a:ext cx="10869561" cy="4788000"/>
          </a:xfrm>
        </p:spPr>
        <p:txBody>
          <a:bodyPr/>
          <a:lstStyle/>
          <a:p>
            <a:r>
              <a:rPr lang="de-de" sz="2600" dirty="0"/>
              <a:t>Verwenden Sie eine </a:t>
            </a:r>
            <a:r>
              <a:rPr lang="de-de" sz="2600" b="1" dirty="0"/>
              <a:t>Tabelle</a:t>
            </a:r>
            <a:r>
              <a:rPr lang="de-de" sz="2600" dirty="0"/>
              <a:t>, um feste Spalten und dynamische Zeilen zu präsentieren.</a:t>
            </a:r>
          </a:p>
          <a:p>
            <a:r>
              <a:rPr lang="de-de" sz="2600" dirty="0"/>
              <a:t>Die Tabellenvorlage besteht aus Zellen, die Textfelder sind.</a:t>
            </a:r>
          </a:p>
          <a:p>
            <a:pPr lvl="1"/>
            <a:r>
              <a:rPr lang="de-de" sz="2200" dirty="0"/>
              <a:t>Beim Bewegen des Mauszeigers über ein Textfeld wird die Feldliste angezeigt.</a:t>
            </a:r>
          </a:p>
          <a:p>
            <a:pPr lvl="1"/>
            <a:r>
              <a:rPr lang="de-de" sz="2200" dirty="0"/>
              <a:t>Mit einem Rechtsklick auf Spalten- oder Zeilenführungslinien werden Kontextmenüs geöffnet.</a:t>
            </a:r>
          </a:p>
          <a:p>
            <a:pPr lvl="2"/>
            <a:r>
              <a:rPr lang="de-de" sz="1800" dirty="0"/>
              <a:t>Fügen Sie Spalten oder Zeilengruppen hinzu, oder entfernen Sie sie. Steuern Sie die Sichtbarkeit.</a:t>
            </a:r>
          </a:p>
          <a:p>
            <a:pPr lvl="1"/>
            <a:r>
              <a:rPr lang="de-de" sz="2200" dirty="0"/>
              <a:t>Für die Formatierung können ganze Spalten oder Zeilen ausgewählt werden.</a:t>
            </a:r>
          </a:p>
          <a:p>
            <a:pPr lvl="1"/>
            <a:r>
              <a:rPr lang="de-de" sz="2200" dirty="0"/>
              <a:t>Zellen können nur horizontal zusammengeführt werden.</a:t>
            </a:r>
          </a:p>
          <a:p>
            <a:endParaRPr lang="en-US" dirty="0"/>
          </a:p>
        </p:txBody>
      </p:sp>
      <p:pic>
        <p:nvPicPr>
          <p:cNvPr id="6" name="Picture 5">
            <a:extLst>
              <a:ext uri="{FF2B5EF4-FFF2-40B4-BE49-F238E27FC236}">
                <a16:creationId xmlns:a16="http://schemas.microsoft.com/office/drawing/2014/main" id="{B9E7DDC7-086C-4828-ACAD-B7FD03810A4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48448" y="5404458"/>
            <a:ext cx="5254512" cy="1288527"/>
          </a:xfrm>
          <a:prstGeom prst="rect">
            <a:avLst/>
          </a:prstGeom>
        </p:spPr>
      </p:pic>
      <p:grpSp>
        <p:nvGrpSpPr>
          <p:cNvPr id="7" name="Group 6">
            <a:extLst>
              <a:ext uri="{FF2B5EF4-FFF2-40B4-BE49-F238E27FC236}">
                <a16:creationId xmlns:a16="http://schemas.microsoft.com/office/drawing/2014/main" id="{F82E6F4F-40BC-4B58-8FD4-F34DC075791B}"/>
              </a:ext>
              <a:ext uri="{C183D7F6-B498-43B3-948B-1728B52AA6E4}">
                <adec:decorative xmlns:adec="http://schemas.microsoft.com/office/drawing/2017/decorative" val="1"/>
              </a:ext>
            </a:extLst>
          </p:cNvPr>
          <p:cNvGrpSpPr/>
          <p:nvPr/>
        </p:nvGrpSpPr>
        <p:grpSpPr>
          <a:xfrm>
            <a:off x="457200" y="6209457"/>
            <a:ext cx="1807361" cy="369332"/>
            <a:chOff x="457200" y="6002982"/>
            <a:chExt cx="1807361" cy="369332"/>
          </a:xfrm>
        </p:grpSpPr>
        <p:sp>
          <p:nvSpPr>
            <p:cNvPr id="8" name="Text Box 6">
              <a:extLst>
                <a:ext uri="{FF2B5EF4-FFF2-40B4-BE49-F238E27FC236}">
                  <a16:creationId xmlns:a16="http://schemas.microsoft.com/office/drawing/2014/main" id="{8D1F179D-3676-4201-AF41-BFBB2D6B6460}"/>
                </a:ext>
                <a:ext uri="{C183D7F6-B498-43B3-948B-1728B52AA6E4}">
                  <adec:decorative xmlns:adec="http://schemas.microsoft.com/office/drawing/2017/decorative" val="1"/>
                </a:ext>
              </a:extLst>
            </p:cNvPr>
            <p:cNvSpPr txBox="1">
              <a:spLocks noChangeArrowheads="1"/>
            </p:cNvSpPr>
            <p:nvPr/>
          </p:nvSpPr>
          <p:spPr bwMode="auto">
            <a:xfrm>
              <a:off x="457200" y="6002982"/>
              <a:ext cx="1315415"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de-de" sz="1800" dirty="0">
                  <a:latin typeface="+mn-lt"/>
                </a:rPr>
                <a:t>Detailzeile</a:t>
              </a:r>
            </a:p>
          </p:txBody>
        </p:sp>
        <p:sp>
          <p:nvSpPr>
            <p:cNvPr id="9" name="Line 8">
              <a:extLst>
                <a:ext uri="{FF2B5EF4-FFF2-40B4-BE49-F238E27FC236}">
                  <a16:creationId xmlns:a16="http://schemas.microsoft.com/office/drawing/2014/main" id="{14B44D4C-4C62-4C5D-BAE0-049CF20B03E6}"/>
                </a:ext>
                <a:ext uri="{C183D7F6-B498-43B3-948B-1728B52AA6E4}">
                  <adec:decorative xmlns:adec="http://schemas.microsoft.com/office/drawing/2017/decorative" val="1"/>
                </a:ext>
              </a:extLst>
            </p:cNvPr>
            <p:cNvSpPr>
              <a:spLocks noChangeShapeType="1"/>
            </p:cNvSpPr>
            <p:nvPr/>
          </p:nvSpPr>
          <p:spPr bwMode="auto">
            <a:xfrm rot="10800000">
              <a:off x="1787811" y="6216059"/>
              <a:ext cx="476750" cy="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116957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Tabelle » Beispiel</a:t>
            </a:r>
          </a:p>
        </p:txBody>
      </p:sp>
      <p:sp>
        <p:nvSpPr>
          <p:cNvPr id="19" name="Right Brace 18">
            <a:extLst>
              <a:ext uri="{FF2B5EF4-FFF2-40B4-BE49-F238E27FC236}">
                <a16:creationId xmlns:a16="http://schemas.microsoft.com/office/drawing/2014/main" id="{83C91C73-A9D4-49EA-A452-AF49DD93769C}"/>
              </a:ext>
              <a:ext uri="{C183D7F6-B498-43B3-948B-1728B52AA6E4}">
                <adec:decorative xmlns:adec="http://schemas.microsoft.com/office/drawing/2017/decorative" val="1"/>
              </a:ext>
            </a:extLst>
          </p:cNvPr>
          <p:cNvSpPr/>
          <p:nvPr/>
        </p:nvSpPr>
        <p:spPr>
          <a:xfrm rot="16200000">
            <a:off x="6309464" y="-408571"/>
            <a:ext cx="335560" cy="5943600"/>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 Box 7">
            <a:extLst>
              <a:ext uri="{FF2B5EF4-FFF2-40B4-BE49-F238E27FC236}">
                <a16:creationId xmlns:a16="http://schemas.microsoft.com/office/drawing/2014/main" id="{A108A92E-11C2-49B1-81C3-235CE9C20444}"/>
              </a:ext>
              <a:ext uri="{C183D7F6-B498-43B3-948B-1728B52AA6E4}">
                <adec:decorative xmlns:adec="http://schemas.microsoft.com/office/drawing/2017/decorative" val="1"/>
              </a:ext>
            </a:extLst>
          </p:cNvPr>
          <p:cNvSpPr txBox="1">
            <a:spLocks noChangeArrowheads="1"/>
          </p:cNvSpPr>
          <p:nvPr/>
        </p:nvSpPr>
        <p:spPr bwMode="auto">
          <a:xfrm>
            <a:off x="5376666" y="1928856"/>
            <a:ext cx="2231472"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a:latin typeface="+mn-lt"/>
              </a:rPr>
              <a:t>Feste Spalten</a:t>
            </a:r>
          </a:p>
        </p:txBody>
      </p:sp>
      <p:pic>
        <p:nvPicPr>
          <p:cNvPr id="10" name="Picture 9">
            <a:extLst>
              <a:ext uri="{FF2B5EF4-FFF2-40B4-BE49-F238E27FC236}">
                <a16:creationId xmlns:a16="http://schemas.microsoft.com/office/drawing/2014/main" id="{295C2969-83F2-4F39-AEE7-FAF5B5E34803}"/>
              </a:ext>
            </a:extLst>
          </p:cNvPr>
          <p:cNvPicPr>
            <a:picLocks noChangeAspect="1"/>
          </p:cNvPicPr>
          <p:nvPr/>
        </p:nvPicPr>
        <p:blipFill rotWithShape="1">
          <a:blip r:embed="rId3">
            <a:extLst>
              <a:ext uri="{28A0092B-C50C-407E-A947-70E740481C1C}">
                <a14:useLocalDpi xmlns:a14="http://schemas.microsoft.com/office/drawing/2010/main" val="0"/>
              </a:ext>
            </a:extLst>
          </a:blip>
          <a:srcRect r="19701"/>
          <a:stretch/>
        </p:blipFill>
        <p:spPr>
          <a:xfrm>
            <a:off x="3528304" y="2730171"/>
            <a:ext cx="5888736" cy="6100432"/>
          </a:xfrm>
          <a:prstGeom prst="rect">
            <a:avLst/>
          </a:prstGeom>
        </p:spPr>
      </p:pic>
      <p:sp>
        <p:nvSpPr>
          <p:cNvPr id="11" name="Text Box 7">
            <a:extLst>
              <a:ext uri="{FF2B5EF4-FFF2-40B4-BE49-F238E27FC236}">
                <a16:creationId xmlns:a16="http://schemas.microsoft.com/office/drawing/2014/main" id="{2549CA54-472C-4F20-9CC8-AFE219C0AAC7}"/>
              </a:ext>
              <a:ext uri="{C183D7F6-B498-43B3-948B-1728B52AA6E4}">
                <adec:decorative xmlns:adec="http://schemas.microsoft.com/office/drawing/2017/decorative" val="1"/>
              </a:ext>
            </a:extLst>
          </p:cNvPr>
          <p:cNvSpPr txBox="1">
            <a:spLocks noChangeArrowheads="1"/>
          </p:cNvSpPr>
          <p:nvPr/>
        </p:nvSpPr>
        <p:spPr bwMode="auto">
          <a:xfrm>
            <a:off x="1642534" y="5412612"/>
            <a:ext cx="1409406"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a:latin typeface="+mn-lt"/>
              </a:rPr>
              <a:t>Detailzeilen</a:t>
            </a:r>
          </a:p>
        </p:txBody>
      </p:sp>
      <p:sp>
        <p:nvSpPr>
          <p:cNvPr id="21" name="Right Brace 20">
            <a:extLst>
              <a:ext uri="{FF2B5EF4-FFF2-40B4-BE49-F238E27FC236}">
                <a16:creationId xmlns:a16="http://schemas.microsoft.com/office/drawing/2014/main" id="{182DDF87-1BAD-4E83-ADDE-4B8FB8CD7AE8}"/>
              </a:ext>
              <a:ext uri="{C183D7F6-B498-43B3-948B-1728B52AA6E4}">
                <adec:decorative xmlns:adec="http://schemas.microsoft.com/office/drawing/2017/decorative" val="1"/>
              </a:ext>
            </a:extLst>
          </p:cNvPr>
          <p:cNvSpPr/>
          <p:nvPr/>
        </p:nvSpPr>
        <p:spPr>
          <a:xfrm rot="10800000">
            <a:off x="3054929" y="5095011"/>
            <a:ext cx="335560" cy="942980"/>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519ADB5-F6A3-4DB5-9E7C-1364B5CCB0F6}"/>
              </a:ext>
              <a:ext uri="{C183D7F6-B498-43B3-948B-1728B52AA6E4}">
                <adec:decorative xmlns:adec="http://schemas.microsoft.com/office/drawing/2017/decorative" val="1"/>
              </a:ext>
            </a:extLst>
          </p:cNvPr>
          <p:cNvGrpSpPr/>
          <p:nvPr/>
        </p:nvGrpSpPr>
        <p:grpSpPr>
          <a:xfrm>
            <a:off x="457200" y="2784816"/>
            <a:ext cx="2933288" cy="369332"/>
            <a:chOff x="457200" y="2659086"/>
            <a:chExt cx="2933288" cy="369332"/>
          </a:xfrm>
        </p:grpSpPr>
        <p:sp>
          <p:nvSpPr>
            <p:cNvPr id="13" name="Text Box 5">
              <a:extLst>
                <a:ext uri="{FF2B5EF4-FFF2-40B4-BE49-F238E27FC236}">
                  <a16:creationId xmlns:a16="http://schemas.microsoft.com/office/drawing/2014/main" id="{CE458460-8D39-4497-B859-6E9CEEC0635C}"/>
                </a:ext>
                <a:ext uri="{C183D7F6-B498-43B3-948B-1728B52AA6E4}">
                  <adec:decorative xmlns:adec="http://schemas.microsoft.com/office/drawing/2017/decorative" val="1"/>
                </a:ext>
              </a:extLst>
            </p:cNvPr>
            <p:cNvSpPr txBox="1">
              <a:spLocks noChangeArrowheads="1"/>
            </p:cNvSpPr>
            <p:nvPr/>
          </p:nvSpPr>
          <p:spPr bwMode="auto">
            <a:xfrm>
              <a:off x="457200" y="2659086"/>
              <a:ext cx="2133844"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de-de" sz="1800" dirty="0">
                  <a:latin typeface="+mn-lt"/>
                </a:rPr>
                <a:t>Tabellenkopfzeile</a:t>
              </a:r>
            </a:p>
          </p:txBody>
        </p:sp>
        <p:sp>
          <p:nvSpPr>
            <p:cNvPr id="14" name="Line 20">
              <a:extLst>
                <a:ext uri="{FF2B5EF4-FFF2-40B4-BE49-F238E27FC236}">
                  <a16:creationId xmlns:a16="http://schemas.microsoft.com/office/drawing/2014/main" id="{8FED74A0-0E74-4A20-A884-E5741177F912}"/>
                </a:ext>
                <a:ext uri="{C183D7F6-B498-43B3-948B-1728B52AA6E4}">
                  <adec:decorative xmlns:adec="http://schemas.microsoft.com/office/drawing/2017/decorative" val="1"/>
                </a:ext>
              </a:extLst>
            </p:cNvPr>
            <p:cNvSpPr>
              <a:spLocks noChangeShapeType="1"/>
            </p:cNvSpPr>
            <p:nvPr/>
          </p:nvSpPr>
          <p:spPr bwMode="auto">
            <a:xfrm rot="5400000">
              <a:off x="2985676" y="2424941"/>
              <a:ext cx="0" cy="809625"/>
            </a:xfrm>
            <a:prstGeom prst="line">
              <a:avLst/>
            </a:prstGeom>
            <a:noFill/>
            <a:ln w="38100">
              <a:solidFill>
                <a:schemeClr val="accent6"/>
              </a:solidFill>
              <a:round/>
              <a:headEnd type="triangle" w="med" len="med"/>
              <a:tailEnd/>
            </a:ln>
          </p:spPr>
          <p:txBody>
            <a:bodyPr/>
            <a:lstStyle/>
            <a:p>
              <a:endParaRPr lang="en-US"/>
            </a:p>
          </p:txBody>
        </p:sp>
      </p:grpSp>
      <p:grpSp>
        <p:nvGrpSpPr>
          <p:cNvPr id="15" name="Group 14">
            <a:extLst>
              <a:ext uri="{FF2B5EF4-FFF2-40B4-BE49-F238E27FC236}">
                <a16:creationId xmlns:a16="http://schemas.microsoft.com/office/drawing/2014/main" id="{B95028AD-9518-4736-8DBC-B613B28236D3}"/>
              </a:ext>
              <a:ext uri="{C183D7F6-B498-43B3-948B-1728B52AA6E4}">
                <adec:decorative xmlns:adec="http://schemas.microsoft.com/office/drawing/2017/decorative" val="1"/>
              </a:ext>
            </a:extLst>
          </p:cNvPr>
          <p:cNvGrpSpPr/>
          <p:nvPr/>
        </p:nvGrpSpPr>
        <p:grpSpPr>
          <a:xfrm>
            <a:off x="324465" y="3162973"/>
            <a:ext cx="3066024" cy="783514"/>
            <a:chOff x="324465" y="3239408"/>
            <a:chExt cx="3066024" cy="783514"/>
          </a:xfrm>
        </p:grpSpPr>
        <p:sp>
          <p:nvSpPr>
            <p:cNvPr id="16" name="Text Box 9">
              <a:extLst>
                <a:ext uri="{FF2B5EF4-FFF2-40B4-BE49-F238E27FC236}">
                  <a16:creationId xmlns:a16="http://schemas.microsoft.com/office/drawing/2014/main" id="{6DFA8E66-A7CC-4630-9B63-00D3DC0E0240}"/>
                </a:ext>
                <a:ext uri="{C183D7F6-B498-43B3-948B-1728B52AA6E4}">
                  <adec:decorative xmlns:adec="http://schemas.microsoft.com/office/drawing/2017/decorative" val="1"/>
                </a:ext>
              </a:extLst>
            </p:cNvPr>
            <p:cNvSpPr txBox="1">
              <a:spLocks noChangeArrowheads="1"/>
            </p:cNvSpPr>
            <p:nvPr/>
          </p:nvSpPr>
          <p:spPr bwMode="auto">
            <a:xfrm>
              <a:off x="324465" y="3239408"/>
              <a:ext cx="2433895"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de-de" sz="1800" dirty="0">
                  <a:latin typeface="+mn-lt"/>
                </a:rPr>
                <a:t>Gruppenkopfzeilen</a:t>
              </a:r>
            </a:p>
          </p:txBody>
        </p:sp>
        <p:sp>
          <p:nvSpPr>
            <p:cNvPr id="17" name="Line 31">
              <a:extLst>
                <a:ext uri="{FF2B5EF4-FFF2-40B4-BE49-F238E27FC236}">
                  <a16:creationId xmlns:a16="http://schemas.microsoft.com/office/drawing/2014/main" id="{362AD3E8-2074-4466-A3BC-7FC8BD18C383}"/>
                </a:ext>
                <a:ext uri="{C183D7F6-B498-43B3-948B-1728B52AA6E4}">
                  <adec:decorative xmlns:adec="http://schemas.microsoft.com/office/drawing/2017/decorative" val="1"/>
                </a:ext>
              </a:extLst>
            </p:cNvPr>
            <p:cNvSpPr>
              <a:spLocks noChangeShapeType="1"/>
            </p:cNvSpPr>
            <p:nvPr/>
          </p:nvSpPr>
          <p:spPr bwMode="auto">
            <a:xfrm rot="5400000">
              <a:off x="3070509" y="3102165"/>
              <a:ext cx="0" cy="639958"/>
            </a:xfrm>
            <a:prstGeom prst="line">
              <a:avLst/>
            </a:prstGeom>
            <a:noFill/>
            <a:ln w="38100">
              <a:solidFill>
                <a:schemeClr val="accent6"/>
              </a:solidFill>
              <a:round/>
              <a:headEnd type="triangle" w="med" len="med"/>
              <a:tailEnd/>
            </a:ln>
          </p:spPr>
          <p:txBody>
            <a:bodyPr/>
            <a:lstStyle/>
            <a:p>
              <a:endParaRPr lang="en-US"/>
            </a:p>
          </p:txBody>
        </p:sp>
        <p:sp>
          <p:nvSpPr>
            <p:cNvPr id="18" name="Line 32">
              <a:extLst>
                <a:ext uri="{FF2B5EF4-FFF2-40B4-BE49-F238E27FC236}">
                  <a16:creationId xmlns:a16="http://schemas.microsoft.com/office/drawing/2014/main" id="{85596459-AD06-4C5F-9356-186816C8F7E4}"/>
                </a:ext>
                <a:ext uri="{C183D7F6-B498-43B3-948B-1728B52AA6E4}">
                  <adec:decorative xmlns:adec="http://schemas.microsoft.com/office/drawing/2017/decorative" val="1"/>
                </a:ext>
              </a:extLst>
            </p:cNvPr>
            <p:cNvSpPr>
              <a:spLocks noChangeShapeType="1"/>
            </p:cNvSpPr>
            <p:nvPr/>
          </p:nvSpPr>
          <p:spPr bwMode="auto">
            <a:xfrm rot="5400000" flipH="1">
              <a:off x="2778230" y="3410664"/>
              <a:ext cx="592389" cy="632128"/>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085006" y="6492875"/>
            <a:ext cx="3106993" cy="365125"/>
          </a:xfrm>
        </p:spPr>
        <p:txBody>
          <a:bodyPr/>
          <a:lstStyle/>
          <a:p>
            <a:r>
              <a:rPr lang="de-de" dirty="0"/>
              <a:t>© 2022 Microsoft. Alle Rechte vorbehalten. </a:t>
            </a:r>
          </a:p>
        </p:txBody>
      </p:sp>
    </p:spTree>
    <p:extLst>
      <p:ext uri="{BB962C8B-B14F-4D97-AF65-F5344CB8AC3E}">
        <p14:creationId xmlns:p14="http://schemas.microsoft.com/office/powerpoint/2010/main" val="1875457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de-de"/>
              <a:t>Demo 05A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de-de"/>
              <a:t>Einen Tabellendatenbereich hinzufügen</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a:xfrm>
            <a:off x="9070258" y="6492875"/>
            <a:ext cx="3121741" cy="365125"/>
          </a:xfrm>
        </p:spPr>
        <p:txBody>
          <a:bodyPr/>
          <a:lstStyle/>
          <a:p>
            <a:r>
              <a:rPr lang="de-de"/>
              <a:t>© 2022 Microsoft. Alle Rechte vorbehalten. </a:t>
            </a:r>
          </a:p>
        </p:txBody>
      </p:sp>
    </p:spTree>
    <p:extLst>
      <p:ext uri="{BB962C8B-B14F-4D97-AF65-F5344CB8AC3E}">
        <p14:creationId xmlns:p14="http://schemas.microsoft.com/office/powerpoint/2010/main" val="337263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Matrix</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a:xfrm>
            <a:off x="457200" y="2070000"/>
            <a:ext cx="11503742" cy="4788000"/>
          </a:xfrm>
        </p:spPr>
        <p:txBody>
          <a:bodyPr/>
          <a:lstStyle/>
          <a:p>
            <a:r>
              <a:rPr lang="de-de" sz="2700" dirty="0"/>
              <a:t>Verwenden Sie eine </a:t>
            </a:r>
            <a:r>
              <a:rPr lang="de-de" sz="2700" b="1" dirty="0"/>
              <a:t>Matrix</a:t>
            </a:r>
            <a:r>
              <a:rPr lang="de-de" sz="2700" dirty="0"/>
              <a:t>, um dynamische Spalten und Zeilen zu präsentieren.</a:t>
            </a:r>
          </a:p>
          <a:p>
            <a:r>
              <a:rPr lang="de-de" sz="2700" dirty="0"/>
              <a:t>Wie eine Tabelle besteht die Matrixvorlage aus Zellen, die Textfelder sind.</a:t>
            </a:r>
          </a:p>
          <a:p>
            <a:r>
              <a:rPr lang="de-de" sz="2700" dirty="0"/>
              <a:t>Die Funktionalität ähnelt Kreuztabellen und Excel PivotTables.</a:t>
            </a:r>
          </a:p>
          <a:p>
            <a:endParaRPr lang="en-US" dirty="0"/>
          </a:p>
        </p:txBody>
      </p:sp>
      <p:pic>
        <p:nvPicPr>
          <p:cNvPr id="10" name="Picture 9">
            <a:extLst>
              <a:ext uri="{FF2B5EF4-FFF2-40B4-BE49-F238E27FC236}">
                <a16:creationId xmlns:a16="http://schemas.microsoft.com/office/drawing/2014/main" id="{DEFE3BF3-B02F-4A55-BD67-F3507B0E64F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94456" y="4548789"/>
            <a:ext cx="4353201" cy="1529503"/>
          </a:xfrm>
          <a:prstGeom prst="rect">
            <a:avLst/>
          </a:prstGeom>
        </p:spPr>
      </p:pic>
      <p:grpSp>
        <p:nvGrpSpPr>
          <p:cNvPr id="11" name="Group 10">
            <a:extLst>
              <a:ext uri="{FF2B5EF4-FFF2-40B4-BE49-F238E27FC236}">
                <a16:creationId xmlns:a16="http://schemas.microsoft.com/office/drawing/2014/main" id="{D10C036A-9671-48B3-AE90-94B8508B3B44}"/>
              </a:ext>
              <a:ext uri="{C183D7F6-B498-43B3-948B-1728B52AA6E4}">
                <adec:decorative xmlns:adec="http://schemas.microsoft.com/office/drawing/2017/decorative" val="1"/>
              </a:ext>
            </a:extLst>
          </p:cNvPr>
          <p:cNvGrpSpPr/>
          <p:nvPr/>
        </p:nvGrpSpPr>
        <p:grpSpPr>
          <a:xfrm>
            <a:off x="6887504" y="4070359"/>
            <a:ext cx="3743964" cy="1239464"/>
            <a:chOff x="6887504" y="4070359"/>
            <a:chExt cx="3743964" cy="1239464"/>
          </a:xfrm>
        </p:grpSpPr>
        <p:sp>
          <p:nvSpPr>
            <p:cNvPr id="12" name="Text Box 16">
              <a:extLst>
                <a:ext uri="{FF2B5EF4-FFF2-40B4-BE49-F238E27FC236}">
                  <a16:creationId xmlns:a16="http://schemas.microsoft.com/office/drawing/2014/main" id="{DA64D44F-BD71-4474-9573-F6127EA9249E}"/>
                </a:ext>
                <a:ext uri="{C183D7F6-B498-43B3-948B-1728B52AA6E4}">
                  <adec:decorative xmlns:adec="http://schemas.microsoft.com/office/drawing/2017/decorative" val="1"/>
                </a:ext>
              </a:extLst>
            </p:cNvPr>
            <p:cNvSpPr txBox="1">
              <a:spLocks noChangeArrowheads="1"/>
            </p:cNvSpPr>
            <p:nvPr/>
          </p:nvSpPr>
          <p:spPr bwMode="auto">
            <a:xfrm>
              <a:off x="7494979" y="4070359"/>
              <a:ext cx="3136489"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de-de" sz="1800" dirty="0">
                  <a:latin typeface="+mn-lt"/>
                </a:rPr>
                <a:t>Dynamische Spaltengruppenkopfzeilen</a:t>
              </a:r>
            </a:p>
          </p:txBody>
        </p:sp>
        <p:sp>
          <p:nvSpPr>
            <p:cNvPr id="13" name="Line 19">
              <a:extLst>
                <a:ext uri="{FF2B5EF4-FFF2-40B4-BE49-F238E27FC236}">
                  <a16:creationId xmlns:a16="http://schemas.microsoft.com/office/drawing/2014/main" id="{6A58A42B-78BC-4DD3-A608-B8F70151D860}"/>
                </a:ext>
                <a:ext uri="{C183D7F6-B498-43B3-948B-1728B52AA6E4}">
                  <adec:decorative xmlns:adec="http://schemas.microsoft.com/office/drawing/2017/decorative" val="1"/>
                </a:ext>
              </a:extLst>
            </p:cNvPr>
            <p:cNvSpPr>
              <a:spLocks noChangeShapeType="1"/>
            </p:cNvSpPr>
            <p:nvPr/>
          </p:nvSpPr>
          <p:spPr bwMode="auto">
            <a:xfrm rot="10800000" flipH="1">
              <a:off x="6887504" y="4384928"/>
              <a:ext cx="607476" cy="924895"/>
            </a:xfrm>
            <a:prstGeom prst="line">
              <a:avLst/>
            </a:prstGeom>
            <a:noFill/>
            <a:ln w="38100">
              <a:solidFill>
                <a:schemeClr val="accent6"/>
              </a:solidFill>
              <a:round/>
              <a:headEnd type="triangle" w="med" len="med"/>
              <a:tailEnd/>
            </a:ln>
          </p:spPr>
          <p:txBody>
            <a:bodyPr/>
            <a:lstStyle/>
            <a:p>
              <a:endParaRPr lang="en-US"/>
            </a:p>
          </p:txBody>
        </p:sp>
      </p:grpSp>
      <p:grpSp>
        <p:nvGrpSpPr>
          <p:cNvPr id="14" name="Group 13">
            <a:extLst>
              <a:ext uri="{FF2B5EF4-FFF2-40B4-BE49-F238E27FC236}">
                <a16:creationId xmlns:a16="http://schemas.microsoft.com/office/drawing/2014/main" id="{160BA71F-504D-4298-9CD9-646FF20E9639}"/>
              </a:ext>
              <a:ext uri="{C183D7F6-B498-43B3-948B-1728B52AA6E4}">
                <adec:decorative xmlns:adec="http://schemas.microsoft.com/office/drawing/2017/decorative" val="1"/>
              </a:ext>
            </a:extLst>
          </p:cNvPr>
          <p:cNvGrpSpPr/>
          <p:nvPr/>
        </p:nvGrpSpPr>
        <p:grpSpPr>
          <a:xfrm>
            <a:off x="2809458" y="5871739"/>
            <a:ext cx="2815768" cy="947696"/>
            <a:chOff x="2809458" y="5871739"/>
            <a:chExt cx="2815768" cy="947696"/>
          </a:xfrm>
        </p:grpSpPr>
        <p:sp>
          <p:nvSpPr>
            <p:cNvPr id="15" name="Text Box 15">
              <a:extLst>
                <a:ext uri="{FF2B5EF4-FFF2-40B4-BE49-F238E27FC236}">
                  <a16:creationId xmlns:a16="http://schemas.microsoft.com/office/drawing/2014/main" id="{EE52D2C7-3055-4898-9195-12D1B4258DA8}"/>
                </a:ext>
                <a:ext uri="{C183D7F6-B498-43B3-948B-1728B52AA6E4}">
                  <adec:decorative xmlns:adec="http://schemas.microsoft.com/office/drawing/2017/decorative" val="1"/>
                </a:ext>
              </a:extLst>
            </p:cNvPr>
            <p:cNvSpPr txBox="1">
              <a:spLocks noChangeArrowheads="1"/>
            </p:cNvSpPr>
            <p:nvPr/>
          </p:nvSpPr>
          <p:spPr bwMode="auto">
            <a:xfrm>
              <a:off x="2809458" y="6173104"/>
              <a:ext cx="2815768"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dirty="0">
                  <a:latin typeface="+mn-lt"/>
                </a:rPr>
                <a:t>Dynamische Zeilengruppenkopfzeilen</a:t>
              </a:r>
            </a:p>
          </p:txBody>
        </p:sp>
        <p:sp>
          <p:nvSpPr>
            <p:cNvPr id="16" name="Line 20">
              <a:extLst>
                <a:ext uri="{FF2B5EF4-FFF2-40B4-BE49-F238E27FC236}">
                  <a16:creationId xmlns:a16="http://schemas.microsoft.com/office/drawing/2014/main" id="{2771EE41-C6F7-4167-8D32-6B8E37CAEF1F}"/>
                </a:ext>
                <a:ext uri="{C183D7F6-B498-43B3-948B-1728B52AA6E4}">
                  <adec:decorative xmlns:adec="http://schemas.microsoft.com/office/drawing/2017/decorative" val="1"/>
                </a:ext>
              </a:extLst>
            </p:cNvPr>
            <p:cNvSpPr>
              <a:spLocks noChangeShapeType="1"/>
            </p:cNvSpPr>
            <p:nvPr/>
          </p:nvSpPr>
          <p:spPr bwMode="auto">
            <a:xfrm rot="10800000" flipH="1" flipV="1">
              <a:off x="4197091" y="5871739"/>
              <a:ext cx="0" cy="381000"/>
            </a:xfrm>
            <a:prstGeom prst="line">
              <a:avLst/>
            </a:prstGeom>
            <a:noFill/>
            <a:ln w="38100">
              <a:solidFill>
                <a:schemeClr val="accent6"/>
              </a:solidFill>
              <a:round/>
              <a:headEnd type="triangle" w="med" len="med"/>
              <a:tailEnd/>
            </a:ln>
          </p:spPr>
          <p:txBody>
            <a:bodyPr/>
            <a:lstStyle/>
            <a:p>
              <a:endParaRPr lang="en-US"/>
            </a:p>
          </p:txBody>
        </p:sp>
      </p:grpSp>
      <p:grpSp>
        <p:nvGrpSpPr>
          <p:cNvPr id="17" name="Group 16">
            <a:extLst>
              <a:ext uri="{FF2B5EF4-FFF2-40B4-BE49-F238E27FC236}">
                <a16:creationId xmlns:a16="http://schemas.microsoft.com/office/drawing/2014/main" id="{E67F5E89-E223-43C3-A876-DCA51842A784}"/>
              </a:ext>
              <a:ext uri="{C183D7F6-B498-43B3-948B-1728B52AA6E4}">
                <adec:decorative xmlns:adec="http://schemas.microsoft.com/office/drawing/2017/decorative" val="1"/>
              </a:ext>
            </a:extLst>
          </p:cNvPr>
          <p:cNvGrpSpPr/>
          <p:nvPr/>
        </p:nvGrpSpPr>
        <p:grpSpPr>
          <a:xfrm>
            <a:off x="6649019" y="5688336"/>
            <a:ext cx="3400327" cy="646331"/>
            <a:chOff x="6649019" y="5688336"/>
            <a:chExt cx="3400327" cy="646331"/>
          </a:xfrm>
        </p:grpSpPr>
        <p:sp>
          <p:nvSpPr>
            <p:cNvPr id="18" name="Text Box 17">
              <a:extLst>
                <a:ext uri="{FF2B5EF4-FFF2-40B4-BE49-F238E27FC236}">
                  <a16:creationId xmlns:a16="http://schemas.microsoft.com/office/drawing/2014/main" id="{C60DCABC-B864-4304-B9B6-BEFD7BE9F798}"/>
                </a:ext>
                <a:ext uri="{C183D7F6-B498-43B3-948B-1728B52AA6E4}">
                  <adec:decorative xmlns:adec="http://schemas.microsoft.com/office/drawing/2017/decorative" val="1"/>
                </a:ext>
              </a:extLst>
            </p:cNvPr>
            <p:cNvSpPr txBox="1">
              <a:spLocks noChangeArrowheads="1"/>
            </p:cNvSpPr>
            <p:nvPr/>
          </p:nvSpPr>
          <p:spPr bwMode="auto">
            <a:xfrm>
              <a:off x="7494983" y="5688336"/>
              <a:ext cx="2554363"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de-de" sz="1800" dirty="0">
                  <a:latin typeface="+mn-lt"/>
                </a:rPr>
                <a:t>Detailzellen enthalten Aggregatfunktionen</a:t>
              </a:r>
            </a:p>
          </p:txBody>
        </p:sp>
        <p:sp>
          <p:nvSpPr>
            <p:cNvPr id="19" name="Line 21">
              <a:extLst>
                <a:ext uri="{FF2B5EF4-FFF2-40B4-BE49-F238E27FC236}">
                  <a16:creationId xmlns:a16="http://schemas.microsoft.com/office/drawing/2014/main" id="{7B69136E-F77F-47B7-A9B8-02A1A8742870}"/>
                </a:ext>
                <a:ext uri="{C183D7F6-B498-43B3-948B-1728B52AA6E4}">
                  <adec:decorative xmlns:adec="http://schemas.microsoft.com/office/drawing/2017/decorative" val="1"/>
                </a:ext>
              </a:extLst>
            </p:cNvPr>
            <p:cNvSpPr>
              <a:spLocks noChangeShapeType="1"/>
            </p:cNvSpPr>
            <p:nvPr/>
          </p:nvSpPr>
          <p:spPr bwMode="auto">
            <a:xfrm rot="10800000" flipH="1" flipV="1">
              <a:off x="6649019" y="5688336"/>
              <a:ext cx="845961" cy="258099"/>
            </a:xfrm>
            <a:prstGeom prst="line">
              <a:avLst/>
            </a:prstGeom>
            <a:noFill/>
            <a:ln w="38100">
              <a:solidFill>
                <a:schemeClr val="accent6"/>
              </a:solidFill>
              <a:round/>
              <a:headEnd type="triangle" w="med" len="med"/>
              <a:tailEnd/>
            </a:ln>
          </p:spPr>
          <p:txBody>
            <a:bodyPr/>
            <a:lstStyle/>
            <a:p>
              <a:endParaRPr lang="en-US"/>
            </a:p>
          </p:txBody>
        </p:sp>
      </p:grpSp>
      <p:grpSp>
        <p:nvGrpSpPr>
          <p:cNvPr id="20" name="Group 19">
            <a:extLst>
              <a:ext uri="{FF2B5EF4-FFF2-40B4-BE49-F238E27FC236}">
                <a16:creationId xmlns:a16="http://schemas.microsoft.com/office/drawing/2014/main" id="{0645C290-EF7E-472C-BA11-990303290D7E}"/>
              </a:ext>
              <a:ext uri="{C183D7F6-B498-43B3-948B-1728B52AA6E4}">
                <adec:decorative xmlns:adec="http://schemas.microsoft.com/office/drawing/2017/decorative" val="1"/>
              </a:ext>
            </a:extLst>
          </p:cNvPr>
          <p:cNvGrpSpPr/>
          <p:nvPr/>
        </p:nvGrpSpPr>
        <p:grpSpPr>
          <a:xfrm>
            <a:off x="436244" y="4492542"/>
            <a:ext cx="3291445" cy="798849"/>
            <a:chOff x="436244" y="4492542"/>
            <a:chExt cx="3291445" cy="798849"/>
          </a:xfrm>
        </p:grpSpPr>
        <p:sp>
          <p:nvSpPr>
            <p:cNvPr id="21" name="Text Box 18">
              <a:extLst>
                <a:ext uri="{FF2B5EF4-FFF2-40B4-BE49-F238E27FC236}">
                  <a16:creationId xmlns:a16="http://schemas.microsoft.com/office/drawing/2014/main" id="{57954065-884D-42D5-AACB-760373682571}"/>
                </a:ext>
                <a:ext uri="{C183D7F6-B498-43B3-948B-1728B52AA6E4}">
                  <adec:decorative xmlns:adec="http://schemas.microsoft.com/office/drawing/2017/decorative" val="1"/>
                </a:ext>
              </a:extLst>
            </p:cNvPr>
            <p:cNvSpPr txBox="1">
              <a:spLocks noChangeArrowheads="1"/>
            </p:cNvSpPr>
            <p:nvPr/>
          </p:nvSpPr>
          <p:spPr bwMode="auto">
            <a:xfrm>
              <a:off x="436244" y="4492542"/>
              <a:ext cx="1783278"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r"/>
              <a:r>
                <a:rPr lang="de-de" sz="1800" dirty="0">
                  <a:latin typeface="+mn-lt"/>
                </a:rPr>
                <a:t>Ecke enthält statischen Text</a:t>
              </a:r>
            </a:p>
          </p:txBody>
        </p:sp>
        <p:sp>
          <p:nvSpPr>
            <p:cNvPr id="22" name="Line 22">
              <a:extLst>
                <a:ext uri="{FF2B5EF4-FFF2-40B4-BE49-F238E27FC236}">
                  <a16:creationId xmlns:a16="http://schemas.microsoft.com/office/drawing/2014/main" id="{4461751D-A1FD-4BED-A30C-EA743593EE81}"/>
                </a:ext>
                <a:ext uri="{C183D7F6-B498-43B3-948B-1728B52AA6E4}">
                  <adec:decorative xmlns:adec="http://schemas.microsoft.com/office/drawing/2017/decorative" val="1"/>
                </a:ext>
              </a:extLst>
            </p:cNvPr>
            <p:cNvSpPr>
              <a:spLocks noChangeShapeType="1"/>
            </p:cNvSpPr>
            <p:nvPr/>
          </p:nvSpPr>
          <p:spPr bwMode="auto">
            <a:xfrm rot="10800000">
              <a:off x="2219523" y="4808571"/>
              <a:ext cx="1508166" cy="48282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352083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Matrix » Beispiel</a:t>
            </a:r>
          </a:p>
        </p:txBody>
      </p:sp>
      <p:pic>
        <p:nvPicPr>
          <p:cNvPr id="22" name="Picture 21">
            <a:extLst>
              <a:ext uri="{FF2B5EF4-FFF2-40B4-BE49-F238E27FC236}">
                <a16:creationId xmlns:a16="http://schemas.microsoft.com/office/drawing/2014/main" id="{56666D67-B8AB-4DC8-AF58-0F37B8C91F8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78474" y="2234089"/>
            <a:ext cx="7349119" cy="942857"/>
          </a:xfrm>
          <a:prstGeom prst="rect">
            <a:avLst/>
          </a:prstGeom>
        </p:spPr>
      </p:pic>
      <p:pic>
        <p:nvPicPr>
          <p:cNvPr id="23" name="Picture 4">
            <a:extLst>
              <a:ext uri="{FF2B5EF4-FFF2-40B4-BE49-F238E27FC236}">
                <a16:creationId xmlns:a16="http://schemas.microsoft.com/office/drawing/2014/main" id="{08C47F28-0E14-4B21-B7C5-3DFBAC4DA6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8" b="35195"/>
          <a:stretch/>
        </p:blipFill>
        <p:spPr bwMode="auto">
          <a:xfrm>
            <a:off x="2845129" y="3802736"/>
            <a:ext cx="5504461" cy="2332590"/>
          </a:xfrm>
          <a:prstGeom prst="rect">
            <a:avLst/>
          </a:prstGeom>
          <a:noFill/>
          <a:ln w="9525">
            <a:noFill/>
            <a:miter lim="800000"/>
            <a:headEnd/>
            <a:tailEnd/>
          </a:ln>
        </p:spPr>
      </p:pic>
      <p:grpSp>
        <p:nvGrpSpPr>
          <p:cNvPr id="24" name="Group 23">
            <a:extLst>
              <a:ext uri="{FF2B5EF4-FFF2-40B4-BE49-F238E27FC236}">
                <a16:creationId xmlns:a16="http://schemas.microsoft.com/office/drawing/2014/main" id="{04C88652-F723-46F4-9634-CBC516FAB303}"/>
              </a:ext>
              <a:ext uri="{C183D7F6-B498-43B3-948B-1728B52AA6E4}">
                <adec:decorative xmlns:adec="http://schemas.microsoft.com/office/drawing/2017/decorative" val="1"/>
              </a:ext>
            </a:extLst>
          </p:cNvPr>
          <p:cNvGrpSpPr/>
          <p:nvPr/>
        </p:nvGrpSpPr>
        <p:grpSpPr>
          <a:xfrm>
            <a:off x="8443471" y="3753435"/>
            <a:ext cx="2603071" cy="369332"/>
            <a:chOff x="8443471" y="3753435"/>
            <a:chExt cx="2603071" cy="369332"/>
          </a:xfrm>
        </p:grpSpPr>
        <p:sp>
          <p:nvSpPr>
            <p:cNvPr id="25" name="Text Box 6">
              <a:extLst>
                <a:ext uri="{FF2B5EF4-FFF2-40B4-BE49-F238E27FC236}">
                  <a16:creationId xmlns:a16="http://schemas.microsoft.com/office/drawing/2014/main" id="{4FD2EA9C-B8FC-417B-9D32-3AB7F0D11B93}"/>
                </a:ext>
                <a:ext uri="{C183D7F6-B498-43B3-948B-1728B52AA6E4}">
                  <adec:decorative xmlns:adec="http://schemas.microsoft.com/office/drawing/2017/decorative" val="1"/>
                </a:ext>
              </a:extLst>
            </p:cNvPr>
            <p:cNvSpPr txBox="1">
              <a:spLocks noChangeArrowheads="1"/>
            </p:cNvSpPr>
            <p:nvPr/>
          </p:nvSpPr>
          <p:spPr bwMode="auto">
            <a:xfrm>
              <a:off x="8974019" y="3753435"/>
              <a:ext cx="2072523"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de-de" sz="1800" dirty="0">
                  <a:latin typeface="+mn-lt"/>
                </a:rPr>
                <a:t>Gruppensumme</a:t>
              </a:r>
              <a:endParaRPr lang="en-US" sz="1800" dirty="0">
                <a:latin typeface="+mn-lt"/>
              </a:endParaRPr>
            </a:p>
          </p:txBody>
        </p:sp>
        <p:sp>
          <p:nvSpPr>
            <p:cNvPr id="26" name="Line 8">
              <a:extLst>
                <a:ext uri="{FF2B5EF4-FFF2-40B4-BE49-F238E27FC236}">
                  <a16:creationId xmlns:a16="http://schemas.microsoft.com/office/drawing/2014/main" id="{FB1E48BC-0772-4984-ADF3-2B9A86D871FE}"/>
                </a:ext>
                <a:ext uri="{C183D7F6-B498-43B3-948B-1728B52AA6E4}">
                  <adec:decorative xmlns:adec="http://schemas.microsoft.com/office/drawing/2017/decorative" val="1"/>
                </a:ext>
              </a:extLst>
            </p:cNvPr>
            <p:cNvSpPr>
              <a:spLocks noChangeShapeType="1"/>
            </p:cNvSpPr>
            <p:nvPr/>
          </p:nvSpPr>
          <p:spPr bwMode="auto">
            <a:xfrm rot="10800000" flipH="1" flipV="1">
              <a:off x="8443471" y="3938101"/>
              <a:ext cx="482027" cy="0"/>
            </a:xfrm>
            <a:prstGeom prst="line">
              <a:avLst/>
            </a:prstGeom>
            <a:noFill/>
            <a:ln w="38100">
              <a:solidFill>
                <a:schemeClr val="accent6"/>
              </a:solidFill>
              <a:round/>
              <a:headEnd type="triangle" w="med" len="med"/>
              <a:tailEnd/>
            </a:ln>
          </p:spPr>
          <p:txBody>
            <a:bodyPr/>
            <a:lstStyle/>
            <a:p>
              <a:endParaRPr lang="en-US"/>
            </a:p>
          </p:txBody>
        </p:sp>
      </p:grpSp>
      <p:grpSp>
        <p:nvGrpSpPr>
          <p:cNvPr id="27" name="Group 26">
            <a:extLst>
              <a:ext uri="{FF2B5EF4-FFF2-40B4-BE49-F238E27FC236}">
                <a16:creationId xmlns:a16="http://schemas.microsoft.com/office/drawing/2014/main" id="{EEE3985B-953C-42D4-AE82-01C1FE980FFE}"/>
              </a:ext>
              <a:ext uri="{C183D7F6-B498-43B3-948B-1728B52AA6E4}">
                <adec:decorative xmlns:adec="http://schemas.microsoft.com/office/drawing/2017/decorative" val="1"/>
              </a:ext>
            </a:extLst>
          </p:cNvPr>
          <p:cNvGrpSpPr/>
          <p:nvPr/>
        </p:nvGrpSpPr>
        <p:grpSpPr>
          <a:xfrm>
            <a:off x="8428862" y="5355169"/>
            <a:ext cx="3475271" cy="646331"/>
            <a:chOff x="7512340" y="5364682"/>
            <a:chExt cx="3475271" cy="646331"/>
          </a:xfrm>
        </p:grpSpPr>
        <p:sp>
          <p:nvSpPr>
            <p:cNvPr id="28" name="Text Box 7">
              <a:extLst>
                <a:ext uri="{FF2B5EF4-FFF2-40B4-BE49-F238E27FC236}">
                  <a16:creationId xmlns:a16="http://schemas.microsoft.com/office/drawing/2014/main" id="{FC76B8E7-E518-4B98-A139-B17B68D8E799}"/>
                </a:ext>
                <a:ext uri="{C183D7F6-B498-43B3-948B-1728B52AA6E4}">
                  <adec:decorative xmlns:adec="http://schemas.microsoft.com/office/drawing/2017/decorative" val="1"/>
                </a:ext>
              </a:extLst>
            </p:cNvPr>
            <p:cNvSpPr txBox="1">
              <a:spLocks noChangeArrowheads="1"/>
            </p:cNvSpPr>
            <p:nvPr/>
          </p:nvSpPr>
          <p:spPr bwMode="auto">
            <a:xfrm>
              <a:off x="8742878" y="5364682"/>
              <a:ext cx="2244733" cy="646331"/>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de-de" sz="1800">
                  <a:latin typeface="+mn-lt"/>
                </a:rPr>
                <a:t>Detailzellen verwenden Aggregatfunktionen</a:t>
              </a:r>
            </a:p>
          </p:txBody>
        </p:sp>
        <p:sp>
          <p:nvSpPr>
            <p:cNvPr id="29" name="Line 10">
              <a:extLst>
                <a:ext uri="{FF2B5EF4-FFF2-40B4-BE49-F238E27FC236}">
                  <a16:creationId xmlns:a16="http://schemas.microsoft.com/office/drawing/2014/main" id="{62A900BC-28FE-4448-99A9-3834F863C953}"/>
                </a:ext>
                <a:ext uri="{C183D7F6-B498-43B3-948B-1728B52AA6E4}">
                  <adec:decorative xmlns:adec="http://schemas.microsoft.com/office/drawing/2017/decorative" val="1"/>
                </a:ext>
              </a:extLst>
            </p:cNvPr>
            <p:cNvSpPr>
              <a:spLocks noChangeShapeType="1"/>
            </p:cNvSpPr>
            <p:nvPr/>
          </p:nvSpPr>
          <p:spPr bwMode="auto">
            <a:xfrm rot="10800000" flipH="1" flipV="1">
              <a:off x="7512340" y="5626292"/>
              <a:ext cx="1258349" cy="1"/>
            </a:xfrm>
            <a:prstGeom prst="line">
              <a:avLst/>
            </a:prstGeom>
            <a:noFill/>
            <a:ln w="38100">
              <a:solidFill>
                <a:schemeClr val="accent6"/>
              </a:solidFill>
              <a:round/>
              <a:headEnd type="triangle" w="med" len="med"/>
              <a:tailEnd/>
            </a:ln>
          </p:spPr>
          <p:txBody>
            <a:bodyPr/>
            <a:lstStyle/>
            <a:p>
              <a:endParaRPr lang="en-US"/>
            </a:p>
          </p:txBody>
        </p:sp>
      </p:grpSp>
      <p:sp>
        <p:nvSpPr>
          <p:cNvPr id="30" name="Line 11">
            <a:extLst>
              <a:ext uri="{FF2B5EF4-FFF2-40B4-BE49-F238E27FC236}">
                <a16:creationId xmlns:a16="http://schemas.microsoft.com/office/drawing/2014/main" id="{1FC44B2B-A29D-4B01-9523-C11F09E96005}"/>
              </a:ext>
              <a:ext uri="{C183D7F6-B498-43B3-948B-1728B52AA6E4}">
                <adec:decorative xmlns:adec="http://schemas.microsoft.com/office/drawing/2017/decorative" val="1"/>
              </a:ext>
            </a:extLst>
          </p:cNvPr>
          <p:cNvSpPr>
            <a:spLocks noChangeShapeType="1"/>
          </p:cNvSpPr>
          <p:nvPr/>
        </p:nvSpPr>
        <p:spPr bwMode="auto">
          <a:xfrm rot="10800000">
            <a:off x="2269221" y="2760671"/>
            <a:ext cx="575908" cy="1017392"/>
          </a:xfrm>
          <a:prstGeom prst="line">
            <a:avLst/>
          </a:prstGeom>
          <a:noFill/>
          <a:ln w="38100">
            <a:solidFill>
              <a:schemeClr val="accent6"/>
            </a:solidFill>
            <a:round/>
            <a:headEnd type="triangle" w="med" len="med"/>
            <a:tailEnd/>
          </a:ln>
        </p:spPr>
        <p:txBody>
          <a:bodyPr/>
          <a:lstStyle/>
          <a:p>
            <a:endParaRPr lang="en-US"/>
          </a:p>
        </p:txBody>
      </p:sp>
      <p:sp>
        <p:nvSpPr>
          <p:cNvPr id="31" name="Line 13">
            <a:extLst>
              <a:ext uri="{FF2B5EF4-FFF2-40B4-BE49-F238E27FC236}">
                <a16:creationId xmlns:a16="http://schemas.microsoft.com/office/drawing/2014/main" id="{9BA36BBD-0BB4-4C81-A722-5943BDA2B30E}"/>
              </a:ext>
              <a:ext uri="{C183D7F6-B498-43B3-948B-1728B52AA6E4}">
                <adec:decorative xmlns:adec="http://schemas.microsoft.com/office/drawing/2017/decorative" val="1"/>
              </a:ext>
            </a:extLst>
          </p:cNvPr>
          <p:cNvSpPr>
            <a:spLocks noChangeShapeType="1"/>
          </p:cNvSpPr>
          <p:nvPr/>
        </p:nvSpPr>
        <p:spPr bwMode="auto">
          <a:xfrm rot="-5400000" flipV="1">
            <a:off x="2991069" y="3085802"/>
            <a:ext cx="906902" cy="477619"/>
          </a:xfrm>
          <a:prstGeom prst="line">
            <a:avLst/>
          </a:prstGeom>
          <a:noFill/>
          <a:ln w="38100">
            <a:solidFill>
              <a:schemeClr val="accent6"/>
            </a:solidFill>
            <a:round/>
            <a:headEnd type="triangle" w="med" len="med"/>
            <a:tailEnd/>
          </a:ln>
        </p:spPr>
        <p:txBody>
          <a:bodyPr/>
          <a:lstStyle/>
          <a:p>
            <a:endParaRPr lang="en-US"/>
          </a:p>
        </p:txBody>
      </p:sp>
      <p:sp>
        <p:nvSpPr>
          <p:cNvPr id="32" name="Right Brace 31">
            <a:extLst>
              <a:ext uri="{FF2B5EF4-FFF2-40B4-BE49-F238E27FC236}">
                <a16:creationId xmlns:a16="http://schemas.microsoft.com/office/drawing/2014/main" id="{F7DA8C54-244A-46BA-A1C4-909129866D50}"/>
              </a:ext>
              <a:ext uri="{C183D7F6-B498-43B3-948B-1728B52AA6E4}">
                <adec:decorative xmlns:adec="http://schemas.microsoft.com/office/drawing/2017/decorative" val="1"/>
              </a:ext>
            </a:extLst>
          </p:cNvPr>
          <p:cNvSpPr/>
          <p:nvPr/>
        </p:nvSpPr>
        <p:spPr>
          <a:xfrm rot="16200000">
            <a:off x="6039723" y="2075522"/>
            <a:ext cx="335560" cy="2760678"/>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ine 14">
            <a:extLst>
              <a:ext uri="{FF2B5EF4-FFF2-40B4-BE49-F238E27FC236}">
                <a16:creationId xmlns:a16="http://schemas.microsoft.com/office/drawing/2014/main" id="{C936744E-E212-4398-8B0C-976A8DDC4E55}"/>
              </a:ext>
              <a:ext uri="{C183D7F6-B498-43B3-948B-1728B52AA6E4}">
                <adec:decorative xmlns:adec="http://schemas.microsoft.com/office/drawing/2017/decorative" val="1"/>
              </a:ext>
            </a:extLst>
          </p:cNvPr>
          <p:cNvSpPr>
            <a:spLocks noChangeShapeType="1"/>
          </p:cNvSpPr>
          <p:nvPr/>
        </p:nvSpPr>
        <p:spPr bwMode="auto">
          <a:xfrm rot="10800000" flipH="1">
            <a:off x="6202954" y="2759065"/>
            <a:ext cx="0" cy="409492"/>
          </a:xfrm>
          <a:prstGeom prst="line">
            <a:avLst/>
          </a:prstGeom>
          <a:noFill/>
          <a:ln w="38100">
            <a:solidFill>
              <a:schemeClr val="accent6"/>
            </a:solidFill>
            <a:round/>
            <a:headEnd type="triangle" w="med" len="med"/>
            <a:tailEnd/>
          </a:ln>
        </p:spPr>
        <p:txBody>
          <a:bodyPr/>
          <a:lstStyle/>
          <a:p>
            <a:endParaRPr lang="en-US"/>
          </a:p>
        </p:txBody>
      </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8974019" y="6492875"/>
            <a:ext cx="3217981" cy="365125"/>
          </a:xfrm>
        </p:spPr>
        <p:txBody>
          <a:bodyPr/>
          <a:lstStyle/>
          <a:p>
            <a:r>
              <a:rPr lang="de-de" dirty="0"/>
              <a:t>© 2022 Microsoft. Alle Rechte vorbehalten. </a:t>
            </a:r>
          </a:p>
        </p:txBody>
      </p:sp>
    </p:spTree>
    <p:extLst>
      <p:ext uri="{BB962C8B-B14F-4D97-AF65-F5344CB8AC3E}">
        <p14:creationId xmlns:p14="http://schemas.microsoft.com/office/powerpoint/2010/main" val="39195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Liste</a:t>
            </a:r>
          </a:p>
        </p:txBody>
      </p:sp>
      <p:sp>
        <p:nvSpPr>
          <p:cNvPr id="4" name="Content Placeholder 3">
            <a:extLst>
              <a:ext uri="{FF2B5EF4-FFF2-40B4-BE49-F238E27FC236}">
                <a16:creationId xmlns:a16="http://schemas.microsoft.com/office/drawing/2014/main" id="{9530898D-D54D-457E-AA22-529391437D18}"/>
              </a:ext>
            </a:extLst>
          </p:cNvPr>
          <p:cNvSpPr>
            <a:spLocks noGrp="1"/>
          </p:cNvSpPr>
          <p:nvPr>
            <p:ph idx="1"/>
          </p:nvPr>
        </p:nvSpPr>
        <p:spPr>
          <a:xfrm>
            <a:off x="457200" y="2070000"/>
            <a:ext cx="10250129" cy="4788000"/>
          </a:xfrm>
        </p:spPr>
        <p:txBody>
          <a:bodyPr/>
          <a:lstStyle/>
          <a:p>
            <a:r>
              <a:rPr lang="de-de" dirty="0"/>
              <a:t>Die </a:t>
            </a:r>
            <a:r>
              <a:rPr lang="de-de" b="1" dirty="0"/>
              <a:t>Liste</a:t>
            </a:r>
            <a:r>
              <a:rPr lang="de-de" dirty="0"/>
              <a:t> wird für Freiformberichte verwendet, möglicherweise in Verbindung mit anderen Datenbereichen.</a:t>
            </a:r>
          </a:p>
          <a:p>
            <a:r>
              <a:rPr lang="de-de" dirty="0"/>
              <a:t>Wird für jede Gruppe oder Zeile im Dataset wiederholt.</a:t>
            </a:r>
          </a:p>
          <a:p>
            <a:r>
              <a:rPr lang="de-de" dirty="0"/>
              <a:t>Kann in anderen Listen verschachtelt werden (vorausgesetzt, sie basieren auf demselben Dataset).</a:t>
            </a:r>
          </a:p>
          <a:p>
            <a:endParaRPr lang="en-US" dirty="0"/>
          </a:p>
        </p:txBody>
      </p:sp>
      <p:pic>
        <p:nvPicPr>
          <p:cNvPr id="23" name="Picture 22">
            <a:extLst>
              <a:ext uri="{FF2B5EF4-FFF2-40B4-BE49-F238E27FC236}">
                <a16:creationId xmlns:a16="http://schemas.microsoft.com/office/drawing/2014/main" id="{BFAD54F9-D028-4075-8D6E-451A8B8967A2}"/>
              </a:ext>
              <a:ext uri="{C183D7F6-B498-43B3-948B-1728B52AA6E4}">
                <adec:decorative xmlns:adec="http://schemas.microsoft.com/office/drawing/2017/decorative" val="1"/>
              </a:ext>
            </a:extLst>
          </p:cNvPr>
          <p:cNvPicPr>
            <a:picLocks noChangeAspect="1"/>
          </p:cNvPicPr>
          <p:nvPr/>
        </p:nvPicPr>
        <p:blipFill>
          <a:blip r:embed="rId3" cstate="print"/>
          <a:stretch>
            <a:fillRect/>
          </a:stretch>
        </p:blipFill>
        <p:spPr>
          <a:xfrm>
            <a:off x="796410" y="4664696"/>
            <a:ext cx="5299590" cy="1630643"/>
          </a:xfrm>
          <a:prstGeom prst="rect">
            <a:avLst/>
          </a:prstGeom>
        </p:spPr>
      </p:pic>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175656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2D34-265A-4C67-A635-87D6AFD03DBF}"/>
              </a:ext>
            </a:extLst>
          </p:cNvPr>
          <p:cNvSpPr>
            <a:spLocks noGrp="1"/>
          </p:cNvSpPr>
          <p:nvPr>
            <p:ph type="title"/>
          </p:nvPr>
        </p:nvSpPr>
        <p:spPr/>
        <p:txBody>
          <a:bodyPr/>
          <a:lstStyle/>
          <a:p>
            <a:r>
              <a:rPr lang="de-de"/>
              <a:t>Erstellen von Datenbereichen</a:t>
            </a:r>
          </a:p>
        </p:txBody>
      </p:sp>
      <p:sp>
        <p:nvSpPr>
          <p:cNvPr id="3" name="Text Placeholder 2">
            <a:extLst>
              <a:ext uri="{FF2B5EF4-FFF2-40B4-BE49-F238E27FC236}">
                <a16:creationId xmlns:a16="http://schemas.microsoft.com/office/drawing/2014/main" id="{CD0123F5-EB3D-481C-B7CD-69760B46A6B6}"/>
              </a:ext>
            </a:extLst>
          </p:cNvPr>
          <p:cNvSpPr>
            <a:spLocks noGrp="1"/>
          </p:cNvSpPr>
          <p:nvPr>
            <p:ph type="body" sz="quarter" idx="10"/>
          </p:nvPr>
        </p:nvSpPr>
        <p:spPr/>
        <p:txBody>
          <a:bodyPr/>
          <a:lstStyle/>
          <a:p>
            <a:r>
              <a:rPr lang="de-de"/>
              <a:t>Tablix » Liste » Beispiel</a:t>
            </a:r>
          </a:p>
        </p:txBody>
      </p:sp>
      <p:grpSp>
        <p:nvGrpSpPr>
          <p:cNvPr id="18" name="Group 11">
            <a:extLst>
              <a:ext uri="{FF2B5EF4-FFF2-40B4-BE49-F238E27FC236}">
                <a16:creationId xmlns:a16="http://schemas.microsoft.com/office/drawing/2014/main" id="{BD139BB6-018B-4CC1-A1FD-876298B2FA65}"/>
              </a:ext>
              <a:ext uri="{C183D7F6-B498-43B3-948B-1728B52AA6E4}">
                <adec:decorative xmlns:adec="http://schemas.microsoft.com/office/drawing/2017/decorative" val="1"/>
              </a:ext>
            </a:extLst>
          </p:cNvPr>
          <p:cNvGrpSpPr>
            <a:grpSpLocks/>
          </p:cNvGrpSpPr>
          <p:nvPr/>
        </p:nvGrpSpPr>
        <p:grpSpPr bwMode="auto">
          <a:xfrm>
            <a:off x="987144" y="3010361"/>
            <a:ext cx="2422529" cy="2438400"/>
            <a:chOff x="106" y="1557"/>
            <a:chExt cx="1526" cy="1536"/>
          </a:xfrm>
        </p:grpSpPr>
        <p:sp>
          <p:nvSpPr>
            <p:cNvPr id="19" name="Text Box 6">
              <a:extLst>
                <a:ext uri="{FF2B5EF4-FFF2-40B4-BE49-F238E27FC236}">
                  <a16:creationId xmlns:a16="http://schemas.microsoft.com/office/drawing/2014/main" id="{9DF000D9-34FF-452B-B79C-7D247B957A07}"/>
                </a:ext>
                <a:ext uri="{C183D7F6-B498-43B3-948B-1728B52AA6E4}">
                  <adec:decorative xmlns:adec="http://schemas.microsoft.com/office/drawing/2017/decorative" val="1"/>
                </a:ext>
              </a:extLst>
            </p:cNvPr>
            <p:cNvSpPr txBox="1">
              <a:spLocks noChangeArrowheads="1"/>
            </p:cNvSpPr>
            <p:nvPr/>
          </p:nvSpPr>
          <p:spPr bwMode="auto">
            <a:xfrm>
              <a:off x="106" y="2133"/>
              <a:ext cx="1289" cy="407"/>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dirty="0">
                  <a:latin typeface="+mn-lt"/>
                </a:rPr>
                <a:t>Gruppiert nach Verkäufer</a:t>
              </a:r>
              <a:endParaRPr lang="en-US" sz="1800" dirty="0">
                <a:latin typeface="+mn-lt"/>
              </a:endParaRPr>
            </a:p>
          </p:txBody>
        </p:sp>
        <p:sp>
          <p:nvSpPr>
            <p:cNvPr id="20" name="Line 7">
              <a:extLst>
                <a:ext uri="{FF2B5EF4-FFF2-40B4-BE49-F238E27FC236}">
                  <a16:creationId xmlns:a16="http://schemas.microsoft.com/office/drawing/2014/main" id="{CC8B8922-3CA4-4B86-9562-41B9B4818DD5}"/>
                </a:ext>
                <a:ext uri="{C183D7F6-B498-43B3-948B-1728B52AA6E4}">
                  <adec:decorative xmlns:adec="http://schemas.microsoft.com/office/drawing/2017/decorative" val="1"/>
                </a:ext>
              </a:extLst>
            </p:cNvPr>
            <p:cNvSpPr>
              <a:spLocks noChangeShapeType="1"/>
            </p:cNvSpPr>
            <p:nvPr/>
          </p:nvSpPr>
          <p:spPr bwMode="auto">
            <a:xfrm rot="10800000">
              <a:off x="1296" y="2325"/>
              <a:ext cx="336" cy="768"/>
            </a:xfrm>
            <a:prstGeom prst="line">
              <a:avLst/>
            </a:prstGeom>
            <a:noFill/>
            <a:ln w="38100">
              <a:solidFill>
                <a:schemeClr val="accent6"/>
              </a:solidFill>
              <a:round/>
              <a:headEnd type="triangle" w="med" len="med"/>
              <a:tailEnd/>
            </a:ln>
          </p:spPr>
          <p:txBody>
            <a:bodyPr/>
            <a:lstStyle/>
            <a:p>
              <a:endParaRPr lang="en-US"/>
            </a:p>
          </p:txBody>
        </p:sp>
        <p:sp>
          <p:nvSpPr>
            <p:cNvPr id="21" name="Line 8">
              <a:extLst>
                <a:ext uri="{FF2B5EF4-FFF2-40B4-BE49-F238E27FC236}">
                  <a16:creationId xmlns:a16="http://schemas.microsoft.com/office/drawing/2014/main" id="{84833550-EFAD-44EC-8EDB-ACA47D2F5643}"/>
                </a:ext>
                <a:ext uri="{C183D7F6-B498-43B3-948B-1728B52AA6E4}">
                  <adec:decorative xmlns:adec="http://schemas.microsoft.com/office/drawing/2017/decorative" val="1"/>
                </a:ext>
              </a:extLst>
            </p:cNvPr>
            <p:cNvSpPr>
              <a:spLocks noChangeShapeType="1"/>
            </p:cNvSpPr>
            <p:nvPr/>
          </p:nvSpPr>
          <p:spPr bwMode="auto">
            <a:xfrm rot="10800000">
              <a:off x="1296" y="2325"/>
              <a:ext cx="336" cy="0"/>
            </a:xfrm>
            <a:prstGeom prst="line">
              <a:avLst/>
            </a:prstGeom>
            <a:noFill/>
            <a:ln w="38100">
              <a:solidFill>
                <a:schemeClr val="accent6"/>
              </a:solidFill>
              <a:round/>
              <a:headEnd type="triangle" w="med" len="med"/>
              <a:tailEnd/>
            </a:ln>
          </p:spPr>
          <p:txBody>
            <a:bodyPr/>
            <a:lstStyle/>
            <a:p>
              <a:endParaRPr lang="en-US"/>
            </a:p>
          </p:txBody>
        </p:sp>
        <p:sp>
          <p:nvSpPr>
            <p:cNvPr id="34" name="Line 9">
              <a:extLst>
                <a:ext uri="{FF2B5EF4-FFF2-40B4-BE49-F238E27FC236}">
                  <a16:creationId xmlns:a16="http://schemas.microsoft.com/office/drawing/2014/main" id="{D62BBBC2-6010-4CEF-B228-DF9D9C3A9B9D}"/>
                </a:ext>
                <a:ext uri="{C183D7F6-B498-43B3-948B-1728B52AA6E4}">
                  <adec:decorative xmlns:adec="http://schemas.microsoft.com/office/drawing/2017/decorative" val="1"/>
                </a:ext>
              </a:extLst>
            </p:cNvPr>
            <p:cNvSpPr>
              <a:spLocks noChangeShapeType="1"/>
            </p:cNvSpPr>
            <p:nvPr/>
          </p:nvSpPr>
          <p:spPr bwMode="auto">
            <a:xfrm rot="10800000" flipV="1">
              <a:off x="1296" y="1557"/>
              <a:ext cx="336" cy="768"/>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A816793B-3321-4673-86E1-7FECDAAA1725}"/>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pic>
        <p:nvPicPr>
          <p:cNvPr id="13" name="Picture 12">
            <a:extLst>
              <a:ext uri="{FF2B5EF4-FFF2-40B4-BE49-F238E27FC236}">
                <a16:creationId xmlns:a16="http://schemas.microsoft.com/office/drawing/2014/main" id="{76E2485E-FA7A-445D-BC9C-7F4321FFC05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547780" y="2077364"/>
            <a:ext cx="6944744" cy="4291159"/>
          </a:xfrm>
          <a:prstGeom prst="rect">
            <a:avLst/>
          </a:prstGeom>
        </p:spPr>
      </p:pic>
    </p:spTree>
    <p:extLst>
      <p:ext uri="{BB962C8B-B14F-4D97-AF65-F5344CB8AC3E}">
        <p14:creationId xmlns:p14="http://schemas.microsoft.com/office/powerpoint/2010/main" val="14578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de-de"/>
              <a:t>Übung 05A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de-de"/>
              <a:t>60 Minuten</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de-de" sz="4400" dirty="0"/>
              <a:t>Einen Tabellenbericht entwickeln – Teil 1</a:t>
            </a:r>
          </a:p>
          <a:p>
            <a:pPr marL="0" indent="0">
              <a:buNone/>
            </a:pPr>
            <a:r>
              <a:rPr lang="de-de" sz="2600" dirty="0">
                <a:solidFill>
                  <a:schemeClr val="accent6"/>
                </a:solidFill>
              </a:rPr>
              <a:t>Sie müssen die </a:t>
            </a:r>
            <a:r>
              <a:rPr lang="de-de" sz="2600" b="1" dirty="0">
                <a:solidFill>
                  <a:schemeClr val="accent6"/>
                </a:solidFill>
              </a:rPr>
              <a:t>Übung 04A</a:t>
            </a:r>
            <a:r>
              <a:rPr lang="de-de" sz="2600" dirty="0">
                <a:solidFill>
                  <a:schemeClr val="accent6"/>
                </a:solidFill>
              </a:rPr>
              <a:t> erfolgreich abschließen, bevor Sie mit dieser Übung beginnen können.</a:t>
            </a:r>
          </a:p>
          <a:p>
            <a:pPr marL="0" indent="0">
              <a:buNone/>
            </a:pPr>
            <a:r>
              <a:rPr lang="de-de" sz="2600" dirty="0"/>
              <a:t>Das Übungsdokument ist unter &lt;CourseFolder&gt;\PowerBIPRIAD\Lab05A verfügbar.</a:t>
            </a:r>
          </a:p>
          <a:p>
            <a:endParaRPr lang="en-US" sz="1000" dirty="0"/>
          </a:p>
          <a:p>
            <a:pPr marL="363538" indent="-363538">
              <a:buFont typeface="+mj-lt"/>
              <a:buAutoNum type="arabicPeriod"/>
            </a:pPr>
            <a:r>
              <a:rPr lang="de-de" sz="2000" dirty="0"/>
              <a:t>Den Bericht erstellen</a:t>
            </a:r>
          </a:p>
          <a:p>
            <a:pPr marL="363538" indent="-363538">
              <a:buFont typeface="+mj-lt"/>
              <a:buAutoNum type="arabicPeriod"/>
            </a:pPr>
            <a:r>
              <a:rPr lang="de-de" sz="2000" dirty="0"/>
              <a:t>Die Datenquelle erstellen</a:t>
            </a:r>
          </a:p>
          <a:p>
            <a:pPr marL="363538" indent="-363538">
              <a:buFont typeface="+mj-lt"/>
              <a:buAutoNum type="arabicPeriod"/>
            </a:pPr>
            <a:r>
              <a:rPr lang="de-de" sz="2000" dirty="0"/>
              <a:t>Das Dataset erstellen</a:t>
            </a:r>
          </a:p>
          <a:p>
            <a:pPr marL="363538" indent="-363538">
              <a:buFont typeface="+mj-lt"/>
              <a:buAutoNum type="arabicPeriod"/>
            </a:pPr>
            <a:r>
              <a:rPr lang="de-de" sz="2000" dirty="0"/>
              <a:t>Den Berichtsparameter konfigurieren</a:t>
            </a:r>
          </a:p>
          <a:p>
            <a:pPr marL="363538" indent="-363538">
              <a:buFont typeface="+mj-lt"/>
              <a:buAutoNum type="arabicPeriod"/>
            </a:pPr>
            <a:r>
              <a:rPr lang="de-de" sz="2000" dirty="0"/>
              <a:t>Die Tabelle entwickeln</a:t>
            </a:r>
          </a:p>
          <a:p>
            <a:endParaRPr lang="en-US" dirty="0"/>
          </a:p>
        </p:txBody>
      </p:sp>
      <p:pic>
        <p:nvPicPr>
          <p:cNvPr id="10" name="Picture 2">
            <a:extLst>
              <a:ext uri="{FF2B5EF4-FFF2-40B4-BE49-F238E27FC236}">
                <a16:creationId xmlns:a16="http://schemas.microsoft.com/office/drawing/2014/main" id="{FB801EB0-92DC-4229-8008-196A0A02EC74}"/>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94" b="36514"/>
          <a:stretch/>
        </p:blipFill>
        <p:spPr bwMode="auto">
          <a:xfrm>
            <a:off x="5115759" y="4218040"/>
            <a:ext cx="5063809" cy="338096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4231841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hidden="1">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de-de"/>
              <a:t>Es gibt sechs Datenvisualisierungsvorlagen:</a:t>
            </a:r>
          </a:p>
          <a:p>
            <a:pPr lvl="1"/>
            <a:r>
              <a:rPr lang="de-de"/>
              <a:t>Diagramm</a:t>
            </a:r>
          </a:p>
          <a:p>
            <a:pPr lvl="1"/>
            <a:r>
              <a:rPr lang="de-de"/>
              <a:t>Messgerät</a:t>
            </a:r>
          </a:p>
          <a:p>
            <a:pPr lvl="1"/>
            <a:r>
              <a:rPr lang="de-de"/>
              <a:t>Karte</a:t>
            </a:r>
          </a:p>
          <a:p>
            <a:pPr lvl="1"/>
            <a:r>
              <a:rPr lang="de-de"/>
              <a:t>Datenbalken</a:t>
            </a:r>
          </a:p>
          <a:p>
            <a:pPr lvl="1"/>
            <a:r>
              <a:rPr lang="de-de"/>
              <a:t>Gepunktete Linie</a:t>
            </a:r>
          </a:p>
          <a:p>
            <a:pPr lvl="1"/>
            <a:r>
              <a:rPr lang="de-de"/>
              <a:t>Indikator</a:t>
            </a:r>
          </a:p>
          <a:p>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8760542" y="6492875"/>
            <a:ext cx="3431457" cy="365125"/>
          </a:xfrm>
        </p:spPr>
        <p:txBody>
          <a:bodyPr/>
          <a:lstStyle/>
          <a:p>
            <a:r>
              <a:rPr lang="de-de" dirty="0"/>
              <a:t>© 2022 Microsoft. Alle Rechte vorbehalten. </a:t>
            </a:r>
          </a:p>
        </p:txBody>
      </p:sp>
    </p:spTree>
    <p:extLst>
      <p:ext uri="{BB962C8B-B14F-4D97-AF65-F5344CB8AC3E}">
        <p14:creationId xmlns:p14="http://schemas.microsoft.com/office/powerpoint/2010/main" val="428876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Diagramm</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a:xfrm>
            <a:off x="457200" y="2070000"/>
            <a:ext cx="6017342" cy="4788000"/>
          </a:xfrm>
        </p:spPr>
        <p:txBody>
          <a:bodyPr/>
          <a:lstStyle/>
          <a:p>
            <a:r>
              <a:rPr lang="de-de" dirty="0"/>
              <a:t>Ein </a:t>
            </a:r>
            <a:r>
              <a:rPr lang="de-de" b="1" dirty="0"/>
              <a:t>Diagramm</a:t>
            </a:r>
            <a:r>
              <a:rPr lang="de-de" dirty="0"/>
              <a:t>wird zur grafischen Darstellung von Daten verwendet.</a:t>
            </a:r>
          </a:p>
          <a:p>
            <a:r>
              <a:rPr lang="de-de" dirty="0"/>
              <a:t>Zu den Diagrammtypen gehören: </a:t>
            </a:r>
          </a:p>
          <a:p>
            <a:pPr lvl="1"/>
            <a:r>
              <a:rPr lang="de-de" dirty="0"/>
              <a:t>Spalte</a:t>
            </a:r>
          </a:p>
          <a:p>
            <a:pPr lvl="1"/>
            <a:r>
              <a:rPr lang="de-de" dirty="0"/>
              <a:t>Linie</a:t>
            </a:r>
          </a:p>
          <a:p>
            <a:pPr lvl="1"/>
            <a:r>
              <a:rPr lang="de-de" dirty="0"/>
              <a:t>Form</a:t>
            </a:r>
          </a:p>
          <a:p>
            <a:pPr lvl="1"/>
            <a:r>
              <a:rPr lang="de-de" dirty="0"/>
              <a:t>Balken</a:t>
            </a:r>
          </a:p>
          <a:p>
            <a:pPr lvl="1"/>
            <a:r>
              <a:rPr lang="de-de" dirty="0"/>
              <a:t>Fläche</a:t>
            </a:r>
          </a:p>
          <a:p>
            <a:pPr lvl="1"/>
            <a:r>
              <a:rPr lang="de-de" dirty="0"/>
              <a:t>Bereich</a:t>
            </a:r>
          </a:p>
          <a:p>
            <a:pPr lvl="1"/>
            <a:r>
              <a:rPr lang="de-de" dirty="0"/>
              <a:t>Punkt</a:t>
            </a:r>
          </a:p>
          <a:p>
            <a:pPr lvl="1"/>
            <a:r>
              <a:rPr lang="de-de" dirty="0"/>
              <a:t>Polar</a:t>
            </a:r>
          </a:p>
          <a:p>
            <a:endParaRPr lang="en-US" dirty="0"/>
          </a:p>
        </p:txBody>
      </p:sp>
      <p:pic>
        <p:nvPicPr>
          <p:cNvPr id="6" name="Picture 5">
            <a:extLst>
              <a:ext uri="{FF2B5EF4-FFF2-40B4-BE49-F238E27FC236}">
                <a16:creationId xmlns:a16="http://schemas.microsoft.com/office/drawing/2014/main" id="{5110A33B-EAB1-4920-834B-0659BC5A06B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597396" y="2068513"/>
            <a:ext cx="4715481" cy="4220850"/>
          </a:xfrm>
          <a:prstGeom prst="rect">
            <a:avLst/>
          </a:prstGeom>
        </p:spPr>
      </p:pic>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82524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de-de">
                <a:ea typeface="+mn-ea"/>
                <a:cs typeface="+mn-cs"/>
              </a:rPr>
              <a:t>Power BI </a:t>
            </a:r>
            <a:br/>
            <a:r>
              <a:rPr lang="de-de">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de-de"/>
              <a:t>Modul 01</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de-de"/>
              <a:t>Power BI-Berichterstellung</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46254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Diagramm » Beispiel</a:t>
            </a:r>
          </a:p>
        </p:txBody>
      </p:sp>
      <p:pic>
        <p:nvPicPr>
          <p:cNvPr id="7" name="Picture 6">
            <a:extLst>
              <a:ext uri="{FF2B5EF4-FFF2-40B4-BE49-F238E27FC236}">
                <a16:creationId xmlns:a16="http://schemas.microsoft.com/office/drawing/2014/main" id="{05721FAE-07E0-455F-BEC9-8E7E6357E4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77240" y="2169523"/>
            <a:ext cx="5637520" cy="3811628"/>
          </a:xfrm>
          <a:prstGeom prst="rect">
            <a:avLst/>
          </a:prstGeom>
          <a:ln>
            <a:noFill/>
          </a:ln>
        </p:spPr>
      </p:pic>
      <p:sp>
        <p:nvSpPr>
          <p:cNvPr id="8" name="Text Box 5">
            <a:extLst>
              <a:ext uri="{FF2B5EF4-FFF2-40B4-BE49-F238E27FC236}">
                <a16:creationId xmlns:a16="http://schemas.microsoft.com/office/drawing/2014/main" id="{8415E5D8-3BD9-4125-9C0F-4C62BEAF0ABF}"/>
              </a:ext>
              <a:ext uri="{C183D7F6-B498-43B3-948B-1728B52AA6E4}">
                <adec:decorative xmlns:adec="http://schemas.microsoft.com/office/drawing/2017/decorative" val="1"/>
              </a:ext>
            </a:extLst>
          </p:cNvPr>
          <p:cNvSpPr txBox="1">
            <a:spLocks noChangeArrowheads="1"/>
          </p:cNvSpPr>
          <p:nvPr/>
        </p:nvSpPr>
        <p:spPr bwMode="auto">
          <a:xfrm>
            <a:off x="5107148" y="6231987"/>
            <a:ext cx="1676400"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a:latin typeface="+mn-lt"/>
              </a:rPr>
              <a:t>Kategorien</a:t>
            </a:r>
          </a:p>
        </p:txBody>
      </p:sp>
      <p:sp>
        <p:nvSpPr>
          <p:cNvPr id="9" name="Text Box 7">
            <a:extLst>
              <a:ext uri="{FF2B5EF4-FFF2-40B4-BE49-F238E27FC236}">
                <a16:creationId xmlns:a16="http://schemas.microsoft.com/office/drawing/2014/main" id="{3CC66AF5-75EA-4181-969A-61E8C0740FE5}"/>
              </a:ext>
              <a:ext uri="{C183D7F6-B498-43B3-948B-1728B52AA6E4}">
                <adec:decorative xmlns:adec="http://schemas.microsoft.com/office/drawing/2017/decorative" val="1"/>
              </a:ext>
            </a:extLst>
          </p:cNvPr>
          <p:cNvSpPr txBox="1">
            <a:spLocks noChangeArrowheads="1"/>
          </p:cNvSpPr>
          <p:nvPr/>
        </p:nvSpPr>
        <p:spPr bwMode="auto">
          <a:xfrm>
            <a:off x="9405807" y="2265796"/>
            <a:ext cx="821925"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a:latin typeface="+mn-lt"/>
              </a:rPr>
              <a:t>Serie</a:t>
            </a:r>
          </a:p>
        </p:txBody>
      </p:sp>
      <p:sp>
        <p:nvSpPr>
          <p:cNvPr id="10" name="Text Box 9">
            <a:extLst>
              <a:ext uri="{FF2B5EF4-FFF2-40B4-BE49-F238E27FC236}">
                <a16:creationId xmlns:a16="http://schemas.microsoft.com/office/drawing/2014/main" id="{BCEC53AD-7913-442C-AA1B-E3D5C3D4C6A6}"/>
              </a:ext>
              <a:ext uri="{C183D7F6-B498-43B3-948B-1728B52AA6E4}">
                <adec:decorative xmlns:adec="http://schemas.microsoft.com/office/drawing/2017/decorative" val="1"/>
              </a:ext>
            </a:extLst>
          </p:cNvPr>
          <p:cNvSpPr txBox="1">
            <a:spLocks noChangeArrowheads="1"/>
          </p:cNvSpPr>
          <p:nvPr/>
        </p:nvSpPr>
        <p:spPr bwMode="auto">
          <a:xfrm>
            <a:off x="9361385" y="3211778"/>
            <a:ext cx="1304294"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a:latin typeface="+mn-lt"/>
              </a:rPr>
              <a:t>Legende</a:t>
            </a:r>
          </a:p>
        </p:txBody>
      </p:sp>
      <p:sp>
        <p:nvSpPr>
          <p:cNvPr id="11" name="Line 15">
            <a:extLst>
              <a:ext uri="{FF2B5EF4-FFF2-40B4-BE49-F238E27FC236}">
                <a16:creationId xmlns:a16="http://schemas.microsoft.com/office/drawing/2014/main" id="{04E09B35-968D-456F-8E69-D4A4FB85575B}"/>
              </a:ext>
              <a:ext uri="{C183D7F6-B498-43B3-948B-1728B52AA6E4}">
                <adec:decorative xmlns:adec="http://schemas.microsoft.com/office/drawing/2017/decorative" val="1"/>
              </a:ext>
            </a:extLst>
          </p:cNvPr>
          <p:cNvSpPr>
            <a:spLocks noChangeShapeType="1"/>
          </p:cNvSpPr>
          <p:nvPr/>
        </p:nvSpPr>
        <p:spPr bwMode="auto">
          <a:xfrm rot="10800000" flipH="1" flipV="1">
            <a:off x="8464379" y="2607439"/>
            <a:ext cx="1050324" cy="722704"/>
          </a:xfrm>
          <a:prstGeom prst="line">
            <a:avLst/>
          </a:prstGeom>
          <a:noFill/>
          <a:ln w="38100">
            <a:solidFill>
              <a:schemeClr val="accent6"/>
            </a:solidFill>
            <a:round/>
            <a:headEnd type="triangle" w="med" len="med"/>
            <a:tailEnd/>
          </a:ln>
        </p:spPr>
        <p:txBody>
          <a:bodyPr/>
          <a:lstStyle/>
          <a:p>
            <a:endParaRPr lang="en-US"/>
          </a:p>
        </p:txBody>
      </p:sp>
      <p:sp>
        <p:nvSpPr>
          <p:cNvPr id="12" name="Right Brace 11">
            <a:extLst>
              <a:ext uri="{FF2B5EF4-FFF2-40B4-BE49-F238E27FC236}">
                <a16:creationId xmlns:a16="http://schemas.microsoft.com/office/drawing/2014/main" id="{CC88851D-ED88-4BDE-8BF9-459DC2F2C479}"/>
              </a:ext>
              <a:ext uri="{C183D7F6-B498-43B3-948B-1728B52AA6E4}">
                <adec:decorative xmlns:adec="http://schemas.microsoft.com/office/drawing/2017/decorative" val="1"/>
              </a:ext>
            </a:extLst>
          </p:cNvPr>
          <p:cNvSpPr/>
          <p:nvPr/>
        </p:nvSpPr>
        <p:spPr>
          <a:xfrm rot="5400000">
            <a:off x="5777568" y="4130543"/>
            <a:ext cx="335560" cy="3867326"/>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9FC9145D-2A6F-4801-B21D-099E44D61843}"/>
              </a:ext>
              <a:ext uri="{C183D7F6-B498-43B3-948B-1728B52AA6E4}">
                <adec:decorative xmlns:adec="http://schemas.microsoft.com/office/drawing/2017/decorative" val="1"/>
              </a:ext>
            </a:extLst>
          </p:cNvPr>
          <p:cNvSpPr/>
          <p:nvPr/>
        </p:nvSpPr>
        <p:spPr>
          <a:xfrm>
            <a:off x="9011963" y="2276854"/>
            <a:ext cx="335560" cy="356436"/>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9011964" y="6492875"/>
            <a:ext cx="3180036" cy="365125"/>
          </a:xfrm>
        </p:spPr>
        <p:txBody>
          <a:bodyPr/>
          <a:lstStyle/>
          <a:p>
            <a:r>
              <a:rPr lang="de-de" dirty="0"/>
              <a:t>© 2022 Microsoft. Alle Rechte vorbehalten. </a:t>
            </a:r>
          </a:p>
        </p:txBody>
      </p:sp>
    </p:spTree>
    <p:extLst>
      <p:ext uri="{BB962C8B-B14F-4D97-AF65-F5344CB8AC3E}">
        <p14:creationId xmlns:p14="http://schemas.microsoft.com/office/powerpoint/2010/main" val="307826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Messgerät</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de-de"/>
              <a:t>Verwenden Sie </a:t>
            </a:r>
            <a:r>
              <a:rPr lang="de-de" b="1"/>
              <a:t>Messgerät</a:t>
            </a:r>
            <a:r>
              <a:rPr lang="de-de"/>
              <a:t>, um eine Kennzahl entlang einer Skala anzuzeigen, und mit optionalen Bereichen, um den Status anzuzeigen.</a:t>
            </a:r>
          </a:p>
          <a:p>
            <a:r>
              <a:rPr lang="de-de"/>
              <a:t>Es sind radiale und lineare Messgeräte verfügbar.</a:t>
            </a:r>
          </a:p>
          <a:p>
            <a:r>
              <a:rPr lang="de-de"/>
              <a:t>Unterstützt verschiedene Aufgaben:</a:t>
            </a:r>
          </a:p>
          <a:p>
            <a:pPr lvl="1"/>
            <a:r>
              <a:rPr lang="de-de"/>
              <a:t>KPIs in einem einzelnen oder radialen Messgerät anzeigen</a:t>
            </a:r>
          </a:p>
          <a:p>
            <a:pPr lvl="1"/>
            <a:r>
              <a:rPr lang="de-de"/>
              <a:t>Innerhalb eines Datenbereichs platzieren</a:t>
            </a:r>
          </a:p>
          <a:p>
            <a:pPr lvl="1"/>
            <a:r>
              <a:rPr lang="de-de"/>
              <a:t>Mehrere Messgeräte in ein Bedienfeld einfügen, um ein Dashboard für mehrere Messdaten zu erstellen</a:t>
            </a:r>
          </a:p>
          <a:p>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19837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Messgerät » Beispiele</a:t>
            </a:r>
          </a:p>
        </p:txBody>
      </p:sp>
      <p:pic>
        <p:nvPicPr>
          <p:cNvPr id="14" name="Picture 13">
            <a:extLst>
              <a:ext uri="{FF2B5EF4-FFF2-40B4-BE49-F238E27FC236}">
                <a16:creationId xmlns:a16="http://schemas.microsoft.com/office/drawing/2014/main" id="{9C58FDAF-C364-47BD-ACA7-FAD1B66C7C9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85901" y="2322883"/>
            <a:ext cx="6845898" cy="3607218"/>
          </a:xfrm>
          <a:prstGeom prst="rect">
            <a:avLst/>
          </a:prstGeom>
        </p:spPr>
      </p:pic>
      <p:grpSp>
        <p:nvGrpSpPr>
          <p:cNvPr id="15" name="Group 14">
            <a:extLst>
              <a:ext uri="{FF2B5EF4-FFF2-40B4-BE49-F238E27FC236}">
                <a16:creationId xmlns:a16="http://schemas.microsoft.com/office/drawing/2014/main" id="{8B9841AE-B5C5-4C26-B985-4D1A8F96629E}"/>
              </a:ext>
              <a:ext uri="{C183D7F6-B498-43B3-948B-1728B52AA6E4}">
                <adec:decorative xmlns:adec="http://schemas.microsoft.com/office/drawing/2017/decorative" val="1"/>
              </a:ext>
            </a:extLst>
          </p:cNvPr>
          <p:cNvGrpSpPr/>
          <p:nvPr/>
        </p:nvGrpSpPr>
        <p:grpSpPr>
          <a:xfrm>
            <a:off x="860234" y="3642503"/>
            <a:ext cx="2081846" cy="369332"/>
            <a:chOff x="860234" y="3642503"/>
            <a:chExt cx="2081846" cy="369332"/>
          </a:xfrm>
        </p:grpSpPr>
        <p:sp>
          <p:nvSpPr>
            <p:cNvPr id="16" name="Text Box 8">
              <a:extLst>
                <a:ext uri="{FF2B5EF4-FFF2-40B4-BE49-F238E27FC236}">
                  <a16:creationId xmlns:a16="http://schemas.microsoft.com/office/drawing/2014/main" id="{24E18C2E-039C-4B7F-A557-9655DDCE632F}"/>
                </a:ext>
                <a:ext uri="{C183D7F6-B498-43B3-948B-1728B52AA6E4}">
                  <adec:decorative xmlns:adec="http://schemas.microsoft.com/office/drawing/2017/decorative" val="1"/>
                </a:ext>
              </a:extLst>
            </p:cNvPr>
            <p:cNvSpPr txBox="1">
              <a:spLocks noChangeArrowheads="1"/>
            </p:cNvSpPr>
            <p:nvPr/>
          </p:nvSpPr>
          <p:spPr bwMode="auto">
            <a:xfrm>
              <a:off x="860234" y="3642503"/>
              <a:ext cx="1676400"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a:latin typeface="+mn-lt"/>
                </a:rPr>
                <a:t>Skala</a:t>
              </a:r>
            </a:p>
          </p:txBody>
        </p:sp>
        <p:sp>
          <p:nvSpPr>
            <p:cNvPr id="17" name="Line 16">
              <a:extLst>
                <a:ext uri="{FF2B5EF4-FFF2-40B4-BE49-F238E27FC236}">
                  <a16:creationId xmlns:a16="http://schemas.microsoft.com/office/drawing/2014/main" id="{FF27551D-93DD-444D-AD8C-9DAC4C9ACB15}"/>
                </a:ext>
                <a:ext uri="{C183D7F6-B498-43B3-948B-1728B52AA6E4}">
                  <adec:decorative xmlns:adec="http://schemas.microsoft.com/office/drawing/2017/decorative" val="1"/>
                </a:ext>
              </a:extLst>
            </p:cNvPr>
            <p:cNvSpPr>
              <a:spLocks noChangeShapeType="1"/>
            </p:cNvSpPr>
            <p:nvPr/>
          </p:nvSpPr>
          <p:spPr bwMode="auto">
            <a:xfrm rot="10800000">
              <a:off x="2041127" y="3864124"/>
              <a:ext cx="900953" cy="0"/>
            </a:xfrm>
            <a:prstGeom prst="line">
              <a:avLst/>
            </a:prstGeom>
            <a:noFill/>
            <a:ln w="38100">
              <a:solidFill>
                <a:schemeClr val="accent6"/>
              </a:solidFill>
              <a:round/>
              <a:headEnd type="triangle" w="med" len="med"/>
              <a:tailEnd/>
            </a:ln>
          </p:spPr>
          <p:txBody>
            <a:bodyPr/>
            <a:lstStyle/>
            <a:p>
              <a:endParaRPr lang="en-US"/>
            </a:p>
          </p:txBody>
        </p:sp>
      </p:grpSp>
      <p:grpSp>
        <p:nvGrpSpPr>
          <p:cNvPr id="18" name="Group 17">
            <a:extLst>
              <a:ext uri="{FF2B5EF4-FFF2-40B4-BE49-F238E27FC236}">
                <a16:creationId xmlns:a16="http://schemas.microsoft.com/office/drawing/2014/main" id="{A30FF1C3-4DD5-452D-9A4A-42D767E3D82A}"/>
              </a:ext>
              <a:ext uri="{C183D7F6-B498-43B3-948B-1728B52AA6E4}">
                <adec:decorative xmlns:adec="http://schemas.microsoft.com/office/drawing/2017/decorative" val="1"/>
              </a:ext>
            </a:extLst>
          </p:cNvPr>
          <p:cNvGrpSpPr/>
          <p:nvPr/>
        </p:nvGrpSpPr>
        <p:grpSpPr>
          <a:xfrm>
            <a:off x="3874864" y="4351643"/>
            <a:ext cx="1167574" cy="1776111"/>
            <a:chOff x="3874864" y="4351643"/>
            <a:chExt cx="1167574" cy="1776111"/>
          </a:xfrm>
        </p:grpSpPr>
        <p:sp>
          <p:nvSpPr>
            <p:cNvPr id="19" name="Text Box 8">
              <a:extLst>
                <a:ext uri="{FF2B5EF4-FFF2-40B4-BE49-F238E27FC236}">
                  <a16:creationId xmlns:a16="http://schemas.microsoft.com/office/drawing/2014/main" id="{8F2F2429-48F2-469D-BD61-C1B1F0D8E3CB}"/>
                </a:ext>
                <a:ext uri="{C183D7F6-B498-43B3-948B-1728B52AA6E4}">
                  <adec:decorative xmlns:adec="http://schemas.microsoft.com/office/drawing/2017/decorative" val="1"/>
                </a:ext>
              </a:extLst>
            </p:cNvPr>
            <p:cNvSpPr txBox="1">
              <a:spLocks noChangeArrowheads="1"/>
            </p:cNvSpPr>
            <p:nvPr/>
          </p:nvSpPr>
          <p:spPr bwMode="auto">
            <a:xfrm>
              <a:off x="3874864" y="5758422"/>
              <a:ext cx="1167574"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a:latin typeface="+mn-lt"/>
                </a:rPr>
                <a:t>Zeiger</a:t>
              </a:r>
            </a:p>
          </p:txBody>
        </p:sp>
        <p:sp>
          <p:nvSpPr>
            <p:cNvPr id="20" name="Line 16">
              <a:extLst>
                <a:ext uri="{FF2B5EF4-FFF2-40B4-BE49-F238E27FC236}">
                  <a16:creationId xmlns:a16="http://schemas.microsoft.com/office/drawing/2014/main" id="{024A3DF6-CC09-49C9-8F79-CED58271ACA9}"/>
                </a:ext>
                <a:ext uri="{C183D7F6-B498-43B3-948B-1728B52AA6E4}">
                  <adec:decorative xmlns:adec="http://schemas.microsoft.com/office/drawing/2017/decorative" val="1"/>
                </a:ext>
              </a:extLst>
            </p:cNvPr>
            <p:cNvSpPr>
              <a:spLocks noChangeShapeType="1"/>
            </p:cNvSpPr>
            <p:nvPr/>
          </p:nvSpPr>
          <p:spPr bwMode="auto">
            <a:xfrm rot="10800000" flipH="1" flipV="1">
              <a:off x="4458652" y="4351643"/>
              <a:ext cx="3103" cy="1389846"/>
            </a:xfrm>
            <a:prstGeom prst="line">
              <a:avLst/>
            </a:prstGeom>
            <a:noFill/>
            <a:ln w="38100">
              <a:solidFill>
                <a:schemeClr val="accent6"/>
              </a:solidFill>
              <a:round/>
              <a:headEnd type="triangle" w="med" len="med"/>
              <a:tailEnd/>
            </a:ln>
          </p:spPr>
          <p:txBody>
            <a:bodyPr/>
            <a:lstStyle/>
            <a:p>
              <a:endParaRPr lang="en-US"/>
            </a:p>
          </p:txBody>
        </p:sp>
      </p:grpSp>
      <p:grpSp>
        <p:nvGrpSpPr>
          <p:cNvPr id="21" name="Group 20">
            <a:extLst>
              <a:ext uri="{FF2B5EF4-FFF2-40B4-BE49-F238E27FC236}">
                <a16:creationId xmlns:a16="http://schemas.microsoft.com/office/drawing/2014/main" id="{A9868A4A-CAE4-4157-8A9C-4CD7713181DC}"/>
              </a:ext>
              <a:ext uri="{C183D7F6-B498-43B3-948B-1728B52AA6E4}">
                <adec:decorative xmlns:adec="http://schemas.microsoft.com/office/drawing/2017/decorative" val="1"/>
              </a:ext>
            </a:extLst>
          </p:cNvPr>
          <p:cNvGrpSpPr/>
          <p:nvPr/>
        </p:nvGrpSpPr>
        <p:grpSpPr>
          <a:xfrm>
            <a:off x="8829762" y="3090220"/>
            <a:ext cx="2734669" cy="369332"/>
            <a:chOff x="8743263" y="3090220"/>
            <a:chExt cx="2734669" cy="369332"/>
          </a:xfrm>
        </p:grpSpPr>
        <p:sp>
          <p:nvSpPr>
            <p:cNvPr id="22" name="Text Box 8">
              <a:extLst>
                <a:ext uri="{FF2B5EF4-FFF2-40B4-BE49-F238E27FC236}">
                  <a16:creationId xmlns:a16="http://schemas.microsoft.com/office/drawing/2014/main" id="{DBF9E6BE-65DA-4278-9D68-28C5D597DD1E}"/>
                </a:ext>
                <a:ext uri="{C183D7F6-B498-43B3-948B-1728B52AA6E4}">
                  <adec:decorative xmlns:adec="http://schemas.microsoft.com/office/drawing/2017/decorative" val="1"/>
                </a:ext>
              </a:extLst>
            </p:cNvPr>
            <p:cNvSpPr txBox="1">
              <a:spLocks noChangeArrowheads="1"/>
            </p:cNvSpPr>
            <p:nvPr/>
          </p:nvSpPr>
          <p:spPr bwMode="auto">
            <a:xfrm>
              <a:off x="9979138" y="3090220"/>
              <a:ext cx="1498794"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pPr algn="l"/>
              <a:r>
                <a:rPr lang="de-de" sz="1800">
                  <a:latin typeface="+mn-lt"/>
                </a:rPr>
                <a:t>Bereich</a:t>
              </a:r>
            </a:p>
          </p:txBody>
        </p:sp>
        <p:sp>
          <p:nvSpPr>
            <p:cNvPr id="23" name="Line 16">
              <a:extLst>
                <a:ext uri="{FF2B5EF4-FFF2-40B4-BE49-F238E27FC236}">
                  <a16:creationId xmlns:a16="http://schemas.microsoft.com/office/drawing/2014/main" id="{9FF44F71-5166-42C4-BF00-48738D295087}"/>
                </a:ext>
                <a:ext uri="{C183D7F6-B498-43B3-948B-1728B52AA6E4}">
                  <adec:decorative xmlns:adec="http://schemas.microsoft.com/office/drawing/2017/decorative" val="1"/>
                </a:ext>
              </a:extLst>
            </p:cNvPr>
            <p:cNvSpPr>
              <a:spLocks noChangeShapeType="1"/>
            </p:cNvSpPr>
            <p:nvPr/>
          </p:nvSpPr>
          <p:spPr bwMode="auto">
            <a:xfrm rot="10800000" flipH="1">
              <a:off x="8743263" y="3261040"/>
              <a:ext cx="1252808" cy="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9026013" y="6492875"/>
            <a:ext cx="3165987" cy="365125"/>
          </a:xfrm>
        </p:spPr>
        <p:txBody>
          <a:bodyPr/>
          <a:lstStyle/>
          <a:p>
            <a:r>
              <a:rPr lang="de-de" dirty="0"/>
              <a:t>© 2022 Microsoft. Alle Rechte vorbehalten. </a:t>
            </a:r>
          </a:p>
        </p:txBody>
      </p:sp>
    </p:spTree>
    <p:extLst>
      <p:ext uri="{BB962C8B-B14F-4D97-AF65-F5344CB8AC3E}">
        <p14:creationId xmlns:p14="http://schemas.microsoft.com/office/powerpoint/2010/main" val="219187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Karte</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de-de" dirty="0"/>
              <a:t>Eine </a:t>
            </a:r>
            <a:r>
              <a:rPr lang="de-de" b="1" dirty="0"/>
              <a:t>Karte </a:t>
            </a:r>
            <a:r>
              <a:rPr lang="de-de" dirty="0"/>
              <a:t>wird zur räumlichen Darstellung von Daten verwendet.</a:t>
            </a:r>
          </a:p>
          <a:p>
            <a:r>
              <a:rPr lang="de-de" dirty="0"/>
              <a:t>Räumliche Daten können aus folgenden Quellen importiert werden:</a:t>
            </a:r>
          </a:p>
          <a:p>
            <a:pPr lvl="1"/>
            <a:r>
              <a:rPr lang="de-de" dirty="0"/>
              <a:t>Räumliche Daten aus SQL Server (GEOGRAFIE- und GEOMETRIE-Typen)</a:t>
            </a:r>
          </a:p>
          <a:p>
            <a:pPr lvl="2"/>
            <a:r>
              <a:rPr lang="de-de" dirty="0"/>
              <a:t>Punkt, Linie oder Polygon</a:t>
            </a:r>
          </a:p>
          <a:p>
            <a:pPr lvl="1"/>
            <a:r>
              <a:rPr lang="de-de" dirty="0"/>
              <a:t>ESRI-Shape-Datei</a:t>
            </a:r>
          </a:p>
          <a:p>
            <a:pPr lvl="2"/>
            <a:r>
              <a:rPr lang="de-de" dirty="0"/>
              <a:t>Entspricht dem Geodatenformat des Environmental Systems Research Institute (ESRI)</a:t>
            </a:r>
          </a:p>
          <a:p>
            <a:pPr lvl="1"/>
            <a:r>
              <a:rPr lang="de-de" dirty="0"/>
              <a:t>Kartenkatalog</a:t>
            </a:r>
          </a:p>
          <a:p>
            <a:pPr lvl="2"/>
            <a:r>
              <a:rPr lang="de-de" dirty="0"/>
              <a:t>Verfügbar im Kartenassistenten</a:t>
            </a:r>
          </a:p>
          <a:p>
            <a:pPr lvl="2"/>
            <a:r>
              <a:rPr lang="de-de" dirty="0"/>
              <a:t>Nur für Vereinigte Staaten</a:t>
            </a:r>
          </a:p>
          <a:p>
            <a:endParaRPr lang="en-US" dirty="0"/>
          </a:p>
        </p:txBody>
      </p:sp>
      <p:sp>
        <p:nvSpPr>
          <p:cNvPr id="6" name="TextBox 5">
            <a:extLst>
              <a:ext uri="{FF2B5EF4-FFF2-40B4-BE49-F238E27FC236}">
                <a16:creationId xmlns:a16="http://schemas.microsoft.com/office/drawing/2014/main" id="{5569FD01-5818-42EF-AEA4-8118961CFB09}"/>
              </a:ext>
            </a:extLst>
          </p:cNvPr>
          <p:cNvSpPr txBox="1"/>
          <p:nvPr/>
        </p:nvSpPr>
        <p:spPr>
          <a:xfrm>
            <a:off x="7152969" y="4759780"/>
            <a:ext cx="4581832" cy="1541961"/>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dirty="0">
                <a:solidFill>
                  <a:schemeClr val="tx1"/>
                </a:solidFill>
              </a:rPr>
              <a:t>Es ist nicht möglich, räumliche SQL Server-Typen beim Abrufen von Daten von SQL Server zu verwenden, da das Gateway derzeit keine komplexen Datentypen unterstützt.</a:t>
            </a:r>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872453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Karte (Fortsetzung)</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de-de"/>
              <a:t>Unterstützt das Zuordnen von Analysedatensätzen</a:t>
            </a:r>
          </a:p>
          <a:p>
            <a:r>
              <a:rPr lang="de-de"/>
              <a:t>Unterstützt Bing Map-Kacheln zum Überlagern von Straßen-, Luft- oder Hybridansichten</a:t>
            </a:r>
          </a:p>
          <a:p>
            <a:pPr lvl="1"/>
            <a:r>
              <a:rPr lang="de-de"/>
              <a:t>Erfordert, dass der Berichtsserver mit dem Internet verbunden ist</a:t>
            </a:r>
          </a:p>
          <a:p>
            <a:r>
              <a:rPr lang="de-de"/>
              <a:t>Enthält zahlreiche Formatierungsoptionen:</a:t>
            </a:r>
          </a:p>
          <a:p>
            <a:pPr lvl="1"/>
            <a:r>
              <a:rPr lang="de-de"/>
              <a:t>Farb- und Entfernungsskalen, Legenden, Titel, Markierungen, Tooltips</a:t>
            </a:r>
          </a:p>
          <a:p>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9040762" y="6492875"/>
            <a:ext cx="3151238" cy="365125"/>
          </a:xfrm>
        </p:spPr>
        <p:txBody>
          <a:bodyPr/>
          <a:lstStyle/>
          <a:p>
            <a:r>
              <a:rPr lang="de-de"/>
              <a:t>© 2022 Microsoft. Alle Rechte vorbehalten. </a:t>
            </a:r>
          </a:p>
        </p:txBody>
      </p:sp>
    </p:spTree>
    <p:extLst>
      <p:ext uri="{BB962C8B-B14F-4D97-AF65-F5344CB8AC3E}">
        <p14:creationId xmlns:p14="http://schemas.microsoft.com/office/powerpoint/2010/main" val="41379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Karte » Beispiel</a:t>
            </a:r>
          </a:p>
        </p:txBody>
      </p:sp>
      <p:pic>
        <p:nvPicPr>
          <p:cNvPr id="24" name="Picture 23">
            <a:extLst>
              <a:ext uri="{FF2B5EF4-FFF2-40B4-BE49-F238E27FC236}">
                <a16:creationId xmlns:a16="http://schemas.microsoft.com/office/drawing/2014/main" id="{7972BB4A-F56A-4DBC-9544-D97762CD3D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202585" y="2480670"/>
            <a:ext cx="5970454" cy="3570846"/>
          </a:xfrm>
          <a:prstGeom prst="rect">
            <a:avLst/>
          </a:prstGeom>
        </p:spPr>
      </p:pic>
      <p:grpSp>
        <p:nvGrpSpPr>
          <p:cNvPr id="25" name="Group 24">
            <a:extLst>
              <a:ext uri="{FF2B5EF4-FFF2-40B4-BE49-F238E27FC236}">
                <a16:creationId xmlns:a16="http://schemas.microsoft.com/office/drawing/2014/main" id="{3E79790C-C357-492C-9226-BA1AC7A85544}"/>
              </a:ext>
              <a:ext uri="{C183D7F6-B498-43B3-948B-1728B52AA6E4}">
                <adec:decorative xmlns:adec="http://schemas.microsoft.com/office/drawing/2017/decorative" val="1"/>
              </a:ext>
            </a:extLst>
          </p:cNvPr>
          <p:cNvGrpSpPr/>
          <p:nvPr/>
        </p:nvGrpSpPr>
        <p:grpSpPr>
          <a:xfrm>
            <a:off x="6178379" y="3307122"/>
            <a:ext cx="4678398" cy="1554691"/>
            <a:chOff x="6178379" y="3307122"/>
            <a:chExt cx="4678398" cy="1554691"/>
          </a:xfrm>
        </p:grpSpPr>
        <p:sp>
          <p:nvSpPr>
            <p:cNvPr id="26" name="Text Box 5">
              <a:extLst>
                <a:ext uri="{FF2B5EF4-FFF2-40B4-BE49-F238E27FC236}">
                  <a16:creationId xmlns:a16="http://schemas.microsoft.com/office/drawing/2014/main" id="{9546E23A-0E69-4C5F-8008-9EF2BA4AB6EE}"/>
                </a:ext>
                <a:ext uri="{C183D7F6-B498-43B3-948B-1728B52AA6E4}">
                  <adec:decorative xmlns:adec="http://schemas.microsoft.com/office/drawing/2017/decorative" val="1"/>
                </a:ext>
              </a:extLst>
            </p:cNvPr>
            <p:cNvSpPr txBox="1">
              <a:spLocks noChangeArrowheads="1"/>
            </p:cNvSpPr>
            <p:nvPr/>
          </p:nvSpPr>
          <p:spPr bwMode="auto">
            <a:xfrm>
              <a:off x="9450267" y="4492481"/>
              <a:ext cx="1406510"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a:latin typeface="+mn-lt"/>
                </a:rPr>
                <a:t>Polygone</a:t>
              </a:r>
            </a:p>
          </p:txBody>
        </p:sp>
        <p:sp>
          <p:nvSpPr>
            <p:cNvPr id="27" name="Line 11">
              <a:extLst>
                <a:ext uri="{FF2B5EF4-FFF2-40B4-BE49-F238E27FC236}">
                  <a16:creationId xmlns:a16="http://schemas.microsoft.com/office/drawing/2014/main" id="{976AB3E5-CE5E-4AF6-9BB0-ACA0A7EE1C0E}"/>
                </a:ext>
                <a:ext uri="{C183D7F6-B498-43B3-948B-1728B52AA6E4}">
                  <adec:decorative xmlns:adec="http://schemas.microsoft.com/office/drawing/2017/decorative" val="1"/>
                </a:ext>
              </a:extLst>
            </p:cNvPr>
            <p:cNvSpPr>
              <a:spLocks noChangeShapeType="1"/>
            </p:cNvSpPr>
            <p:nvPr/>
          </p:nvSpPr>
          <p:spPr bwMode="auto">
            <a:xfrm rot="10800000" flipH="1" flipV="1">
              <a:off x="8485351" y="3307122"/>
              <a:ext cx="1118360" cy="1370567"/>
            </a:xfrm>
            <a:prstGeom prst="line">
              <a:avLst/>
            </a:prstGeom>
            <a:noFill/>
            <a:ln w="38100">
              <a:solidFill>
                <a:schemeClr val="accent6"/>
              </a:solidFill>
              <a:round/>
              <a:headEnd type="triangle" w="med" len="med"/>
              <a:tailEnd/>
            </a:ln>
          </p:spPr>
          <p:txBody>
            <a:bodyPr/>
            <a:lstStyle/>
            <a:p>
              <a:endParaRPr lang="en-US"/>
            </a:p>
          </p:txBody>
        </p:sp>
        <p:sp>
          <p:nvSpPr>
            <p:cNvPr id="28" name="Line 12">
              <a:extLst>
                <a:ext uri="{FF2B5EF4-FFF2-40B4-BE49-F238E27FC236}">
                  <a16:creationId xmlns:a16="http://schemas.microsoft.com/office/drawing/2014/main" id="{CF95E788-8264-4C66-9EFD-38289AF1EC41}"/>
                </a:ext>
                <a:ext uri="{C183D7F6-B498-43B3-948B-1728B52AA6E4}">
                  <adec:decorative xmlns:adec="http://schemas.microsoft.com/office/drawing/2017/decorative" val="1"/>
                </a:ext>
              </a:extLst>
            </p:cNvPr>
            <p:cNvSpPr>
              <a:spLocks noChangeShapeType="1"/>
            </p:cNvSpPr>
            <p:nvPr/>
          </p:nvSpPr>
          <p:spPr bwMode="auto">
            <a:xfrm rot="10800000" flipH="1" flipV="1">
              <a:off x="6178379" y="4677689"/>
              <a:ext cx="3425332" cy="0"/>
            </a:xfrm>
            <a:prstGeom prst="line">
              <a:avLst/>
            </a:prstGeom>
            <a:noFill/>
            <a:ln w="38100">
              <a:solidFill>
                <a:schemeClr val="accent6"/>
              </a:solidFill>
              <a:round/>
              <a:headEnd type="triangle" w="med" len="med"/>
              <a:tailEnd/>
            </a:ln>
          </p:spPr>
          <p:txBody>
            <a:bodyPr/>
            <a:lstStyle/>
            <a:p>
              <a:endParaRPr lang="en-US"/>
            </a:p>
          </p:txBody>
        </p:sp>
      </p:gr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8878530" y="6492875"/>
            <a:ext cx="3313470" cy="365125"/>
          </a:xfrm>
        </p:spPr>
        <p:txBody>
          <a:bodyPr/>
          <a:lstStyle/>
          <a:p>
            <a:r>
              <a:rPr lang="de-de"/>
              <a:t>© 2022 Microsoft. Alle Rechte vorbehalten. </a:t>
            </a:r>
          </a:p>
        </p:txBody>
      </p:sp>
    </p:spTree>
    <p:extLst>
      <p:ext uri="{BB962C8B-B14F-4D97-AF65-F5344CB8AC3E}">
        <p14:creationId xmlns:p14="http://schemas.microsoft.com/office/powerpoint/2010/main" val="164468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Datenbalken, gepunktete Linie und Indikator</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p:txBody>
          <a:bodyPr/>
          <a:lstStyle/>
          <a:p>
            <a:r>
              <a:rPr lang="de-de"/>
              <a:t>Einige Datenvisualisierungen können eigenständig verwendet oder in Tablix-Datenbereiche eingebettet werden:</a:t>
            </a:r>
          </a:p>
          <a:p>
            <a:pPr lvl="1"/>
            <a:r>
              <a:rPr lang="de-de"/>
              <a:t>Datenbalken</a:t>
            </a:r>
          </a:p>
          <a:p>
            <a:pPr lvl="1"/>
            <a:r>
              <a:rPr lang="de-de"/>
              <a:t>Gepunktete Linie</a:t>
            </a:r>
          </a:p>
          <a:p>
            <a:pPr lvl="1"/>
            <a:r>
              <a:rPr lang="de-de"/>
              <a:t>Indikator</a:t>
            </a:r>
          </a:p>
          <a:p>
            <a:r>
              <a:rPr lang="de-de"/>
              <a:t>Wenn sie in ein Tablix eingebettet sind, müssen sie auf demselben Dataset basieren, das von Tablix verwendet wird.</a:t>
            </a:r>
          </a:p>
          <a:p>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22503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Datenbalken, gepunktete Linie und Indikator (Fortsetzung)</a:t>
            </a:r>
          </a:p>
        </p:txBody>
      </p:sp>
      <p:sp>
        <p:nvSpPr>
          <p:cNvPr id="4" name="Content Placeholder 3">
            <a:extLst>
              <a:ext uri="{FF2B5EF4-FFF2-40B4-BE49-F238E27FC236}">
                <a16:creationId xmlns:a16="http://schemas.microsoft.com/office/drawing/2014/main" id="{3CD2C3B9-1EB7-4CB1-9BD7-63B1ED12925A}"/>
              </a:ext>
            </a:extLst>
          </p:cNvPr>
          <p:cNvSpPr>
            <a:spLocks noGrp="1"/>
          </p:cNvSpPr>
          <p:nvPr>
            <p:ph idx="1"/>
          </p:nvPr>
        </p:nvSpPr>
        <p:spPr>
          <a:xfrm>
            <a:off x="457199" y="2070000"/>
            <a:ext cx="11621729" cy="4788000"/>
          </a:xfrm>
        </p:spPr>
        <p:txBody>
          <a:bodyPr/>
          <a:lstStyle/>
          <a:p>
            <a:r>
              <a:rPr lang="de-de" dirty="0"/>
              <a:t>Verwenden Sie </a:t>
            </a:r>
            <a:r>
              <a:rPr lang="de-de" b="1" dirty="0"/>
              <a:t>Datenbalken</a:t>
            </a:r>
            <a:r>
              <a:rPr lang="de-de" dirty="0"/>
              <a:t>, um einen einzelnen Datenpunkt anzuzeigen.</a:t>
            </a:r>
          </a:p>
          <a:p>
            <a:pPr lvl="1"/>
            <a:r>
              <a:rPr lang="de-de" dirty="0"/>
              <a:t>Als horizontale Balken oder vertikale Spalten rendern</a:t>
            </a:r>
          </a:p>
          <a:p>
            <a:r>
              <a:rPr lang="de-de" dirty="0"/>
              <a:t>Verwenden Sie </a:t>
            </a:r>
            <a:r>
              <a:rPr lang="de-de" b="1" dirty="0"/>
              <a:t>gepunktete Linien</a:t>
            </a:r>
            <a:r>
              <a:rPr lang="de-de" dirty="0"/>
              <a:t>, um mehrere Datenpunkte für eine bestimmte Gruppe anzuzeigen.</a:t>
            </a:r>
          </a:p>
          <a:p>
            <a:pPr lvl="1"/>
            <a:r>
              <a:rPr lang="de-de" dirty="0"/>
              <a:t>Zwischen Spalten-, Flächen-, Linien-, Kreis- oder Bereichsdiagrammtypen auswählen</a:t>
            </a:r>
          </a:p>
          <a:p>
            <a:pPr lvl="1"/>
            <a:r>
              <a:rPr lang="de-de" dirty="0"/>
              <a:t>Zeitreihen werden in der Regel als Trendlinien angezeigt</a:t>
            </a:r>
          </a:p>
          <a:p>
            <a:r>
              <a:rPr lang="de-de" dirty="0"/>
              <a:t>Verwenden Sie </a:t>
            </a:r>
            <a:r>
              <a:rPr lang="de-de" b="1" dirty="0"/>
              <a:t>Indikatoren</a:t>
            </a:r>
            <a:r>
              <a:rPr lang="de-de" dirty="0"/>
              <a:t>, um Status </a:t>
            </a:r>
            <a:r>
              <a:rPr lang="de-DE" dirty="0"/>
              <a:t>zu </a:t>
            </a:r>
            <a:r>
              <a:rPr lang="de-de" dirty="0"/>
              <a:t>vermitteln.</a:t>
            </a:r>
          </a:p>
          <a:p>
            <a:pPr lvl="1"/>
            <a:r>
              <a:rPr lang="de-de" dirty="0"/>
              <a:t>Aus einer vordefinierten Reihe von Symbolen auswählen oder sie anpassen</a:t>
            </a:r>
          </a:p>
          <a:p>
            <a:pPr lvl="1"/>
            <a:r>
              <a:rPr lang="de-de" dirty="0"/>
              <a:t>Ideal zum Formatieren von KPI-Status- und Trendmetriken für Datenmodelle</a:t>
            </a:r>
          </a:p>
          <a:p>
            <a:endParaRPr lang="en-US" dirty="0"/>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54383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FD29E-3001-43F8-B4D5-84EC39FFCDC6}"/>
              </a:ext>
            </a:extLst>
          </p:cNvPr>
          <p:cNvSpPr>
            <a:spLocks noGrp="1"/>
          </p:cNvSpPr>
          <p:nvPr>
            <p:ph type="title"/>
          </p:nvPr>
        </p:nvSpPr>
        <p:spPr/>
        <p:txBody>
          <a:bodyPr/>
          <a:lstStyle/>
          <a:p>
            <a:r>
              <a:rPr lang="de-de"/>
              <a:t>Erstellen von Datenvisualisierungen</a:t>
            </a:r>
          </a:p>
        </p:txBody>
      </p:sp>
      <p:sp>
        <p:nvSpPr>
          <p:cNvPr id="3" name="Text Placeholder 2">
            <a:extLst>
              <a:ext uri="{FF2B5EF4-FFF2-40B4-BE49-F238E27FC236}">
                <a16:creationId xmlns:a16="http://schemas.microsoft.com/office/drawing/2014/main" id="{4D06956E-6C37-4C57-93A4-005BA9F95C87}"/>
              </a:ext>
            </a:extLst>
          </p:cNvPr>
          <p:cNvSpPr>
            <a:spLocks noGrp="1"/>
          </p:cNvSpPr>
          <p:nvPr>
            <p:ph type="body" sz="quarter" idx="10"/>
          </p:nvPr>
        </p:nvSpPr>
        <p:spPr/>
        <p:txBody>
          <a:bodyPr/>
          <a:lstStyle/>
          <a:p>
            <a:r>
              <a:rPr lang="de-de"/>
              <a:t>Datenbalken, gepunktete Linie und Indikator » Beispiele</a:t>
            </a:r>
          </a:p>
        </p:txBody>
      </p:sp>
      <p:pic>
        <p:nvPicPr>
          <p:cNvPr id="10" name="Picture 9">
            <a:extLst>
              <a:ext uri="{FF2B5EF4-FFF2-40B4-BE49-F238E27FC236}">
                <a16:creationId xmlns:a16="http://schemas.microsoft.com/office/drawing/2014/main" id="{5F0A7569-5ED2-4476-88DF-A808F136142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02571" y="2843855"/>
            <a:ext cx="5986858" cy="3627905"/>
          </a:xfrm>
          <a:prstGeom prst="rect">
            <a:avLst/>
          </a:prstGeom>
        </p:spPr>
      </p:pic>
      <p:sp>
        <p:nvSpPr>
          <p:cNvPr id="11" name="Text Box 8">
            <a:extLst>
              <a:ext uri="{FF2B5EF4-FFF2-40B4-BE49-F238E27FC236}">
                <a16:creationId xmlns:a16="http://schemas.microsoft.com/office/drawing/2014/main" id="{D889A76D-3E1E-4CA9-8031-06C09081392D}"/>
              </a:ext>
              <a:ext uri="{C183D7F6-B498-43B3-948B-1728B52AA6E4}">
                <adec:decorative xmlns:adec="http://schemas.microsoft.com/office/drawing/2017/decorative" val="1"/>
              </a:ext>
            </a:extLst>
          </p:cNvPr>
          <p:cNvSpPr txBox="1">
            <a:spLocks noChangeArrowheads="1"/>
          </p:cNvSpPr>
          <p:nvPr/>
        </p:nvSpPr>
        <p:spPr bwMode="auto">
          <a:xfrm>
            <a:off x="4793227" y="2023302"/>
            <a:ext cx="1824554"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dirty="0">
                <a:latin typeface="+mn-lt"/>
              </a:rPr>
              <a:t>Datenbalken</a:t>
            </a:r>
          </a:p>
        </p:txBody>
      </p:sp>
      <p:sp>
        <p:nvSpPr>
          <p:cNvPr id="12" name="Text Box 8">
            <a:extLst>
              <a:ext uri="{FF2B5EF4-FFF2-40B4-BE49-F238E27FC236}">
                <a16:creationId xmlns:a16="http://schemas.microsoft.com/office/drawing/2014/main" id="{4082A450-BCDE-49F2-A8EA-79EFBBB7D861}"/>
              </a:ext>
              <a:ext uri="{C183D7F6-B498-43B3-948B-1728B52AA6E4}">
                <adec:decorative xmlns:adec="http://schemas.microsoft.com/office/drawing/2017/decorative" val="1"/>
              </a:ext>
            </a:extLst>
          </p:cNvPr>
          <p:cNvSpPr txBox="1">
            <a:spLocks noChangeArrowheads="1"/>
          </p:cNvSpPr>
          <p:nvPr/>
        </p:nvSpPr>
        <p:spPr bwMode="auto">
          <a:xfrm>
            <a:off x="6316138" y="2022817"/>
            <a:ext cx="1925815"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dirty="0">
                <a:latin typeface="+mn-lt"/>
              </a:rPr>
              <a:t>Gepunktete Linie</a:t>
            </a:r>
          </a:p>
        </p:txBody>
      </p:sp>
      <p:sp>
        <p:nvSpPr>
          <p:cNvPr id="13" name="Line 16">
            <a:extLst>
              <a:ext uri="{FF2B5EF4-FFF2-40B4-BE49-F238E27FC236}">
                <a16:creationId xmlns:a16="http://schemas.microsoft.com/office/drawing/2014/main" id="{D1C53004-7D60-4CC8-BFFB-BE1393A39D27}"/>
              </a:ext>
              <a:ext uri="{C183D7F6-B498-43B3-948B-1728B52AA6E4}">
                <adec:decorative xmlns:adec="http://schemas.microsoft.com/office/drawing/2017/decorative" val="1"/>
              </a:ext>
            </a:extLst>
          </p:cNvPr>
          <p:cNvSpPr>
            <a:spLocks noChangeShapeType="1"/>
          </p:cNvSpPr>
          <p:nvPr/>
        </p:nvSpPr>
        <p:spPr bwMode="auto">
          <a:xfrm rot="10800000">
            <a:off x="7342576" y="2381393"/>
            <a:ext cx="429" cy="398966"/>
          </a:xfrm>
          <a:prstGeom prst="line">
            <a:avLst/>
          </a:prstGeom>
          <a:noFill/>
          <a:ln w="38100">
            <a:solidFill>
              <a:schemeClr val="accent6"/>
            </a:solidFill>
            <a:round/>
            <a:headEnd type="triangle" w="med" len="med"/>
            <a:tailEnd/>
          </a:ln>
        </p:spPr>
        <p:txBody>
          <a:bodyPr/>
          <a:lstStyle/>
          <a:p>
            <a:endParaRPr lang="en-US"/>
          </a:p>
        </p:txBody>
      </p:sp>
      <p:sp>
        <p:nvSpPr>
          <p:cNvPr id="14" name="Line 16">
            <a:extLst>
              <a:ext uri="{FF2B5EF4-FFF2-40B4-BE49-F238E27FC236}">
                <a16:creationId xmlns:a16="http://schemas.microsoft.com/office/drawing/2014/main" id="{D32DA5BD-FAFA-4315-BFE7-4685890334B3}"/>
              </a:ext>
              <a:ext uri="{C183D7F6-B498-43B3-948B-1728B52AA6E4}">
                <adec:decorative xmlns:adec="http://schemas.microsoft.com/office/drawing/2017/decorative" val="1"/>
              </a:ext>
            </a:extLst>
          </p:cNvPr>
          <p:cNvSpPr>
            <a:spLocks noChangeShapeType="1"/>
          </p:cNvSpPr>
          <p:nvPr/>
        </p:nvSpPr>
        <p:spPr bwMode="auto">
          <a:xfrm rot="10800000">
            <a:off x="6271894" y="2381391"/>
            <a:ext cx="155197" cy="560276"/>
          </a:xfrm>
          <a:prstGeom prst="line">
            <a:avLst/>
          </a:prstGeom>
          <a:noFill/>
          <a:ln w="38100">
            <a:solidFill>
              <a:schemeClr val="accent6"/>
            </a:solidFill>
            <a:round/>
            <a:headEnd type="triangle" w="med" len="med"/>
            <a:tailEnd/>
          </a:ln>
        </p:spPr>
        <p:txBody>
          <a:bodyPr/>
          <a:lstStyle/>
          <a:p>
            <a:endParaRPr lang="en-US"/>
          </a:p>
        </p:txBody>
      </p:sp>
      <p:sp>
        <p:nvSpPr>
          <p:cNvPr id="15" name="Text Box 7">
            <a:extLst>
              <a:ext uri="{FF2B5EF4-FFF2-40B4-BE49-F238E27FC236}">
                <a16:creationId xmlns:a16="http://schemas.microsoft.com/office/drawing/2014/main" id="{CAD0EB40-963E-45F1-A0A4-27CB36C944AF}"/>
              </a:ext>
              <a:ext uri="{C183D7F6-B498-43B3-948B-1728B52AA6E4}">
                <adec:decorative xmlns:adec="http://schemas.microsoft.com/office/drawing/2017/decorative" val="1"/>
              </a:ext>
            </a:extLst>
          </p:cNvPr>
          <p:cNvSpPr txBox="1">
            <a:spLocks noChangeArrowheads="1"/>
          </p:cNvSpPr>
          <p:nvPr/>
        </p:nvSpPr>
        <p:spPr bwMode="auto">
          <a:xfrm>
            <a:off x="8055409" y="2022817"/>
            <a:ext cx="1472178" cy="369332"/>
          </a:xfrm>
          <a:prstGeom prst="rect">
            <a:avLst/>
          </a:prstGeom>
          <a:noFill/>
          <a:ln w="9525">
            <a:noFill/>
            <a:miter lim="800000"/>
            <a:headEnd/>
            <a:tailEnd type="none" w="lg" len="lg"/>
          </a:ln>
        </p:spPr>
        <p:txBody>
          <a:bodyPr wrap="square">
            <a:spAutoFit/>
          </a:bodyPr>
          <a:lstStyle>
            <a:defPPr>
              <a:defRPr lang="en-US"/>
            </a:defPPr>
            <a:lvl1pPr algn="ctr" defTabSz="914363">
              <a:spcBef>
                <a:spcPct val="50000"/>
              </a:spcBef>
              <a:defRPr sz="1400">
                <a:latin typeface="Segoe"/>
              </a:defRPr>
            </a:lvl1pPr>
          </a:lstStyle>
          <a:p>
            <a:r>
              <a:rPr lang="de-de" sz="1800" dirty="0">
                <a:latin typeface="+mn-lt"/>
              </a:rPr>
              <a:t>Indikatoren</a:t>
            </a:r>
          </a:p>
        </p:txBody>
      </p:sp>
      <p:sp>
        <p:nvSpPr>
          <p:cNvPr id="16" name="Right Brace 15">
            <a:extLst>
              <a:ext uri="{FF2B5EF4-FFF2-40B4-BE49-F238E27FC236}">
                <a16:creationId xmlns:a16="http://schemas.microsoft.com/office/drawing/2014/main" id="{49380990-4DA4-43CF-80DE-0B0CCD0139F8}"/>
              </a:ext>
              <a:ext uri="{C183D7F6-B498-43B3-948B-1728B52AA6E4}">
                <adec:decorative xmlns:adec="http://schemas.microsoft.com/office/drawing/2017/decorative" val="1"/>
              </a:ext>
            </a:extLst>
          </p:cNvPr>
          <p:cNvSpPr/>
          <p:nvPr/>
        </p:nvSpPr>
        <p:spPr>
          <a:xfrm rot="16200000">
            <a:off x="8593344" y="2220867"/>
            <a:ext cx="335560" cy="656609"/>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C65165B2-9C6E-439E-A2B0-5A513F902D4A}"/>
              </a:ext>
            </a:extLst>
          </p:cNvPr>
          <p:cNvSpPr>
            <a:spLocks noGrp="1"/>
          </p:cNvSpPr>
          <p:nvPr>
            <p:ph type="ftr" sz="quarter" idx="11"/>
          </p:nvPr>
        </p:nvSpPr>
        <p:spPr>
          <a:xfrm>
            <a:off x="9089430" y="6492875"/>
            <a:ext cx="3102570" cy="365125"/>
          </a:xfrm>
        </p:spPr>
        <p:txBody>
          <a:bodyPr/>
          <a:lstStyle/>
          <a:p>
            <a:r>
              <a:rPr lang="de-de" dirty="0"/>
              <a:t>© 2022 Microsoft. Alle Rechte vorbehalten. </a:t>
            </a:r>
          </a:p>
        </p:txBody>
      </p:sp>
    </p:spTree>
    <p:extLst>
      <p:ext uri="{BB962C8B-B14F-4D97-AF65-F5344CB8AC3E}">
        <p14:creationId xmlns:p14="http://schemas.microsoft.com/office/powerpoint/2010/main" val="168088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de-de"/>
              <a:t>Übung 05B</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de-de"/>
              <a:t>20 Minuten</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a:xfrm>
            <a:off x="457200" y="2070000"/>
            <a:ext cx="11430000" cy="4788000"/>
          </a:xfrm>
        </p:spPr>
        <p:txBody>
          <a:bodyPr/>
          <a:lstStyle/>
          <a:p>
            <a:pPr marL="0" indent="0">
              <a:buNone/>
            </a:pPr>
            <a:r>
              <a:rPr lang="de-de" sz="4400" dirty="0"/>
              <a:t>Einen Tabellenbericht entwickeln – Teil 2</a:t>
            </a:r>
          </a:p>
          <a:p>
            <a:pPr marL="0" indent="0">
              <a:buNone/>
            </a:pPr>
            <a:r>
              <a:rPr lang="de-de" dirty="0">
                <a:solidFill>
                  <a:schemeClr val="accent6"/>
                </a:solidFill>
              </a:rPr>
              <a:t>Sie müssen die </a:t>
            </a:r>
            <a:r>
              <a:rPr lang="de-de" b="1" dirty="0">
                <a:solidFill>
                  <a:schemeClr val="accent6"/>
                </a:solidFill>
              </a:rPr>
              <a:t>Übung 05A</a:t>
            </a:r>
            <a:r>
              <a:rPr lang="de-de" dirty="0">
                <a:solidFill>
                  <a:schemeClr val="accent6"/>
                </a:solidFill>
              </a:rPr>
              <a:t> erfolgreich abschließen, bevor Sie mit dieser Übung beginnen können.</a:t>
            </a:r>
          </a:p>
          <a:p>
            <a:pPr marL="0" indent="0">
              <a:buNone/>
            </a:pPr>
            <a:r>
              <a:rPr lang="de-de" dirty="0"/>
              <a:t>Das Übungsdokument ist unter &lt;CourseFolder&gt;\PowerBIPRIAD\Lab05B verfügbar.</a:t>
            </a:r>
          </a:p>
          <a:p>
            <a:endParaRPr lang="en-US" dirty="0"/>
          </a:p>
          <a:p>
            <a:pPr marL="363538" indent="-363538">
              <a:buFont typeface="+mj-lt"/>
              <a:buAutoNum type="arabicPeriod"/>
            </a:pPr>
            <a:r>
              <a:rPr lang="de-de" sz="2000" dirty="0"/>
              <a:t>Datenbalken hinzufügen</a:t>
            </a:r>
          </a:p>
          <a:p>
            <a:pPr marL="363538" indent="-363538">
              <a:buFont typeface="+mj-lt"/>
              <a:buAutoNum type="arabicPeriod"/>
            </a:pPr>
            <a:r>
              <a:rPr lang="de-de" sz="2000" dirty="0"/>
              <a:t>Indikatoren hinzufügen</a:t>
            </a:r>
          </a:p>
          <a:p>
            <a:endParaRPr lang="en-US" dirty="0"/>
          </a:p>
        </p:txBody>
      </p:sp>
      <p:pic>
        <p:nvPicPr>
          <p:cNvPr id="10" name="Picture 2">
            <a:extLst>
              <a:ext uri="{FF2B5EF4-FFF2-40B4-BE49-F238E27FC236}">
                <a16:creationId xmlns:a16="http://schemas.microsoft.com/office/drawing/2014/main" id="{FB801EB0-92DC-4229-8008-196A0A02EC7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221000" y="4193655"/>
            <a:ext cx="4887871" cy="316868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2124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de-de"/>
              <a:t>Modulübersicht</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de-de"/>
              <a:t>01: Power BI-Berichterstellung</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de-de"/>
              <a:t>Einführung in Power BI</a:t>
            </a:r>
          </a:p>
          <a:p>
            <a:r>
              <a:rPr lang="de-de"/>
              <a:t>Power BI-Berichterstellung</a:t>
            </a:r>
          </a:p>
          <a:p>
            <a:r>
              <a:rPr lang="de-de"/>
              <a:t>Paginierte Berichterstellung</a:t>
            </a:r>
          </a:p>
          <a:p>
            <a:endParaRPr lang="en-US"/>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a:xfrm>
            <a:off x="9040762" y="6492875"/>
            <a:ext cx="3151238" cy="365125"/>
          </a:xfrm>
        </p:spPr>
        <p:txBody>
          <a:bodyPr/>
          <a:lstStyle/>
          <a:p>
            <a:r>
              <a:rPr lang="de-de"/>
              <a:t>© 2022 Microsoft. Alle Rechte vorbehalten. </a:t>
            </a:r>
          </a:p>
        </p:txBody>
      </p:sp>
    </p:spTree>
    <p:extLst>
      <p:ext uri="{BB962C8B-B14F-4D97-AF65-F5344CB8AC3E}">
        <p14:creationId xmlns:p14="http://schemas.microsoft.com/office/powerpoint/2010/main" val="129229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E1581C-1762-42ED-A8D1-F917A0933A44}"/>
              </a:ext>
            </a:extLst>
          </p:cNvPr>
          <p:cNvSpPr>
            <a:spLocks noGrp="1"/>
          </p:cNvSpPr>
          <p:nvPr>
            <p:ph type="title"/>
          </p:nvPr>
        </p:nvSpPr>
        <p:spPr/>
        <p:txBody>
          <a:bodyPr/>
          <a:lstStyle/>
          <a:p>
            <a:r>
              <a:rPr lang="de-de"/>
              <a:t>Ressourcen</a:t>
            </a:r>
          </a:p>
        </p:txBody>
      </p:sp>
      <p:sp>
        <p:nvSpPr>
          <p:cNvPr id="8" name="Text Placeholder 7" hidden="1">
            <a:extLst>
              <a:ext uri="{FF2B5EF4-FFF2-40B4-BE49-F238E27FC236}">
                <a16:creationId xmlns:a16="http://schemas.microsoft.com/office/drawing/2014/main" id="{54448604-BA1E-4269-9E89-C5DBD0140E51}"/>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ADCA86A1-AC05-4A22-8062-6CBF559C0C00}"/>
              </a:ext>
            </a:extLst>
          </p:cNvPr>
          <p:cNvSpPr>
            <a:spLocks noGrp="1"/>
          </p:cNvSpPr>
          <p:nvPr>
            <p:ph idx="1"/>
          </p:nvPr>
        </p:nvSpPr>
        <p:spPr/>
        <p:txBody>
          <a:bodyPr/>
          <a:lstStyle/>
          <a:p>
            <a:r>
              <a:rPr lang="de-de"/>
              <a:t>Tabellen, Matrizen und Listen in Power BI Report Builder</a:t>
            </a:r>
          </a:p>
          <a:p>
            <a:pPr lvl="1"/>
            <a:r>
              <a:rPr lang="de-de">
                <a:hlinkClick r:id="rId3"/>
              </a:rPr>
              <a:t>https://docs.microsoft.com/power-bi/report-builder-tables-matrices-lists</a:t>
            </a:r>
            <a:endParaRPr lang="en-US"/>
          </a:p>
          <a:p>
            <a:endParaRPr lang="en-US"/>
          </a:p>
        </p:txBody>
      </p:sp>
      <p:sp>
        <p:nvSpPr>
          <p:cNvPr id="5" name="Footer Placeholder 4">
            <a:extLst>
              <a:ext uri="{FF2B5EF4-FFF2-40B4-BE49-F238E27FC236}">
                <a16:creationId xmlns:a16="http://schemas.microsoft.com/office/drawing/2014/main" id="{478EE08C-217B-449F-9BFA-07A0C778C225}"/>
              </a:ext>
            </a:extLst>
          </p:cNvPr>
          <p:cNvSpPr>
            <a:spLocks noGrp="1"/>
          </p:cNvSpPr>
          <p:nvPr>
            <p:ph type="ftr" sz="quarter" idx="11"/>
          </p:nvPr>
        </p:nvSpPr>
        <p:spPr>
          <a:xfrm>
            <a:off x="8937524" y="6492875"/>
            <a:ext cx="3254476" cy="365125"/>
          </a:xfrm>
        </p:spPr>
        <p:txBody>
          <a:bodyPr/>
          <a:lstStyle/>
          <a:p>
            <a:r>
              <a:rPr lang="de-de" dirty="0"/>
              <a:t>© 2022 Microsoft. Alle Rechte vorbehalten. </a:t>
            </a:r>
          </a:p>
        </p:txBody>
      </p:sp>
    </p:spTree>
    <p:extLst>
      <p:ext uri="{BB962C8B-B14F-4D97-AF65-F5344CB8AC3E}">
        <p14:creationId xmlns:p14="http://schemas.microsoft.com/office/powerpoint/2010/main" val="11433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de-de"/>
              <a:t>Fragen?</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a:xfrm>
            <a:off x="9129252" y="6492875"/>
            <a:ext cx="3062747" cy="365125"/>
          </a:xfrm>
        </p:spPr>
        <p:txBody>
          <a:bodyPr/>
          <a:lstStyle/>
          <a:p>
            <a:r>
              <a:rPr lang="de-de" dirty="0"/>
              <a:t>© 2022 Microsoft. Alle Rechte vorbehalten. </a:t>
            </a:r>
          </a:p>
        </p:txBody>
      </p:sp>
    </p:spTree>
    <p:extLst>
      <p:ext uri="{BB962C8B-B14F-4D97-AF65-F5344CB8AC3E}">
        <p14:creationId xmlns:p14="http://schemas.microsoft.com/office/powerpoint/2010/main" val="217474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de-de">
                <a:ea typeface="+mn-ea"/>
                <a:cs typeface="+mn-cs"/>
              </a:rPr>
              <a:t>Power BI </a:t>
            </a:r>
            <a:br/>
            <a:r>
              <a:rPr lang="de-de">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de-de"/>
              <a:t>Modul 06</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de-de"/>
              <a:t>Hinzufügen von Interaktivitätsfunktionen</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9085006" y="6492875"/>
            <a:ext cx="3106993" cy="365125"/>
          </a:xfrm>
        </p:spPr>
        <p:txBody>
          <a:bodyPr/>
          <a:lstStyle/>
          <a:p>
            <a:r>
              <a:rPr lang="de-de" dirty="0"/>
              <a:t>© 2022 Microsoft. Alle Rechte vorbehalten. </a:t>
            </a:r>
          </a:p>
        </p:txBody>
      </p:sp>
    </p:spTree>
    <p:extLst>
      <p:ext uri="{BB962C8B-B14F-4D97-AF65-F5344CB8AC3E}">
        <p14:creationId xmlns:p14="http://schemas.microsoft.com/office/powerpoint/2010/main" val="112609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de-de"/>
              <a:t>Modulübersicht</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de-de"/>
              <a:t>06: Hinzufügen von Interaktivitätsfunktionen</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de-de"/>
              <a:t>Implementieren von Interaktivitätsfunktionen</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78815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a:xfrm>
            <a:off x="457200" y="385199"/>
            <a:ext cx="11734800" cy="694800"/>
          </a:xfrm>
        </p:spPr>
        <p:txBody>
          <a:bodyPr/>
          <a:lstStyle/>
          <a:p>
            <a:r>
              <a:rPr lang="de-de" dirty="0"/>
              <a:t>Implementieren von Interaktivitätsfunktionen</a:t>
            </a:r>
            <a:br>
              <a:rPr dirty="0"/>
            </a:br>
            <a:endParaRPr lang="en-US" dirty="0"/>
          </a:p>
        </p:txBody>
      </p:sp>
      <p:sp>
        <p:nvSpPr>
          <p:cNvPr id="3" name="Text Placeholder 2" hidden="1">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p:txBody>
          <a:bodyPr/>
          <a:lstStyle/>
          <a:p>
            <a:r>
              <a:rPr lang="de-de"/>
              <a:t>Verwenden Sie </a:t>
            </a:r>
            <a:r>
              <a:rPr lang="de-de" b="1"/>
              <a:t>Interaktivitätsfunktionen</a:t>
            </a:r>
            <a:r>
              <a:rPr lang="de-de"/>
              <a:t>, damit Berichtsbenutzer die Anzeige und den Inhalt von Berichten steuern können.</a:t>
            </a:r>
          </a:p>
          <a:p>
            <a:r>
              <a:rPr lang="de-de"/>
              <a:t>Enthaltene Funktionen:</a:t>
            </a:r>
          </a:p>
          <a:p>
            <a:pPr lvl="1"/>
            <a:r>
              <a:rPr lang="de-de"/>
              <a:t>Sichtbarkeit umschalten</a:t>
            </a:r>
          </a:p>
          <a:p>
            <a:pPr lvl="1"/>
            <a:r>
              <a:rPr lang="de-de"/>
              <a:t>Verknüpfungen</a:t>
            </a:r>
          </a:p>
          <a:p>
            <a:pPr lvl="1"/>
            <a:r>
              <a:rPr lang="de-de"/>
              <a:t>Interaktive Sortierung</a:t>
            </a:r>
          </a:p>
          <a:p>
            <a:pPr lvl="1"/>
            <a:r>
              <a:rPr lang="de-de"/>
              <a:t>QuickInfos</a:t>
            </a:r>
          </a:p>
          <a:p>
            <a:endParaRPr lang="en-US"/>
          </a:p>
        </p:txBody>
      </p:sp>
      <p:sp>
        <p:nvSpPr>
          <p:cNvPr id="6" name="TextBox 5">
            <a:extLst>
              <a:ext uri="{FF2B5EF4-FFF2-40B4-BE49-F238E27FC236}">
                <a16:creationId xmlns:a16="http://schemas.microsoft.com/office/drawing/2014/main" id="{C9C6153E-400C-4D81-AB37-E3004D4BEECA}"/>
              </a:ext>
            </a:extLst>
          </p:cNvPr>
          <p:cNvSpPr txBox="1"/>
          <p:nvPr/>
        </p:nvSpPr>
        <p:spPr>
          <a:xfrm>
            <a:off x="4896465" y="5267780"/>
            <a:ext cx="6838335" cy="10433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dirty="0">
                <a:solidFill>
                  <a:schemeClr val="tx1"/>
                </a:solidFill>
              </a:rPr>
              <a:t>Berichtsparameter können auch als Interaktivitätsfunktion betrachtet und zum Anpassen des Berichtslayouts einschließlich Gruppierung und Sortierung verwendet werden.</a:t>
            </a:r>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372603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a:xfrm>
            <a:off x="457199" y="385199"/>
            <a:ext cx="11734799" cy="694800"/>
          </a:xfrm>
        </p:spPr>
        <p:txBody>
          <a:bodyPr/>
          <a:lstStyle/>
          <a:p>
            <a:r>
              <a:rPr lang="de-de" dirty="0"/>
              <a:t>Implementieren von Interaktivitätsfunktionen</a:t>
            </a:r>
            <a:br>
              <a:rPr dirty="0"/>
            </a:br>
            <a:endParaRPr lang="en-US" dirty="0"/>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de-de"/>
              <a:t>(Fortsetzung)</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p:txBody>
          <a:bodyPr/>
          <a:lstStyle/>
          <a:p>
            <a:r>
              <a:rPr lang="de-de"/>
              <a:t>Nicht alle Renderingformate unterstützen Interaktivitätsfunktionen</a:t>
            </a:r>
          </a:p>
          <a:p>
            <a:pPr lvl="1"/>
            <a:r>
              <a:rPr lang="de-de"/>
              <a:t>HTML unterstützt alle Interaktivitätsfunktionen</a:t>
            </a:r>
          </a:p>
          <a:p>
            <a:r>
              <a:rPr lang="de-de"/>
              <a:t>Integrierte Felder ermöglichen die Abfrage des Renderformats und können zum Deaktivieren einer Funktion verwendet werden, wenn diese nicht unterstützt wird:</a:t>
            </a:r>
          </a:p>
          <a:p>
            <a:pPr lvl="1"/>
            <a:r>
              <a:rPr lang="de-de"/>
              <a:t>RenderFormat.IsInteractive</a:t>
            </a:r>
          </a:p>
          <a:p>
            <a:pPr lvl="1"/>
            <a:r>
              <a:rPr lang="de-de"/>
              <a:t>RenderFormat.Name</a:t>
            </a:r>
          </a:p>
          <a:p>
            <a:endParaRPr lang="en-US"/>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a:xfrm>
            <a:off x="8967020" y="6492875"/>
            <a:ext cx="3224980" cy="365125"/>
          </a:xfrm>
        </p:spPr>
        <p:txBody>
          <a:bodyPr/>
          <a:lstStyle/>
          <a:p>
            <a:r>
              <a:rPr lang="de-de" dirty="0"/>
              <a:t>© 2022 Microsoft. Alle Rechte vorbehalten. </a:t>
            </a:r>
          </a:p>
        </p:txBody>
      </p:sp>
    </p:spTree>
    <p:extLst>
      <p:ext uri="{BB962C8B-B14F-4D97-AF65-F5344CB8AC3E}">
        <p14:creationId xmlns:p14="http://schemas.microsoft.com/office/powerpoint/2010/main" val="2018546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a:xfrm>
            <a:off x="457199" y="385199"/>
            <a:ext cx="11734799" cy="694800"/>
          </a:xfrm>
        </p:spPr>
        <p:txBody>
          <a:bodyPr/>
          <a:lstStyle/>
          <a:p>
            <a:r>
              <a:rPr lang="de-de" dirty="0"/>
              <a:t>Implementieren von Interaktivitätsfunktionen</a:t>
            </a:r>
            <a:br>
              <a:rPr dirty="0"/>
            </a:br>
            <a:endParaRPr lang="en-US" dirty="0"/>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de-de"/>
              <a:t>Sichtbarkeit umschalten</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a:xfrm>
            <a:off x="457200" y="2070000"/>
            <a:ext cx="6943491" cy="4788000"/>
          </a:xfrm>
        </p:spPr>
        <p:txBody>
          <a:bodyPr/>
          <a:lstStyle/>
          <a:p>
            <a:r>
              <a:rPr lang="de-de" sz="2600" b="1" dirty="0"/>
              <a:t>Sichtbarkeit umschalten</a:t>
            </a:r>
            <a:r>
              <a:rPr lang="de-de" sz="2600" dirty="0"/>
              <a:t> zum Ein- und Ausblenden von Berichtselementen, einschließlich Gruppen, Spalten oder Zeilen in einer Tabelle oder Matrix</a:t>
            </a:r>
          </a:p>
          <a:p>
            <a:r>
              <a:rPr lang="de-de" sz="2600" dirty="0"/>
              <a:t>Umschalten des Sichtbarkeitsstatus durch Klicken auf ein anderes Berichtselement für einen Drilldown/Drillup</a:t>
            </a:r>
          </a:p>
          <a:p>
            <a:r>
              <a:rPr lang="de-de" sz="2600" dirty="0"/>
              <a:t>Elemente zum Bereitstellen eines Berichts ausblenden, der zusammenfassende Daten mit einer detaillierten Genauigkeit enthält</a:t>
            </a:r>
          </a:p>
          <a:p>
            <a:r>
              <a:rPr lang="de-de" sz="2600" dirty="0"/>
              <a:t>Funktioniert nur für Berichte, die in HTML oder Excel gerendert wurden</a:t>
            </a:r>
          </a:p>
          <a:p>
            <a:endParaRPr lang="en-US" sz="2600" dirty="0"/>
          </a:p>
        </p:txBody>
      </p:sp>
      <p:pic>
        <p:nvPicPr>
          <p:cNvPr id="6" name="Picture 5">
            <a:extLst>
              <a:ext uri="{FF2B5EF4-FFF2-40B4-BE49-F238E27FC236}">
                <a16:creationId xmlns:a16="http://schemas.microsoft.com/office/drawing/2014/main" id="{CD452B2F-B163-4682-B777-7A7CBA4D346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337" r="33010"/>
          <a:stretch/>
        </p:blipFill>
        <p:spPr>
          <a:xfrm>
            <a:off x="8082117" y="1981512"/>
            <a:ext cx="3539612" cy="4219985"/>
          </a:xfrm>
          <a:prstGeom prst="rect">
            <a:avLst/>
          </a:prstGeom>
        </p:spPr>
      </p:pic>
      <p:sp>
        <p:nvSpPr>
          <p:cNvPr id="7" name="Line 19">
            <a:extLst>
              <a:ext uri="{FF2B5EF4-FFF2-40B4-BE49-F238E27FC236}">
                <a16:creationId xmlns:a16="http://schemas.microsoft.com/office/drawing/2014/main" id="{DAEA83E8-1091-4672-85DC-8F3BED6149EB}"/>
              </a:ext>
              <a:ext uri="{C183D7F6-B498-43B3-948B-1728B52AA6E4}">
                <adec:decorative xmlns:adec="http://schemas.microsoft.com/office/drawing/2017/decorative" val="1"/>
              </a:ext>
            </a:extLst>
          </p:cNvPr>
          <p:cNvSpPr>
            <a:spLocks noChangeShapeType="1"/>
          </p:cNvSpPr>
          <p:nvPr/>
        </p:nvSpPr>
        <p:spPr bwMode="auto">
          <a:xfrm rot="5400000">
            <a:off x="7737727" y="2080062"/>
            <a:ext cx="0" cy="674072"/>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411594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a:xfrm>
            <a:off x="457200" y="385199"/>
            <a:ext cx="11734800" cy="694800"/>
          </a:xfrm>
        </p:spPr>
        <p:txBody>
          <a:bodyPr/>
          <a:lstStyle/>
          <a:p>
            <a:r>
              <a:rPr lang="de-de" dirty="0"/>
              <a:t>Implementieren von Interaktivitätsfunktionen</a:t>
            </a:r>
            <a:br>
              <a:rPr dirty="0"/>
            </a:br>
            <a:endParaRPr lang="en-US" dirty="0"/>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de-de"/>
              <a:t>Verknüpfungen</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a:xfrm>
            <a:off x="457200" y="2070000"/>
            <a:ext cx="11734800" cy="4788000"/>
          </a:xfrm>
        </p:spPr>
        <p:txBody>
          <a:bodyPr/>
          <a:lstStyle/>
          <a:p>
            <a:r>
              <a:rPr lang="de-de" dirty="0"/>
              <a:t>Verwenden Sie </a:t>
            </a:r>
            <a:r>
              <a:rPr lang="de-de" b="1" dirty="0"/>
              <a:t>Links</a:t>
            </a:r>
            <a:r>
              <a:rPr lang="de-de" dirty="0"/>
              <a:t>, um Berichtsbenutzern Folgendes zu ermöglichen:</a:t>
            </a:r>
          </a:p>
          <a:p>
            <a:pPr lvl="1"/>
            <a:r>
              <a:rPr lang="de-de" dirty="0"/>
              <a:t>Andere Berichte öffnen</a:t>
            </a:r>
          </a:p>
          <a:p>
            <a:pPr lvl="1"/>
            <a:r>
              <a:rPr lang="de-de" dirty="0"/>
              <a:t>Zu einem anderen Ort im selben Bericht wechseln</a:t>
            </a:r>
          </a:p>
          <a:p>
            <a:pPr lvl="1"/>
            <a:r>
              <a:rPr lang="de-de" dirty="0"/>
              <a:t>Einen Hyperlink öffnen</a:t>
            </a:r>
          </a:p>
          <a:p>
            <a:r>
              <a:rPr lang="de-de" dirty="0"/>
              <a:t>Es gibt zwei Arten von Links:</a:t>
            </a:r>
          </a:p>
          <a:p>
            <a:pPr lvl="1"/>
            <a:r>
              <a:rPr lang="de-de" dirty="0"/>
              <a:t>Lesezeichen-Links</a:t>
            </a:r>
          </a:p>
          <a:p>
            <a:pPr lvl="1"/>
            <a:r>
              <a:rPr lang="de-de" dirty="0"/>
              <a:t>Hyperlinks</a:t>
            </a:r>
          </a:p>
          <a:p>
            <a:endParaRPr lang="en-US" dirty="0"/>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232536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a:xfrm>
            <a:off x="457200" y="385199"/>
            <a:ext cx="11734800" cy="694800"/>
          </a:xfrm>
        </p:spPr>
        <p:txBody>
          <a:bodyPr/>
          <a:lstStyle/>
          <a:p>
            <a:r>
              <a:rPr lang="de-de" dirty="0"/>
              <a:t>Implementieren von Interaktivitätsfunktionen</a:t>
            </a:r>
            <a:br>
              <a:rPr dirty="0"/>
            </a:br>
            <a:endParaRPr lang="en-US" dirty="0"/>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de-de"/>
              <a:t>Interaktive Sortierung</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p:txBody>
          <a:bodyPr/>
          <a:lstStyle/>
          <a:p>
            <a:r>
              <a:rPr lang="de-de"/>
              <a:t>Verwenden Sie die</a:t>
            </a:r>
            <a:r>
              <a:rPr lang="de-de" b="1"/>
              <a:t>Interaktive Sortierung</a:t>
            </a:r>
            <a:r>
              <a:rPr lang="de-de"/>
              <a:t>, damit Berichtsbenutzer die Sortierreihenfolge und -richtung ändern können.</a:t>
            </a:r>
          </a:p>
          <a:p>
            <a:r>
              <a:rPr lang="de-de"/>
              <a:t>Ermöglicht das Sortieren von Daten innerhalb der Details oder Gruppen einer Tabelle oder Matrix.</a:t>
            </a:r>
          </a:p>
          <a:p>
            <a:r>
              <a:rPr lang="de-de"/>
              <a:t>Wenn die interaktive Sortierung für mehrere Spalten konfiguriert ist, kann der Berichtsbenutzer durch Drücken der Taste </a:t>
            </a:r>
            <a:r>
              <a:rPr lang="de-de" b="1"/>
              <a:t>STRG </a:t>
            </a:r>
            <a:r>
              <a:rPr lang="de-de"/>
              <a:t>mehrspaltige Sortierungen durchführen.</a:t>
            </a:r>
          </a:p>
          <a:p>
            <a:r>
              <a:rPr lang="de-de"/>
              <a:t>Funktioniert nur für:</a:t>
            </a:r>
          </a:p>
          <a:p>
            <a:pPr lvl="1"/>
            <a:r>
              <a:rPr lang="de-de"/>
              <a:t>Textfelder in der Tabellen-/Matrixüberschrift oder in Gruppenüberschriften</a:t>
            </a:r>
          </a:p>
          <a:p>
            <a:pPr lvl="1"/>
            <a:r>
              <a:rPr lang="de-de"/>
              <a:t>In HTML gerenderte Berichte</a:t>
            </a:r>
          </a:p>
          <a:p>
            <a:endParaRPr lang="en-US"/>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a:xfrm>
            <a:off x="8996516" y="6492875"/>
            <a:ext cx="3195483" cy="365125"/>
          </a:xfrm>
        </p:spPr>
        <p:txBody>
          <a:bodyPr/>
          <a:lstStyle/>
          <a:p>
            <a:r>
              <a:rPr lang="de-de" dirty="0"/>
              <a:t>© 2022 Microsoft. Alle Rechte vorbehalten. </a:t>
            </a:r>
          </a:p>
        </p:txBody>
      </p:sp>
    </p:spTree>
    <p:extLst>
      <p:ext uri="{BB962C8B-B14F-4D97-AF65-F5344CB8AC3E}">
        <p14:creationId xmlns:p14="http://schemas.microsoft.com/office/powerpoint/2010/main" val="153693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de-de"/>
              <a:t>Demo 06A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de-de"/>
              <a:t>Interaktive Sortierung hinzufügen</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a:xfrm>
            <a:off x="8834284" y="6492875"/>
            <a:ext cx="3357715" cy="365125"/>
          </a:xfrm>
        </p:spPr>
        <p:txBody>
          <a:bodyPr/>
          <a:lstStyle/>
          <a:p>
            <a:r>
              <a:rPr lang="de-de" dirty="0"/>
              <a:t>© 2022 Microsoft. Alle Rechte vorbehalten. </a:t>
            </a:r>
          </a:p>
        </p:txBody>
      </p:sp>
    </p:spTree>
    <p:extLst>
      <p:ext uri="{BB962C8B-B14F-4D97-AF65-F5344CB8AC3E}">
        <p14:creationId xmlns:p14="http://schemas.microsoft.com/office/powerpoint/2010/main" val="49288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4422-97E3-4176-92E0-7C44BA16B6B9}"/>
              </a:ext>
            </a:extLst>
          </p:cNvPr>
          <p:cNvSpPr>
            <a:spLocks noGrp="1"/>
          </p:cNvSpPr>
          <p:nvPr>
            <p:ph type="title"/>
          </p:nvPr>
        </p:nvSpPr>
        <p:spPr/>
        <p:txBody>
          <a:bodyPr/>
          <a:lstStyle/>
          <a:p>
            <a:r>
              <a:rPr lang="de-de"/>
              <a:t>Einführung in Power BI</a:t>
            </a:r>
          </a:p>
        </p:txBody>
      </p:sp>
      <p:sp>
        <p:nvSpPr>
          <p:cNvPr id="3" name="Text Placeholder 2">
            <a:extLst>
              <a:ext uri="{FF2B5EF4-FFF2-40B4-BE49-F238E27FC236}">
                <a16:creationId xmlns:a16="http://schemas.microsoft.com/office/drawing/2014/main" id="{D6F01D88-B9CE-4195-835A-7FD891A3D617}"/>
              </a:ext>
            </a:extLst>
          </p:cNvPr>
          <p:cNvSpPr>
            <a:spLocks noGrp="1"/>
          </p:cNvSpPr>
          <p:nvPr>
            <p:ph type="body" sz="quarter" idx="10"/>
          </p:nvPr>
        </p:nvSpPr>
        <p:spPr/>
        <p:txBody>
          <a:bodyPr/>
          <a:lstStyle/>
          <a:p>
            <a:r>
              <a:rPr lang="de-de"/>
              <a:t>Erleben Sie Ihre Daten: alle Daten, egal wie, egal wo</a:t>
            </a:r>
          </a:p>
        </p:txBody>
      </p:sp>
      <p:pic>
        <p:nvPicPr>
          <p:cNvPr id="102" name="Picture 101">
            <a:extLst>
              <a:ext uri="{FF2B5EF4-FFF2-40B4-BE49-F238E27FC236}">
                <a16:creationId xmlns:a16="http://schemas.microsoft.com/office/drawing/2014/main" id="{440E2CB1-8627-434F-8E34-9B147A4675F4}"/>
              </a:ext>
            </a:extLst>
          </p:cNvPr>
          <p:cNvPicPr>
            <a:picLocks noChangeAspect="1"/>
          </p:cNvPicPr>
          <p:nvPr/>
        </p:nvPicPr>
        <p:blipFill>
          <a:blip r:embed="rId3">
            <a:extLst>
              <a:ext uri="{28A0092B-C50C-407E-A947-70E740481C1C}">
                <a14:useLocalDpi xmlns:a14="http://schemas.microsoft.com/office/drawing/2010/main" val="0"/>
              </a:ext>
            </a:extLst>
          </a:blip>
          <a:srcRect l="21" r="21"/>
          <a:stretch/>
        </p:blipFill>
        <p:spPr>
          <a:xfrm>
            <a:off x="1360286" y="2142241"/>
            <a:ext cx="9471428" cy="4404092"/>
          </a:xfrm>
          <a:prstGeom prst="rect">
            <a:avLst/>
          </a:prstGeom>
        </p:spPr>
      </p:pic>
      <p:pic>
        <p:nvPicPr>
          <p:cNvPr id="105" name="Picture 104">
            <a:extLst>
              <a:ext uri="{FF2B5EF4-FFF2-40B4-BE49-F238E27FC236}">
                <a16:creationId xmlns:a16="http://schemas.microsoft.com/office/drawing/2014/main" id="{52ACE4BA-1D78-4FE3-A8DB-0587F4D3D65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60286" y="5000857"/>
            <a:ext cx="2120951" cy="1554285"/>
          </a:xfrm>
          <a:prstGeom prst="rect">
            <a:avLst/>
          </a:prstGeom>
        </p:spPr>
      </p:pic>
      <p:pic>
        <p:nvPicPr>
          <p:cNvPr id="106" name="Picture 105">
            <a:extLst>
              <a:ext uri="{FF2B5EF4-FFF2-40B4-BE49-F238E27FC236}">
                <a16:creationId xmlns:a16="http://schemas.microsoft.com/office/drawing/2014/main" id="{A9335A40-4A31-41FA-B283-9862CEA038A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670413" y="4452555"/>
            <a:ext cx="850000" cy="944444"/>
          </a:xfrm>
          <a:prstGeom prst="rect">
            <a:avLst/>
          </a:prstGeom>
        </p:spPr>
      </p:pic>
      <p:sp>
        <p:nvSpPr>
          <p:cNvPr id="107" name="TextBox 106">
            <a:extLst>
              <a:ext uri="{FF2B5EF4-FFF2-40B4-BE49-F238E27FC236}">
                <a16:creationId xmlns:a16="http://schemas.microsoft.com/office/drawing/2014/main" id="{E1C66F4E-ACDE-491E-8FD2-C1DC262E696D}"/>
              </a:ext>
              <a:ext uri="{C183D7F6-B498-43B3-948B-1728B52AA6E4}">
                <adec:decorative xmlns:adec="http://schemas.microsoft.com/office/drawing/2017/decorative" val="1"/>
              </a:ext>
            </a:extLst>
          </p:cNvPr>
          <p:cNvSpPr txBox="1"/>
          <p:nvPr/>
        </p:nvSpPr>
        <p:spPr>
          <a:xfrm>
            <a:off x="1483560" y="2323960"/>
            <a:ext cx="1874404" cy="307777"/>
          </a:xfrm>
          <a:prstGeom prst="rect">
            <a:avLst/>
          </a:prstGeom>
          <a:solidFill>
            <a:schemeClr val="bg1"/>
          </a:solidFill>
        </p:spPr>
        <p:txBody>
          <a:bodyPr wrap="square" rtlCol="0">
            <a:spAutoFit/>
          </a:bodyPr>
          <a:lstStyle/>
          <a:p>
            <a:pPr algn="ctr"/>
            <a:r>
              <a:rPr lang="de-de" sz="1400" dirty="0"/>
              <a:t>Mehr als 200 Apps</a:t>
            </a:r>
          </a:p>
        </p:txBody>
      </p:sp>
      <p:sp>
        <p:nvSpPr>
          <p:cNvPr id="9" name="Rectangle 8">
            <a:extLst>
              <a:ext uri="{FF2B5EF4-FFF2-40B4-BE49-F238E27FC236}">
                <a16:creationId xmlns:a16="http://schemas.microsoft.com/office/drawing/2014/main" id="{C58EA6E2-CA09-49A8-96E0-9E5AA2671C97}"/>
              </a:ext>
              <a:ext uri="{C183D7F6-B498-43B3-948B-1728B52AA6E4}">
                <adec:decorative xmlns:adec="http://schemas.microsoft.com/office/drawing/2017/decorative" val="1"/>
              </a:ext>
            </a:extLst>
          </p:cNvPr>
          <p:cNvSpPr/>
          <p:nvPr/>
        </p:nvSpPr>
        <p:spPr>
          <a:xfrm>
            <a:off x="1330747" y="5009826"/>
            <a:ext cx="2150492" cy="14629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 name="Footer Placeholder 3">
            <a:extLst>
              <a:ext uri="{FF2B5EF4-FFF2-40B4-BE49-F238E27FC236}">
                <a16:creationId xmlns:a16="http://schemas.microsoft.com/office/drawing/2014/main" id="{DD3BC868-73ED-4B37-B59F-88E390207E67}"/>
              </a:ext>
            </a:extLst>
          </p:cNvPr>
          <p:cNvSpPr>
            <a:spLocks noGrp="1"/>
          </p:cNvSpPr>
          <p:nvPr>
            <p:ph type="ftr" sz="quarter" idx="11"/>
          </p:nvPr>
        </p:nvSpPr>
        <p:spPr>
          <a:xfrm>
            <a:off x="8922774" y="6492875"/>
            <a:ext cx="3269225" cy="365125"/>
          </a:xfrm>
        </p:spPr>
        <p:txBody>
          <a:bodyPr/>
          <a:lstStyle/>
          <a:p>
            <a:r>
              <a:rPr lang="de-de" dirty="0"/>
              <a:t>© 2022 Microsoft. Alle Rechte vorbehalten. </a:t>
            </a:r>
          </a:p>
        </p:txBody>
      </p:sp>
    </p:spTree>
    <p:extLst>
      <p:ext uri="{BB962C8B-B14F-4D97-AF65-F5344CB8AC3E}">
        <p14:creationId xmlns:p14="http://schemas.microsoft.com/office/powerpoint/2010/main" val="309090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2B709-8992-425C-9BB8-997F82621BB9}"/>
              </a:ext>
            </a:extLst>
          </p:cNvPr>
          <p:cNvSpPr>
            <a:spLocks noGrp="1"/>
          </p:cNvSpPr>
          <p:nvPr>
            <p:ph type="title"/>
          </p:nvPr>
        </p:nvSpPr>
        <p:spPr>
          <a:xfrm>
            <a:off x="457199" y="385199"/>
            <a:ext cx="11734799" cy="694800"/>
          </a:xfrm>
        </p:spPr>
        <p:txBody>
          <a:bodyPr/>
          <a:lstStyle/>
          <a:p>
            <a:r>
              <a:rPr lang="de-de" dirty="0"/>
              <a:t>Implementieren von Interaktivitätsfunktionen</a:t>
            </a:r>
            <a:br>
              <a:rPr dirty="0"/>
            </a:br>
            <a:endParaRPr lang="en-US" dirty="0"/>
          </a:p>
        </p:txBody>
      </p:sp>
      <p:sp>
        <p:nvSpPr>
          <p:cNvPr id="3" name="Text Placeholder 2">
            <a:extLst>
              <a:ext uri="{FF2B5EF4-FFF2-40B4-BE49-F238E27FC236}">
                <a16:creationId xmlns:a16="http://schemas.microsoft.com/office/drawing/2014/main" id="{1F5B614C-9C2D-4ED2-A79F-20D736214984}"/>
              </a:ext>
            </a:extLst>
          </p:cNvPr>
          <p:cNvSpPr>
            <a:spLocks noGrp="1"/>
          </p:cNvSpPr>
          <p:nvPr>
            <p:ph type="body" sz="quarter" idx="10"/>
          </p:nvPr>
        </p:nvSpPr>
        <p:spPr/>
        <p:txBody>
          <a:bodyPr/>
          <a:lstStyle/>
          <a:p>
            <a:r>
              <a:rPr lang="de-de"/>
              <a:t>QuickInfos</a:t>
            </a:r>
          </a:p>
        </p:txBody>
      </p:sp>
      <p:sp>
        <p:nvSpPr>
          <p:cNvPr id="4" name="Content Placeholder 3">
            <a:extLst>
              <a:ext uri="{FF2B5EF4-FFF2-40B4-BE49-F238E27FC236}">
                <a16:creationId xmlns:a16="http://schemas.microsoft.com/office/drawing/2014/main" id="{8DAF8771-6601-4FFD-880A-A39E727634B0}"/>
              </a:ext>
            </a:extLst>
          </p:cNvPr>
          <p:cNvSpPr>
            <a:spLocks noGrp="1"/>
          </p:cNvSpPr>
          <p:nvPr>
            <p:ph idx="1"/>
          </p:nvPr>
        </p:nvSpPr>
        <p:spPr>
          <a:xfrm>
            <a:off x="457200" y="2070000"/>
            <a:ext cx="11734798" cy="4788000"/>
          </a:xfrm>
        </p:spPr>
        <p:txBody>
          <a:bodyPr/>
          <a:lstStyle/>
          <a:p>
            <a:r>
              <a:rPr lang="de-de" dirty="0"/>
              <a:t>Verwenden Sie </a:t>
            </a:r>
            <a:r>
              <a:rPr lang="de-de" b="1" dirty="0"/>
              <a:t>QuickInfos</a:t>
            </a:r>
            <a:r>
              <a:rPr lang="de-de" dirty="0"/>
              <a:t>, um zusätzliche Informationen anzuzeigen.</a:t>
            </a:r>
          </a:p>
          <a:p>
            <a:r>
              <a:rPr lang="de-de" dirty="0"/>
              <a:t>QuickInfos können auf alle Berichtselementtypen mit Ausnahme der Zeilen angewendet werden.</a:t>
            </a:r>
          </a:p>
          <a:p>
            <a:r>
              <a:rPr lang="de-de" dirty="0"/>
              <a:t>Berichtsbenutzer müssen den Mauszeiger über das Berichtselement bewegen, um das QuickInfo-Element anzuzeigen.</a:t>
            </a:r>
          </a:p>
          <a:p>
            <a:r>
              <a:rPr lang="de-de" dirty="0"/>
              <a:t>Funktioniert nur für Berichte, die in HTML gerendert wurden</a:t>
            </a:r>
          </a:p>
          <a:p>
            <a:endParaRPr lang="en-US" dirty="0"/>
          </a:p>
        </p:txBody>
      </p:sp>
      <p:sp>
        <p:nvSpPr>
          <p:cNvPr id="5" name="Footer Placeholder 4">
            <a:extLst>
              <a:ext uri="{FF2B5EF4-FFF2-40B4-BE49-F238E27FC236}">
                <a16:creationId xmlns:a16="http://schemas.microsoft.com/office/drawing/2014/main" id="{312A189C-E88F-4941-8430-CC76C979A15B}"/>
              </a:ext>
            </a:extLst>
          </p:cNvPr>
          <p:cNvSpPr>
            <a:spLocks noGrp="1"/>
          </p:cNvSpPr>
          <p:nvPr>
            <p:ph type="ftr" sz="quarter" idx="11"/>
          </p:nvPr>
        </p:nvSpPr>
        <p:spPr>
          <a:xfrm>
            <a:off x="8922774" y="6492875"/>
            <a:ext cx="3269225" cy="365125"/>
          </a:xfrm>
        </p:spPr>
        <p:txBody>
          <a:bodyPr/>
          <a:lstStyle/>
          <a:p>
            <a:r>
              <a:rPr lang="de-de"/>
              <a:t>© 2022 Microsoft. Alle Rechte vorbehalten. </a:t>
            </a:r>
          </a:p>
        </p:txBody>
      </p:sp>
    </p:spTree>
    <p:extLst>
      <p:ext uri="{BB962C8B-B14F-4D97-AF65-F5344CB8AC3E}">
        <p14:creationId xmlns:p14="http://schemas.microsoft.com/office/powerpoint/2010/main" val="34338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de-de"/>
              <a:t>Übung 06A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de-de"/>
              <a:t>10 Minuten</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a:xfrm>
            <a:off x="457200" y="2070000"/>
            <a:ext cx="11577484" cy="4788000"/>
          </a:xfrm>
        </p:spPr>
        <p:txBody>
          <a:bodyPr/>
          <a:lstStyle/>
          <a:p>
            <a:pPr marL="0" indent="0">
              <a:buNone/>
            </a:pPr>
            <a:r>
              <a:rPr lang="de-de" sz="4400" dirty="0"/>
              <a:t>Interaktivitätsfunktionen hinzufügen</a:t>
            </a:r>
          </a:p>
          <a:p>
            <a:pPr marL="0" indent="0">
              <a:buNone/>
            </a:pPr>
            <a:r>
              <a:rPr lang="de-de" dirty="0">
                <a:solidFill>
                  <a:schemeClr val="accent6"/>
                </a:solidFill>
              </a:rPr>
              <a:t>Sie müssen die </a:t>
            </a:r>
            <a:r>
              <a:rPr lang="de-de" b="1" dirty="0">
                <a:solidFill>
                  <a:schemeClr val="accent6"/>
                </a:solidFill>
              </a:rPr>
              <a:t>Übung 05B</a:t>
            </a:r>
            <a:r>
              <a:rPr lang="de-de" dirty="0">
                <a:solidFill>
                  <a:schemeClr val="accent6"/>
                </a:solidFill>
              </a:rPr>
              <a:t> erfolgreich abschließen, bevor Sie mit dieser Übung beginnen können.</a:t>
            </a:r>
          </a:p>
          <a:p>
            <a:pPr marL="0" indent="0">
              <a:buNone/>
            </a:pPr>
            <a:r>
              <a:rPr lang="de-de" dirty="0"/>
              <a:t>Das Übungsdokument ist unter &lt;CourseFolder&gt;\PowerBIPRIAD\Lab06A verfügbar.</a:t>
            </a:r>
          </a:p>
          <a:p>
            <a:endParaRPr lang="en-US" dirty="0"/>
          </a:p>
          <a:p>
            <a:pPr marL="363538" indent="-363538">
              <a:buFont typeface="+mj-lt"/>
              <a:buAutoNum type="arabicPeriod"/>
            </a:pPr>
            <a:r>
              <a:rPr lang="de-de" sz="2000" dirty="0"/>
              <a:t>Den Drilldown konfigurieren</a:t>
            </a:r>
          </a:p>
          <a:p>
            <a:pPr marL="363538" indent="-363538">
              <a:buFont typeface="+mj-lt"/>
              <a:buAutoNum type="arabicPeriod"/>
            </a:pPr>
            <a:r>
              <a:rPr lang="de-de" sz="2000" dirty="0"/>
              <a:t>Interaktives Sortieren </a:t>
            </a:r>
            <a:br>
              <a:rPr lang="de-de" sz="2000" dirty="0"/>
            </a:br>
            <a:r>
              <a:rPr lang="de-de" sz="2000" dirty="0"/>
              <a:t>konfigurieren</a:t>
            </a:r>
          </a:p>
          <a:p>
            <a:endParaRPr lang="en-US" dirty="0"/>
          </a:p>
        </p:txBody>
      </p:sp>
      <p:pic>
        <p:nvPicPr>
          <p:cNvPr id="9" name="Picture 8">
            <a:extLst>
              <a:ext uri="{FF2B5EF4-FFF2-40B4-BE49-F238E27FC236}">
                <a16:creationId xmlns:a16="http://schemas.microsoft.com/office/drawing/2014/main" id="{A0E39E5A-6DDC-417E-9DFD-92AFC1F7D79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45" b="51554"/>
          <a:stretch/>
        </p:blipFill>
        <p:spPr>
          <a:xfrm>
            <a:off x="4306229" y="4188537"/>
            <a:ext cx="7428571" cy="3454760"/>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178E711D-41A0-47F0-8CA0-A4754AAC4939}"/>
              </a:ext>
              <a:ext uri="{C183D7F6-B498-43B3-948B-1728B52AA6E4}">
                <adec:decorative xmlns:adec="http://schemas.microsoft.com/office/drawing/2017/decorative" val="1"/>
              </a:ext>
            </a:extLst>
          </p:cNvPr>
          <p:cNvSpPr/>
          <p:nvPr/>
        </p:nvSpPr>
        <p:spPr>
          <a:xfrm>
            <a:off x="6749851" y="5101411"/>
            <a:ext cx="304092" cy="50661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C782691-92C5-4491-9D4A-84526D3B0C3E}"/>
              </a:ext>
              <a:ext uri="{C183D7F6-B498-43B3-948B-1728B52AA6E4}">
                <adec:decorative xmlns:adec="http://schemas.microsoft.com/office/drawing/2017/decorative" val="1"/>
              </a:ext>
            </a:extLst>
          </p:cNvPr>
          <p:cNvSpPr/>
          <p:nvPr/>
        </p:nvSpPr>
        <p:spPr>
          <a:xfrm>
            <a:off x="4312339" y="5608026"/>
            <a:ext cx="304092" cy="30607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180370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8F8E8D5-4732-4EB2-BE50-6CAFAAA1C3CA}"/>
              </a:ext>
            </a:extLst>
          </p:cNvPr>
          <p:cNvSpPr>
            <a:spLocks noGrp="1"/>
          </p:cNvSpPr>
          <p:nvPr>
            <p:ph type="title"/>
          </p:nvPr>
        </p:nvSpPr>
        <p:spPr/>
        <p:txBody>
          <a:bodyPr/>
          <a:lstStyle/>
          <a:p>
            <a:r>
              <a:rPr lang="de-de"/>
              <a:t>Ressourcen</a:t>
            </a:r>
          </a:p>
        </p:txBody>
      </p:sp>
      <p:sp>
        <p:nvSpPr>
          <p:cNvPr id="8" name="Text Placeholder 7">
            <a:extLst>
              <a:ext uri="{FF2B5EF4-FFF2-40B4-BE49-F238E27FC236}">
                <a16:creationId xmlns:a16="http://schemas.microsoft.com/office/drawing/2014/main" id="{EBD1CDE8-B58D-4C51-B436-580D4E865762}"/>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9AC476D6-8A3F-43D4-88FF-ACE78A85F4EA}"/>
              </a:ext>
            </a:extLst>
          </p:cNvPr>
          <p:cNvSpPr>
            <a:spLocks noGrp="1"/>
          </p:cNvSpPr>
          <p:nvPr>
            <p:ph idx="1"/>
          </p:nvPr>
        </p:nvSpPr>
        <p:spPr/>
        <p:txBody>
          <a:bodyPr/>
          <a:lstStyle/>
          <a:p>
            <a:endParaRPr lang="en-US"/>
          </a:p>
        </p:txBody>
      </p:sp>
      <p:sp>
        <p:nvSpPr>
          <p:cNvPr id="5" name="Footer Placeholder 4">
            <a:extLst>
              <a:ext uri="{FF2B5EF4-FFF2-40B4-BE49-F238E27FC236}">
                <a16:creationId xmlns:a16="http://schemas.microsoft.com/office/drawing/2014/main" id="{6CEBFC72-8CB8-4F4C-8B29-EF65F658E365}"/>
              </a:ext>
            </a:extLst>
          </p:cNvPr>
          <p:cNvSpPr>
            <a:spLocks noGrp="1"/>
          </p:cNvSpPr>
          <p:nvPr>
            <p:ph type="ftr" sz="quarter" idx="11"/>
          </p:nvPr>
        </p:nvSpPr>
        <p:spPr>
          <a:xfrm>
            <a:off x="8834284" y="6492875"/>
            <a:ext cx="3357715" cy="365125"/>
          </a:xfrm>
        </p:spPr>
        <p:txBody>
          <a:bodyPr/>
          <a:lstStyle/>
          <a:p>
            <a:r>
              <a:rPr lang="de-de" dirty="0"/>
              <a:t>© 2022 Microsoft. Alle Rechte vorbehalten. </a:t>
            </a:r>
          </a:p>
        </p:txBody>
      </p:sp>
    </p:spTree>
    <p:extLst>
      <p:ext uri="{BB962C8B-B14F-4D97-AF65-F5344CB8AC3E}">
        <p14:creationId xmlns:p14="http://schemas.microsoft.com/office/powerpoint/2010/main" val="371288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de-de"/>
              <a:t>Fragen?</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a:xfrm>
            <a:off x="8967020" y="6492875"/>
            <a:ext cx="3224980" cy="365125"/>
          </a:xfrm>
        </p:spPr>
        <p:txBody>
          <a:bodyPr/>
          <a:lstStyle/>
          <a:p>
            <a:r>
              <a:rPr lang="de-de" dirty="0"/>
              <a:t>© 2022 Microsoft. Alle Rechte vorbehalten. </a:t>
            </a:r>
          </a:p>
        </p:txBody>
      </p:sp>
    </p:spTree>
    <p:extLst>
      <p:ext uri="{BB962C8B-B14F-4D97-AF65-F5344CB8AC3E}">
        <p14:creationId xmlns:p14="http://schemas.microsoft.com/office/powerpoint/2010/main" val="411842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de-de">
                <a:ea typeface="+mn-ea"/>
                <a:cs typeface="+mn-cs"/>
              </a:rPr>
              <a:t>Power BI </a:t>
            </a:r>
            <a:br/>
            <a:r>
              <a:rPr lang="de-de">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de-de"/>
              <a:t>Modul 07</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de-de"/>
              <a:t>Über die Berichtsentwicklung hinaus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8996516" y="6492875"/>
            <a:ext cx="3195483" cy="365125"/>
          </a:xfrm>
        </p:spPr>
        <p:txBody>
          <a:bodyPr/>
          <a:lstStyle/>
          <a:p>
            <a:r>
              <a:rPr lang="de-de" dirty="0"/>
              <a:t>© 2022 Microsoft. Alle Rechte vorbehalten. </a:t>
            </a:r>
          </a:p>
        </p:txBody>
      </p:sp>
    </p:spTree>
    <p:extLst>
      <p:ext uri="{BB962C8B-B14F-4D97-AF65-F5344CB8AC3E}">
        <p14:creationId xmlns:p14="http://schemas.microsoft.com/office/powerpoint/2010/main" val="1335628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de-de"/>
              <a:t>Modulübersicht</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de-de"/>
              <a:t>07: Über die Berichtsentwicklung hinaus</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de-de"/>
              <a:t>Veröffentlichen von Berichten</a:t>
            </a:r>
          </a:p>
          <a:p>
            <a:r>
              <a:rPr lang="de-de"/>
              <a:t>Nutzung der Berichte</a:t>
            </a:r>
          </a:p>
          <a:p>
            <a:r>
              <a:rPr lang="de-de"/>
              <a:t>Bereitstellen der Berichte</a:t>
            </a:r>
          </a:p>
          <a:p>
            <a:r>
              <a:rPr lang="de-de"/>
              <a:t>Einbetten der Berichte</a:t>
            </a:r>
          </a:p>
          <a:p>
            <a:r>
              <a:rPr lang="de-de"/>
              <a:t>Exportieren von Berichten</a:t>
            </a:r>
          </a:p>
          <a:p>
            <a:r>
              <a:rPr lang="de-de"/>
              <a:t>Wann werden paginierte Berichte verwendet? </a:t>
            </a:r>
          </a:p>
          <a:p>
            <a:r>
              <a:rPr lang="de-de"/>
              <a:t>SSRS-Berichte migrieren</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257022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Veröffentlichen von Berichten</a:t>
            </a:r>
            <a:endParaRPr lang="en-US"/>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2070000"/>
            <a:ext cx="7946690" cy="4788000"/>
          </a:xfrm>
        </p:spPr>
        <p:txBody>
          <a:bodyPr/>
          <a:lstStyle/>
          <a:p>
            <a:r>
              <a:rPr lang="de-de" sz="2600" dirty="0"/>
              <a:t>Berichte können in einem Power BI-Arbeitsbereich aus Report Builder heraus veröffentlicht werden.</a:t>
            </a:r>
          </a:p>
          <a:p>
            <a:r>
              <a:rPr lang="de-de" sz="2600" dirty="0"/>
              <a:t>Das Hochladen ist auch in den Power BI-Dienst über „Daten abrufen“ möglich.</a:t>
            </a:r>
          </a:p>
          <a:p>
            <a:r>
              <a:rPr lang="de-de" sz="2600" dirty="0"/>
              <a:t>Nach der Veröffentlichung müssen möglicherweise zusätzliche Aufgaben ausgeführt werden, bevor der Bericht verwendet werden kann.</a:t>
            </a:r>
          </a:p>
          <a:p>
            <a:endParaRPr lang="en-US" sz="2600" dirty="0"/>
          </a:p>
        </p:txBody>
      </p:sp>
      <p:pic>
        <p:nvPicPr>
          <p:cNvPr id="6" name="Picture 5">
            <a:extLst>
              <a:ext uri="{FF2B5EF4-FFF2-40B4-BE49-F238E27FC236}">
                <a16:creationId xmlns:a16="http://schemas.microsoft.com/office/drawing/2014/main" id="{188C18C6-FF3E-4764-A9F5-E9925810608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59110" y="2215442"/>
            <a:ext cx="2760979" cy="2820999"/>
          </a:xfrm>
          <a:prstGeom prst="rect">
            <a:avLst/>
          </a:prstGeom>
        </p:spPr>
      </p:pic>
      <p:sp>
        <p:nvSpPr>
          <p:cNvPr id="8" name="Rectangle 7">
            <a:extLst>
              <a:ext uri="{FF2B5EF4-FFF2-40B4-BE49-F238E27FC236}">
                <a16:creationId xmlns:a16="http://schemas.microsoft.com/office/drawing/2014/main" id="{6CB781DE-8732-45FD-A656-4762C98B76E2}"/>
              </a:ext>
              <a:ext uri="{C183D7F6-B498-43B3-948B-1728B52AA6E4}">
                <adec:decorative xmlns:adec="http://schemas.microsoft.com/office/drawing/2017/decorative" val="1"/>
              </a:ext>
            </a:extLst>
          </p:cNvPr>
          <p:cNvSpPr/>
          <p:nvPr/>
        </p:nvSpPr>
        <p:spPr>
          <a:xfrm>
            <a:off x="8605855" y="2181870"/>
            <a:ext cx="457240" cy="21719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Line 19">
            <a:extLst>
              <a:ext uri="{FF2B5EF4-FFF2-40B4-BE49-F238E27FC236}">
                <a16:creationId xmlns:a16="http://schemas.microsoft.com/office/drawing/2014/main" id="{2D85CE73-7C2F-4B03-9837-55C8E9611F28}"/>
              </a:ext>
              <a:ext uri="{C183D7F6-B498-43B3-948B-1728B52AA6E4}">
                <adec:decorative xmlns:adec="http://schemas.microsoft.com/office/drawing/2017/decorative" val="1"/>
              </a:ext>
            </a:extLst>
          </p:cNvPr>
          <p:cNvSpPr>
            <a:spLocks noChangeShapeType="1"/>
          </p:cNvSpPr>
          <p:nvPr/>
        </p:nvSpPr>
        <p:spPr bwMode="auto">
          <a:xfrm rot="5400000" flipV="1">
            <a:off x="10432615" y="3406470"/>
            <a:ext cx="0" cy="871187"/>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9048348" y="6492875"/>
            <a:ext cx="3143652" cy="365125"/>
          </a:xfrm>
        </p:spPr>
        <p:txBody>
          <a:bodyPr/>
          <a:lstStyle/>
          <a:p>
            <a:r>
              <a:rPr lang="de-de" dirty="0"/>
              <a:t>© 2022 Microsoft. Alle Rechte vorbehalten. </a:t>
            </a:r>
          </a:p>
        </p:txBody>
      </p:sp>
      <p:pic>
        <p:nvPicPr>
          <p:cNvPr id="10" name="Picture 9">
            <a:extLst>
              <a:ext uri="{FF2B5EF4-FFF2-40B4-BE49-F238E27FC236}">
                <a16:creationId xmlns:a16="http://schemas.microsoft.com/office/drawing/2014/main" id="{7565D8C3-CC84-4C8B-B4BE-79B71D16C2B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5918" y="5434983"/>
            <a:ext cx="8123809" cy="970874"/>
          </a:xfrm>
          <a:prstGeom prst="rect">
            <a:avLst/>
          </a:prstGeom>
        </p:spPr>
      </p:pic>
      <p:sp>
        <p:nvSpPr>
          <p:cNvPr id="11" name="Rectangle 10">
            <a:extLst>
              <a:ext uri="{FF2B5EF4-FFF2-40B4-BE49-F238E27FC236}">
                <a16:creationId xmlns:a16="http://schemas.microsoft.com/office/drawing/2014/main" id="{CF25284C-DE10-4FDA-A47A-FDA248332FBE}"/>
              </a:ext>
              <a:ext uri="{C183D7F6-B498-43B3-948B-1728B52AA6E4}">
                <adec:decorative xmlns:adec="http://schemas.microsoft.com/office/drawing/2017/decorative" val="1"/>
              </a:ext>
            </a:extLst>
          </p:cNvPr>
          <p:cNvSpPr/>
          <p:nvPr/>
        </p:nvSpPr>
        <p:spPr>
          <a:xfrm>
            <a:off x="7978877" y="5597428"/>
            <a:ext cx="814251" cy="80842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005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Veröffentlichen von Berichten</a:t>
            </a:r>
            <a:endParaRPr lang="en-US"/>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de-de"/>
              <a:t>Aufgaben nach der Veröffentlichung</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199" y="2070000"/>
            <a:ext cx="11533239" cy="4788000"/>
          </a:xfrm>
        </p:spPr>
        <p:txBody>
          <a:bodyPr/>
          <a:lstStyle/>
          <a:p>
            <a:r>
              <a:rPr lang="de-de" dirty="0"/>
              <a:t>Die Aufgaben nach der Veröffentlichung können Folgendes umfassen: </a:t>
            </a:r>
          </a:p>
          <a:p>
            <a:pPr lvl="1"/>
            <a:r>
              <a:rPr lang="de-de" dirty="0"/>
              <a:t>Berichtsdatenquellen konfigurieren</a:t>
            </a:r>
          </a:p>
          <a:p>
            <a:pPr lvl="2"/>
            <a:r>
              <a:rPr lang="de-de" dirty="0"/>
              <a:t>Cloud-Quellen:</a:t>
            </a:r>
          </a:p>
          <a:p>
            <a:pPr lvl="3"/>
            <a:r>
              <a:rPr lang="de-de" dirty="0"/>
              <a:t>Anwenden von Anmeldeinformationen auf Datenquellen, falls erforderlich</a:t>
            </a:r>
          </a:p>
          <a:p>
            <a:pPr lvl="2"/>
            <a:r>
              <a:rPr lang="de-de" dirty="0"/>
              <a:t>Lokale Quellen:</a:t>
            </a:r>
          </a:p>
          <a:p>
            <a:pPr lvl="3"/>
            <a:r>
              <a:rPr lang="de-de" dirty="0"/>
              <a:t>Installieren des lokalen Datengateways</a:t>
            </a:r>
          </a:p>
          <a:p>
            <a:pPr lvl="3"/>
            <a:r>
              <a:rPr lang="de-de" dirty="0"/>
              <a:t>Erstellen von Gateway-Datenquellen</a:t>
            </a:r>
          </a:p>
          <a:p>
            <a:pPr lvl="3"/>
            <a:r>
              <a:rPr lang="de-de" dirty="0"/>
              <a:t>Zuordnen von Gateway-Datenquellen zu Berichtsdatenquellen</a:t>
            </a:r>
          </a:p>
          <a:p>
            <a:pPr lvl="2"/>
            <a:r>
              <a:rPr lang="de-de" dirty="0"/>
              <a:t>Konfigurieren der Berichtseinstellungen</a:t>
            </a:r>
          </a:p>
          <a:p>
            <a:pPr lvl="3"/>
            <a:r>
              <a:rPr lang="de-de" dirty="0"/>
              <a:t>Hinzufügen der Kontakte</a:t>
            </a:r>
          </a:p>
          <a:p>
            <a:pPr lvl="3"/>
            <a:r>
              <a:rPr lang="de-de" dirty="0"/>
              <a:t>Aktivieren oder Deaktivieren der Kommentare</a:t>
            </a:r>
          </a:p>
          <a:p>
            <a:pPr lvl="2"/>
            <a:r>
              <a:rPr lang="de-de" dirty="0"/>
              <a:t>Freigabe oder Weitergabe von Berichten an andere</a:t>
            </a:r>
          </a:p>
          <a:p>
            <a:endParaRPr lang="en-US" dirty="0"/>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8922774" y="6492875"/>
            <a:ext cx="3269226" cy="365125"/>
          </a:xfrm>
        </p:spPr>
        <p:txBody>
          <a:bodyPr/>
          <a:lstStyle/>
          <a:p>
            <a:r>
              <a:rPr lang="de-de" dirty="0"/>
              <a:t>© 2022 Microsoft. Alle Rechte vorbehalten. </a:t>
            </a:r>
          </a:p>
        </p:txBody>
      </p:sp>
    </p:spTree>
    <p:extLst>
      <p:ext uri="{BB962C8B-B14F-4D97-AF65-F5344CB8AC3E}">
        <p14:creationId xmlns:p14="http://schemas.microsoft.com/office/powerpoint/2010/main" val="276713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Veröffentlichen von Berichten</a:t>
            </a:r>
            <a:endParaRPr lang="en-US"/>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de-de"/>
              <a:t>Aufgaben nach der Veröffentlichung » Freigabe</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199" y="1917600"/>
            <a:ext cx="11734799" cy="4788000"/>
          </a:xfrm>
        </p:spPr>
        <p:txBody>
          <a:bodyPr/>
          <a:lstStyle/>
          <a:p>
            <a:r>
              <a:rPr lang="de-de" sz="2600" dirty="0"/>
              <a:t>Berichtsbenutzer können Zugriff auf den Arbeitsbereich erhalten, dies wird jedoch nicht empfohlen.</a:t>
            </a:r>
          </a:p>
          <a:p>
            <a:r>
              <a:rPr lang="de-de" sz="2600" dirty="0"/>
              <a:t>Berichte werden vorzugsweise auf verwaltete Weise freigegeben oder verteilt:</a:t>
            </a:r>
          </a:p>
          <a:p>
            <a:pPr lvl="1"/>
            <a:r>
              <a:rPr lang="de-de" sz="2200" b="1" dirty="0"/>
              <a:t>Geben Sie</a:t>
            </a:r>
            <a:r>
              <a:rPr lang="de-de" sz="2200" dirty="0"/>
              <a:t> den Bericht für andere Benutzer frei, in der Regel für eine ausgewählte Zielgruppe.</a:t>
            </a:r>
          </a:p>
          <a:p>
            <a:pPr lvl="1"/>
            <a:r>
              <a:rPr lang="de-de" sz="2200" b="1" dirty="0"/>
              <a:t>Veröffentlichen Sie den Arbeitsbereich,</a:t>
            </a:r>
            <a:r>
              <a:rPr lang="de-de" sz="2200" dirty="0"/>
              <a:t> um den Bericht über eine App zu verteilen, normalerweise zusammen mit anderen Berichten, und an ein breites Publikum.</a:t>
            </a:r>
          </a:p>
          <a:p>
            <a:pPr lvl="1"/>
            <a:r>
              <a:rPr lang="de-de" sz="2200" b="1" dirty="0"/>
              <a:t>Erstellen Sie Abonnements, </a:t>
            </a:r>
            <a:r>
              <a:rPr lang="de-de" sz="2200" dirty="0"/>
              <a:t>um den an eine E-Mail angehängten Bericht bereitzustellen, normalerweise einer ausgewählten Zielgruppe.</a:t>
            </a:r>
          </a:p>
          <a:p>
            <a:pPr lvl="1"/>
            <a:r>
              <a:rPr lang="de-de" sz="2200" dirty="0"/>
              <a:t>Verwenden Sie die </a:t>
            </a:r>
            <a:r>
              <a:rPr lang="de-de" sz="2200" b="1" dirty="0"/>
              <a:t>Power BI-Export-API </a:t>
            </a:r>
            <a:r>
              <a:rPr lang="de-de" sz="2200" dirty="0"/>
              <a:t>für programmgesteuertes Abrufen von Berichten.</a:t>
            </a:r>
          </a:p>
          <a:p>
            <a:r>
              <a:rPr lang="de-de" sz="2600" dirty="0"/>
              <a:t>Berichte können auch in benutzerdefinierte Apps oder Portale eingebettet werden.</a:t>
            </a:r>
          </a:p>
          <a:p>
            <a:endParaRPr lang="en-US" dirty="0"/>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9085006" y="6492875"/>
            <a:ext cx="3106993" cy="365125"/>
          </a:xfrm>
        </p:spPr>
        <p:txBody>
          <a:bodyPr/>
          <a:lstStyle/>
          <a:p>
            <a:r>
              <a:rPr lang="de-de" dirty="0"/>
              <a:t>© 2022 Microsoft. Alle Rechte vorbehalten. </a:t>
            </a:r>
          </a:p>
        </p:txBody>
      </p:sp>
    </p:spTree>
    <p:extLst>
      <p:ext uri="{BB962C8B-B14F-4D97-AF65-F5344CB8AC3E}">
        <p14:creationId xmlns:p14="http://schemas.microsoft.com/office/powerpoint/2010/main" val="3524341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Nutzung der Berichte</a:t>
            </a:r>
            <a:endParaRPr lang="en-US"/>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199" y="2070000"/>
            <a:ext cx="11547987" cy="4788000"/>
          </a:xfrm>
        </p:spPr>
        <p:txBody>
          <a:bodyPr/>
          <a:lstStyle/>
          <a:p>
            <a:r>
              <a:rPr lang="de-de" dirty="0"/>
              <a:t>Berichtsbenutzer können Berichte in folgenden Bereichen verwenden:</a:t>
            </a:r>
          </a:p>
          <a:p>
            <a:pPr lvl="1"/>
            <a:r>
              <a:rPr lang="de-de" dirty="0"/>
              <a:t>Power BI-Dienst</a:t>
            </a:r>
          </a:p>
          <a:p>
            <a:pPr lvl="1"/>
            <a:r>
              <a:rPr lang="de-de" dirty="0"/>
              <a:t>Mobile Power BI-App</a:t>
            </a:r>
          </a:p>
          <a:p>
            <a:pPr lvl="1"/>
            <a:r>
              <a:rPr lang="de-de" dirty="0"/>
              <a:t>Benutzerdefinierte App oder benutzerdefiniertes Portal</a:t>
            </a:r>
          </a:p>
          <a:p>
            <a:endParaRPr lang="en-US" dirty="0"/>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1973201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FD1552-547E-4B28-BD38-00C58A5971C5}"/>
              </a:ext>
            </a:extLst>
          </p:cNvPr>
          <p:cNvSpPr>
            <a:spLocks noGrp="1"/>
          </p:cNvSpPr>
          <p:nvPr>
            <p:ph type="title"/>
          </p:nvPr>
        </p:nvSpPr>
        <p:spPr/>
        <p:txBody>
          <a:bodyPr/>
          <a:lstStyle/>
          <a:p>
            <a:r>
              <a:rPr lang="de-de"/>
              <a:t>Vorstellung des Kursleiters</a:t>
            </a:r>
          </a:p>
        </p:txBody>
      </p:sp>
      <p:sp>
        <p:nvSpPr>
          <p:cNvPr id="7" name="Text Placeholder 6" hidden="1">
            <a:extLst>
              <a:ext uri="{FF2B5EF4-FFF2-40B4-BE49-F238E27FC236}">
                <a16:creationId xmlns:a16="http://schemas.microsoft.com/office/drawing/2014/main" id="{9CA0B451-F877-4868-8B6B-8979EF500E13}"/>
              </a:ext>
            </a:extLst>
          </p:cNvPr>
          <p:cNvSpPr>
            <a:spLocks noGrp="1"/>
          </p:cNvSpPr>
          <p:nvPr>
            <p:ph type="body" sz="quarter" idx="10"/>
          </p:nvPr>
        </p:nvSpPr>
        <p:spPr/>
        <p:txBody>
          <a:bodyPr/>
          <a:lstStyle/>
          <a:p>
            <a:endParaRPr lang="en-US"/>
          </a:p>
        </p:txBody>
      </p:sp>
      <p:sp>
        <p:nvSpPr>
          <p:cNvPr id="6" name="Content Placeholder 5">
            <a:extLst>
              <a:ext uri="{FF2B5EF4-FFF2-40B4-BE49-F238E27FC236}">
                <a16:creationId xmlns:a16="http://schemas.microsoft.com/office/drawing/2014/main" id="{3D4A262D-FF63-4D15-8CD0-B487A21ADCE7}"/>
              </a:ext>
            </a:extLst>
          </p:cNvPr>
          <p:cNvSpPr>
            <a:spLocks noGrp="1"/>
          </p:cNvSpPr>
          <p:nvPr>
            <p:ph idx="1"/>
          </p:nvPr>
        </p:nvSpPr>
        <p:spPr/>
        <p:txBody>
          <a:bodyPr/>
          <a:lstStyle/>
          <a:p>
            <a:endParaRPr lang="en-US" dirty="0"/>
          </a:p>
        </p:txBody>
      </p:sp>
      <p:sp>
        <p:nvSpPr>
          <p:cNvPr id="9" name="Footer Placeholder 8">
            <a:extLst>
              <a:ext uri="{FF2B5EF4-FFF2-40B4-BE49-F238E27FC236}">
                <a16:creationId xmlns:a16="http://schemas.microsoft.com/office/drawing/2014/main" id="{4661FB5B-22C4-45E6-B28E-EEBFB2C10FE6}"/>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
        <p:nvSpPr>
          <p:cNvPr id="8" name="Notice">
            <a:extLst>
              <a:ext uri="{FF2B5EF4-FFF2-40B4-BE49-F238E27FC236}">
                <a16:creationId xmlns:a16="http://schemas.microsoft.com/office/drawing/2014/main" id="{E5FD7285-1F7C-4C58-8EA2-B21FDD3358D1}"/>
              </a:ext>
              <a:ext uri="{C183D7F6-B498-43B3-948B-1728B52AA6E4}">
                <adec:decorative xmlns:adec="http://schemas.microsoft.com/office/drawing/2017/decorative" val="1"/>
              </a:ext>
            </a:extLst>
          </p:cNvPr>
          <p:cNvSpPr txBox="1"/>
          <p:nvPr/>
        </p:nvSpPr>
        <p:spPr>
          <a:xfrm rot="19800000">
            <a:off x="1306900" y="2880040"/>
            <a:ext cx="9050373" cy="830997"/>
          </a:xfrm>
          <a:prstGeom prst="rect">
            <a:avLst/>
          </a:prstGeom>
          <a:solidFill>
            <a:schemeClr val="bg2"/>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2400" b="1" i="0" u="none" strike="noStrike" kern="0" cap="none" spc="0" normalizeH="0" baseline="0" noProof="0" dirty="0">
                <a:ln>
                  <a:noFill/>
                </a:ln>
                <a:solidFill>
                  <a:schemeClr val="accent6"/>
                </a:solidFill>
                <a:effectLst/>
                <a:uLnTx/>
                <a:uFillTx/>
              </a:rPr>
              <a:t>ENTFERNEN SIE DIESEN KOMMENTAR VOR DER SCHULUNG.</a:t>
            </a:r>
          </a:p>
          <a:p>
            <a:pPr marL="0" marR="0" lvl="0" indent="0" defTabSz="914400" eaLnBrk="1" fontAlgn="auto" latinLnBrk="0" hangingPunct="1">
              <a:lnSpc>
                <a:spcPct val="100000"/>
              </a:lnSpc>
              <a:spcBef>
                <a:spcPts val="0"/>
              </a:spcBef>
              <a:spcAft>
                <a:spcPts val="0"/>
              </a:spcAft>
              <a:buClrTx/>
              <a:buSzTx/>
              <a:buFontTx/>
              <a:buNone/>
              <a:tabLst/>
              <a:defRPr/>
            </a:pPr>
            <a:r>
              <a:rPr kumimoji="0" lang="de-de" sz="2400" b="0" i="0" u="none" strike="noStrike" kern="0" cap="none" spc="0" normalizeH="0" baseline="0" noProof="0" dirty="0">
                <a:ln>
                  <a:noFill/>
                </a:ln>
                <a:solidFill>
                  <a:schemeClr val="accent6"/>
                </a:solidFill>
                <a:effectLst/>
                <a:uLnTx/>
                <a:uFillTx/>
              </a:rPr>
              <a:t>Geben Sie Ihren Namen und Ihre Lebenslaufdaten ein.</a:t>
            </a:r>
          </a:p>
        </p:txBody>
      </p:sp>
    </p:spTree>
    <p:extLst>
      <p:ext uri="{BB962C8B-B14F-4D97-AF65-F5344CB8AC3E}">
        <p14:creationId xmlns:p14="http://schemas.microsoft.com/office/powerpoint/2010/main" val="110489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5D693-90EA-4C27-B6FE-5F7C1E6BF7F8}"/>
              </a:ext>
            </a:extLst>
          </p:cNvPr>
          <p:cNvSpPr>
            <a:spLocks noGrp="1"/>
          </p:cNvSpPr>
          <p:nvPr>
            <p:ph type="title"/>
          </p:nvPr>
        </p:nvSpPr>
        <p:spPr>
          <a:xfrm>
            <a:off x="457200" y="362339"/>
            <a:ext cx="11235600" cy="694800"/>
          </a:xfrm>
        </p:spPr>
        <p:txBody>
          <a:bodyPr/>
          <a:lstStyle/>
          <a:p>
            <a:r>
              <a:rPr lang="de-de"/>
              <a:t>Einführung in Power BI</a:t>
            </a:r>
          </a:p>
        </p:txBody>
      </p:sp>
      <p:sp>
        <p:nvSpPr>
          <p:cNvPr id="3" name="Text Placeholder 2">
            <a:extLst>
              <a:ext uri="{FF2B5EF4-FFF2-40B4-BE49-F238E27FC236}">
                <a16:creationId xmlns:a16="http://schemas.microsoft.com/office/drawing/2014/main" id="{A48B6906-8B0F-4F18-961A-96661E9743A2}"/>
              </a:ext>
            </a:extLst>
          </p:cNvPr>
          <p:cNvSpPr>
            <a:spLocks noGrp="1"/>
          </p:cNvSpPr>
          <p:nvPr>
            <p:ph type="body" sz="quarter" idx="10"/>
          </p:nvPr>
        </p:nvSpPr>
        <p:spPr>
          <a:xfrm>
            <a:off x="457200" y="1080000"/>
            <a:ext cx="11235600" cy="540000"/>
          </a:xfrm>
        </p:spPr>
        <p:txBody>
          <a:bodyPr/>
          <a:lstStyle/>
          <a:p>
            <a:r>
              <a:rPr lang="de-de">
                <a:latin typeface="+mj-lt"/>
              </a:rPr>
              <a:t>Produktportfolio</a:t>
            </a:r>
          </a:p>
        </p:txBody>
      </p:sp>
      <p:sp>
        <p:nvSpPr>
          <p:cNvPr id="14" name="TextBox 13">
            <a:extLst>
              <a:ext uri="{FF2B5EF4-FFF2-40B4-BE49-F238E27FC236}">
                <a16:creationId xmlns:a16="http://schemas.microsoft.com/office/drawing/2014/main" id="{3FFA2E3B-2223-4684-868A-0BC3E5EBCB54}"/>
              </a:ext>
            </a:extLst>
          </p:cNvPr>
          <p:cNvSpPr txBox="1"/>
          <p:nvPr/>
        </p:nvSpPr>
        <p:spPr>
          <a:xfrm>
            <a:off x="274640" y="2538655"/>
            <a:ext cx="2062580" cy="433965"/>
          </a:xfrm>
          <a:prstGeom prst="rect">
            <a:avLst/>
          </a:prstGeom>
          <a:noFill/>
        </p:spPr>
        <p:txBody>
          <a:bodyPr wrap="square" lIns="146304" tIns="91440" rIns="146304" bIns="91440" rtlCol="0">
            <a:spAutoFit/>
          </a:bodyPr>
          <a:lstStyle/>
          <a:p>
            <a:pPr algn="ctr">
              <a:lnSpc>
                <a:spcPct val="90000"/>
              </a:lnSpc>
              <a:spcAft>
                <a:spcPts val="600"/>
              </a:spcAft>
            </a:pPr>
            <a:r>
              <a:rPr lang="de-de">
                <a:latin typeface="+mj-lt"/>
                <a:cs typeface="Segoe UI Semibold" panose="020B0702040204020203" pitchFamily="34" charset="0"/>
              </a:rPr>
              <a:t>Autor</a:t>
            </a:r>
          </a:p>
        </p:txBody>
      </p:sp>
      <p:pic>
        <p:nvPicPr>
          <p:cNvPr id="60" name="Picture 59">
            <a:extLst>
              <a:ext uri="{FF2B5EF4-FFF2-40B4-BE49-F238E27FC236}">
                <a16:creationId xmlns:a16="http://schemas.microsoft.com/office/drawing/2014/main" id="{D2E35064-9ED5-43A5-B1E4-CF616FAF55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57200" y="3260659"/>
            <a:ext cx="774700" cy="558800"/>
          </a:xfrm>
          <a:prstGeom prst="rect">
            <a:avLst/>
          </a:prstGeom>
        </p:spPr>
      </p:pic>
      <p:sp>
        <p:nvSpPr>
          <p:cNvPr id="9" name="Rectangle 8">
            <a:extLst>
              <a:ext uri="{FF2B5EF4-FFF2-40B4-BE49-F238E27FC236}">
                <a16:creationId xmlns:a16="http://schemas.microsoft.com/office/drawing/2014/main" id="{4EE15FBE-F6A5-442C-9926-B9F65FD657AC}"/>
              </a:ext>
            </a:extLst>
          </p:cNvPr>
          <p:cNvSpPr/>
          <p:nvPr/>
        </p:nvSpPr>
        <p:spPr bwMode="auto">
          <a:xfrm>
            <a:off x="274639" y="3912227"/>
            <a:ext cx="1169697"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de-de" sz="1600" b="0" i="0" u="none" strike="noStrike" kern="0" cap="none" spc="0" normalizeH="0" baseline="0" noProof="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de-de" sz="1600" b="0" i="0" u="none" strike="noStrike" kern="0" cap="none" spc="0" normalizeH="0" baseline="0" noProof="0">
                <a:ln>
                  <a:noFill/>
                </a:ln>
                <a:solidFill>
                  <a:schemeClr val="accent2"/>
                </a:solidFill>
                <a:effectLst/>
                <a:uLnTx/>
                <a:uFillTx/>
                <a:ea typeface="+mn-ea"/>
                <a:cs typeface="Segoe UI" pitchFamily="34" charset="0"/>
              </a:rPr>
              <a:t>Desktop</a:t>
            </a:r>
          </a:p>
        </p:txBody>
      </p:sp>
      <p:pic>
        <p:nvPicPr>
          <p:cNvPr id="61" name="Picture 60">
            <a:extLst>
              <a:ext uri="{FF2B5EF4-FFF2-40B4-BE49-F238E27FC236}">
                <a16:creationId xmlns:a16="http://schemas.microsoft.com/office/drawing/2014/main" id="{E2E6FFE7-49F9-4EB3-9FB6-877EBD77EA7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1510815" y="3269126"/>
            <a:ext cx="762000" cy="550333"/>
          </a:xfrm>
          <a:prstGeom prst="rect">
            <a:avLst/>
          </a:prstGeom>
        </p:spPr>
      </p:pic>
      <p:sp>
        <p:nvSpPr>
          <p:cNvPr id="58" name="Rectangle 57">
            <a:extLst>
              <a:ext uri="{FF2B5EF4-FFF2-40B4-BE49-F238E27FC236}">
                <a16:creationId xmlns:a16="http://schemas.microsoft.com/office/drawing/2014/main" id="{A38AE76B-E533-4A97-B5C3-2BF3B6337E4D}"/>
              </a:ext>
            </a:extLst>
          </p:cNvPr>
          <p:cNvSpPr/>
          <p:nvPr/>
        </p:nvSpPr>
        <p:spPr bwMode="auto">
          <a:xfrm>
            <a:off x="1281567" y="3912227"/>
            <a:ext cx="1169697"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de-de" sz="1600" b="0" i="0" u="none" strike="noStrike" kern="0" cap="none" spc="0" normalizeH="0" baseline="0" noProof="0" dirty="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de-de" sz="1600" b="0" i="0" u="none" strike="noStrike" kern="0" cap="none" spc="0" normalizeH="0" baseline="0" noProof="0" dirty="0">
                <a:ln>
                  <a:noFill/>
                </a:ln>
                <a:solidFill>
                  <a:schemeClr val="accent2"/>
                </a:solidFill>
                <a:effectLst/>
                <a:uLnTx/>
                <a:uFillTx/>
                <a:ea typeface="+mn-ea"/>
                <a:cs typeface="Segoe UI" pitchFamily="34" charset="0"/>
              </a:rPr>
              <a:t>Report Builder</a:t>
            </a:r>
          </a:p>
        </p:txBody>
      </p:sp>
      <p:cxnSp>
        <p:nvCxnSpPr>
          <p:cNvPr id="13" name="Straight Connector 12">
            <a:extLst>
              <a:ext uri="{FF2B5EF4-FFF2-40B4-BE49-F238E27FC236}">
                <a16:creationId xmlns:a16="http://schemas.microsoft.com/office/drawing/2014/main" id="{346841A5-0A7C-48A4-AE10-B26090BC5E0E}"/>
              </a:ext>
              <a:ext uri="{C183D7F6-B498-43B3-948B-1728B52AA6E4}">
                <adec:decorative xmlns:adec="http://schemas.microsoft.com/office/drawing/2017/decorative" val="1"/>
              </a:ext>
            </a:extLst>
          </p:cNvPr>
          <p:cNvCxnSpPr>
            <a:cxnSpLocks/>
          </p:cNvCxnSpPr>
          <p:nvPr/>
        </p:nvCxnSpPr>
        <p:spPr>
          <a:xfrm>
            <a:off x="274639" y="4855455"/>
            <a:ext cx="2059354" cy="0"/>
          </a:xfrm>
          <a:prstGeom prst="line">
            <a:avLst/>
          </a:prstGeom>
          <a:noFill/>
          <a:ln w="15875" cap="flat" cmpd="sng" algn="ctr">
            <a:solidFill>
              <a:srgbClr val="353535"/>
            </a:solidFill>
            <a:prstDash val="solid"/>
            <a:headEnd type="none"/>
            <a:tailEnd type="none"/>
          </a:ln>
          <a:effectLst/>
        </p:spPr>
      </p:cxnSp>
      <p:sp>
        <p:nvSpPr>
          <p:cNvPr id="10" name="TextBox 9">
            <a:extLst>
              <a:ext uri="{FF2B5EF4-FFF2-40B4-BE49-F238E27FC236}">
                <a16:creationId xmlns:a16="http://schemas.microsoft.com/office/drawing/2014/main" id="{B0F2FF60-603B-4130-96D6-226EBD671574}"/>
              </a:ext>
            </a:extLst>
          </p:cNvPr>
          <p:cNvSpPr txBox="1"/>
          <p:nvPr/>
        </p:nvSpPr>
        <p:spPr>
          <a:xfrm>
            <a:off x="117987" y="4966851"/>
            <a:ext cx="2448232" cy="923330"/>
          </a:xfrm>
          <a:prstGeom prst="rect">
            <a:avLst/>
          </a:prstGeom>
          <a:noFill/>
        </p:spPr>
        <p:txBody>
          <a:bodyPr wrap="square" lIns="146304" tIns="91440" rIns="146304" bIns="91440" rtlCol="0">
            <a:spAutoFit/>
          </a:bodyPr>
          <a:lstStyle/>
          <a:p>
            <a:pPr algn="ctr">
              <a:spcAft>
                <a:spcPts val="600"/>
              </a:spcAft>
            </a:pPr>
            <a:r>
              <a:rPr lang="de-de" sz="1600" dirty="0"/>
              <a:t>Kostenlose Datenanalyse- und Berichtserstellungstools</a:t>
            </a:r>
          </a:p>
        </p:txBody>
      </p:sp>
      <p:sp>
        <p:nvSpPr>
          <p:cNvPr id="15" name="TextBox 14">
            <a:extLst>
              <a:ext uri="{FF2B5EF4-FFF2-40B4-BE49-F238E27FC236}">
                <a16:creationId xmlns:a16="http://schemas.microsoft.com/office/drawing/2014/main" id="{087039EA-75F1-4726-8046-016EAE6C6069}"/>
              </a:ext>
            </a:extLst>
          </p:cNvPr>
          <p:cNvSpPr txBox="1"/>
          <p:nvPr/>
        </p:nvSpPr>
        <p:spPr>
          <a:xfrm>
            <a:off x="2577585" y="2538655"/>
            <a:ext cx="2335966" cy="683264"/>
          </a:xfrm>
          <a:prstGeom prst="rect">
            <a:avLst/>
          </a:prstGeom>
          <a:noFill/>
        </p:spPr>
        <p:txBody>
          <a:bodyPr wrap="square" lIns="146304" tIns="91440" rIns="146304" bIns="91440" rtlCol="0">
            <a:spAutoFit/>
          </a:bodyPr>
          <a:lstStyle/>
          <a:p>
            <a:pPr algn="ctr">
              <a:lnSpc>
                <a:spcPct val="90000"/>
              </a:lnSpc>
              <a:spcAft>
                <a:spcPts val="600"/>
              </a:spcAft>
            </a:pPr>
            <a:r>
              <a:rPr lang="de-de" dirty="0">
                <a:latin typeface="+mj-lt"/>
                <a:cs typeface="Segoe UI Semibold" panose="020B0702040204020203" pitchFamily="34" charset="0"/>
              </a:rPr>
              <a:t>Freigeben und zusammenarbeiten</a:t>
            </a:r>
          </a:p>
        </p:txBody>
      </p:sp>
      <p:pic>
        <p:nvPicPr>
          <p:cNvPr id="62" name="Picture 61">
            <a:extLst>
              <a:ext uri="{FF2B5EF4-FFF2-40B4-BE49-F238E27FC236}">
                <a16:creationId xmlns:a16="http://schemas.microsoft.com/office/drawing/2014/main" id="{C4EF4D67-DA81-4C03-9889-3972DDD132F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320033" y="3362141"/>
            <a:ext cx="762000" cy="482600"/>
          </a:xfrm>
          <a:prstGeom prst="rect">
            <a:avLst/>
          </a:prstGeom>
        </p:spPr>
      </p:pic>
      <p:sp>
        <p:nvSpPr>
          <p:cNvPr id="5" name="Rectangle 4">
            <a:extLst>
              <a:ext uri="{FF2B5EF4-FFF2-40B4-BE49-F238E27FC236}">
                <a16:creationId xmlns:a16="http://schemas.microsoft.com/office/drawing/2014/main" id="{DF8CD1F5-0A88-4F44-867B-1CD90F46C39C}"/>
              </a:ext>
            </a:extLst>
          </p:cNvPr>
          <p:cNvSpPr/>
          <p:nvPr/>
        </p:nvSpPr>
        <p:spPr bwMode="auto">
          <a:xfrm>
            <a:off x="2676805" y="3984964"/>
            <a:ext cx="2072198"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de-de" b="0" i="0" u="none" strike="noStrike" kern="0" cap="none" spc="0" normalizeH="0" baseline="0" noProof="0" dirty="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lang="de-de" kern="0" dirty="0">
                <a:solidFill>
                  <a:schemeClr val="accent2"/>
                </a:solidFill>
                <a:cs typeface="Segoe UI" pitchFamily="34" charset="0"/>
              </a:rPr>
              <a:t>Dienst</a:t>
            </a:r>
            <a:endParaRPr kumimoji="0" lang="en-US" b="0" i="0" u="none" strike="noStrike" kern="0" cap="none" spc="0" normalizeH="0" baseline="0" noProof="0" dirty="0">
              <a:ln>
                <a:noFill/>
              </a:ln>
              <a:solidFill>
                <a:schemeClr val="accent2"/>
              </a:solidFill>
              <a:effectLst/>
              <a:uLnTx/>
              <a:uFillTx/>
              <a:ea typeface="+mn-ea"/>
              <a:cs typeface="Segoe UI" pitchFamily="34" charset="0"/>
            </a:endParaRPr>
          </a:p>
        </p:txBody>
      </p:sp>
      <p:cxnSp>
        <p:nvCxnSpPr>
          <p:cNvPr id="18" name="Straight Connector 17">
            <a:extLst>
              <a:ext uri="{FF2B5EF4-FFF2-40B4-BE49-F238E27FC236}">
                <a16:creationId xmlns:a16="http://schemas.microsoft.com/office/drawing/2014/main" id="{37A0CA35-5533-4FD2-9047-014A7FFF9C0A}"/>
              </a:ext>
              <a:ext uri="{C183D7F6-B498-43B3-948B-1728B52AA6E4}">
                <adec:decorative xmlns:adec="http://schemas.microsoft.com/office/drawing/2017/decorative" val="1"/>
              </a:ext>
            </a:extLst>
          </p:cNvPr>
          <p:cNvCxnSpPr>
            <a:cxnSpLocks/>
          </p:cNvCxnSpPr>
          <p:nvPr/>
        </p:nvCxnSpPr>
        <p:spPr>
          <a:xfrm>
            <a:off x="2671356" y="4855455"/>
            <a:ext cx="2059354" cy="0"/>
          </a:xfrm>
          <a:prstGeom prst="line">
            <a:avLst/>
          </a:prstGeom>
          <a:noFill/>
          <a:ln w="15875" cap="flat" cmpd="sng" algn="ctr">
            <a:solidFill>
              <a:srgbClr val="353535"/>
            </a:solidFill>
            <a:prstDash val="solid"/>
            <a:headEnd type="none"/>
            <a:tailEnd type="none"/>
          </a:ln>
          <a:effectLst/>
        </p:spPr>
      </p:cxnSp>
      <p:sp>
        <p:nvSpPr>
          <p:cNvPr id="6" name="TextBox 5">
            <a:extLst>
              <a:ext uri="{FF2B5EF4-FFF2-40B4-BE49-F238E27FC236}">
                <a16:creationId xmlns:a16="http://schemas.microsoft.com/office/drawing/2014/main" id="{88A6930E-8A9C-45A3-8B3E-294872D728FE}"/>
              </a:ext>
            </a:extLst>
          </p:cNvPr>
          <p:cNvSpPr txBox="1"/>
          <p:nvPr/>
        </p:nvSpPr>
        <p:spPr>
          <a:xfrm>
            <a:off x="2503745" y="4966851"/>
            <a:ext cx="2376290" cy="923330"/>
          </a:xfrm>
          <a:prstGeom prst="rect">
            <a:avLst/>
          </a:prstGeom>
          <a:noFill/>
        </p:spPr>
        <p:txBody>
          <a:bodyPr wrap="square" lIns="146304" tIns="91440" rIns="146304" bIns="91440" rtlCol="0">
            <a:spAutoFit/>
          </a:bodyPr>
          <a:lstStyle/>
          <a:p>
            <a:pPr algn="ctr">
              <a:spcAft>
                <a:spcPts val="600"/>
              </a:spcAft>
            </a:pPr>
            <a:r>
              <a:rPr lang="de-de" sz="1600" dirty="0"/>
              <a:t>Cloudbasierter moderner </a:t>
            </a:r>
            <a:br>
              <a:rPr sz="1600" dirty="0"/>
            </a:br>
            <a:r>
              <a:rPr lang="de-de" sz="1600" dirty="0"/>
              <a:t>Geschäftsanalysedienst</a:t>
            </a:r>
          </a:p>
        </p:txBody>
      </p:sp>
      <p:sp>
        <p:nvSpPr>
          <p:cNvPr id="16" name="TextBox 15">
            <a:extLst>
              <a:ext uri="{FF2B5EF4-FFF2-40B4-BE49-F238E27FC236}">
                <a16:creationId xmlns:a16="http://schemas.microsoft.com/office/drawing/2014/main" id="{23A62519-D059-4063-8259-0734AAB2987A}"/>
              </a:ext>
            </a:extLst>
          </p:cNvPr>
          <p:cNvSpPr txBox="1"/>
          <p:nvPr/>
        </p:nvSpPr>
        <p:spPr>
          <a:xfrm>
            <a:off x="5076573" y="2538655"/>
            <a:ext cx="2059355" cy="683264"/>
          </a:xfrm>
          <a:prstGeom prst="rect">
            <a:avLst/>
          </a:prstGeom>
          <a:noFill/>
        </p:spPr>
        <p:txBody>
          <a:bodyPr wrap="square" lIns="146304" tIns="91440" rIns="146304" bIns="91440" rtlCol="0">
            <a:spAutoFit/>
          </a:bodyPr>
          <a:lstStyle/>
          <a:p>
            <a:pPr algn="ctr">
              <a:lnSpc>
                <a:spcPct val="90000"/>
              </a:lnSpc>
              <a:spcAft>
                <a:spcPts val="600"/>
              </a:spcAft>
            </a:pPr>
            <a:r>
              <a:rPr lang="de-de" dirty="0">
                <a:latin typeface="+mj-lt"/>
                <a:cs typeface="Segoe UI Semibold" panose="020B0702040204020203" pitchFamily="34" charset="0"/>
              </a:rPr>
              <a:t>Große Bereitstellungen</a:t>
            </a:r>
          </a:p>
        </p:txBody>
      </p:sp>
      <p:pic>
        <p:nvPicPr>
          <p:cNvPr id="63" name="Picture 62">
            <a:extLst>
              <a:ext uri="{FF2B5EF4-FFF2-40B4-BE49-F238E27FC236}">
                <a16:creationId xmlns:a16="http://schemas.microsoft.com/office/drawing/2014/main" id="{5A0F8923-D7CF-45C2-B9A9-E5414033289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848350" y="3321220"/>
            <a:ext cx="495300" cy="685800"/>
          </a:xfrm>
          <a:prstGeom prst="rect">
            <a:avLst/>
          </a:prstGeom>
        </p:spPr>
      </p:pic>
      <p:sp>
        <p:nvSpPr>
          <p:cNvPr id="7" name="Rectangle 6">
            <a:extLst>
              <a:ext uri="{FF2B5EF4-FFF2-40B4-BE49-F238E27FC236}">
                <a16:creationId xmlns:a16="http://schemas.microsoft.com/office/drawing/2014/main" id="{214DF97B-6C14-432B-B194-1D3C77FF74D7}"/>
              </a:ext>
            </a:extLst>
          </p:cNvPr>
          <p:cNvSpPr/>
          <p:nvPr/>
        </p:nvSpPr>
        <p:spPr bwMode="auto">
          <a:xfrm>
            <a:off x="5085381" y="3984964"/>
            <a:ext cx="2041062"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de-de" b="0" i="0" u="none" strike="noStrike" kern="0" cap="none" spc="0" normalizeH="0" baseline="0" noProof="0" dirty="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de-de" b="0" i="0" u="none" strike="noStrike" kern="0" cap="none" spc="0" normalizeH="0" baseline="0" noProof="0" dirty="0">
                <a:ln>
                  <a:noFill/>
                </a:ln>
                <a:solidFill>
                  <a:schemeClr val="accent2"/>
                </a:solidFill>
                <a:effectLst/>
                <a:uLnTx/>
                <a:uFillTx/>
                <a:ea typeface="+mn-ea"/>
                <a:cs typeface="Segoe UI" pitchFamily="34" charset="0"/>
              </a:rPr>
              <a:t>Premium</a:t>
            </a:r>
          </a:p>
        </p:txBody>
      </p:sp>
      <p:cxnSp>
        <p:nvCxnSpPr>
          <p:cNvPr id="19" name="Straight Connector 18">
            <a:extLst>
              <a:ext uri="{FF2B5EF4-FFF2-40B4-BE49-F238E27FC236}">
                <a16:creationId xmlns:a16="http://schemas.microsoft.com/office/drawing/2014/main" id="{3453754B-98C0-4FD6-AA27-C02D76C41047}"/>
              </a:ext>
              <a:ext uri="{C183D7F6-B498-43B3-948B-1728B52AA6E4}">
                <adec:decorative xmlns:adec="http://schemas.microsoft.com/office/drawing/2017/decorative" val="1"/>
              </a:ext>
            </a:extLst>
          </p:cNvPr>
          <p:cNvCxnSpPr>
            <a:cxnSpLocks/>
          </p:cNvCxnSpPr>
          <p:nvPr/>
        </p:nvCxnSpPr>
        <p:spPr>
          <a:xfrm>
            <a:off x="5068073" y="4856295"/>
            <a:ext cx="2059354" cy="0"/>
          </a:xfrm>
          <a:prstGeom prst="line">
            <a:avLst/>
          </a:prstGeom>
          <a:noFill/>
          <a:ln w="15875" cap="flat" cmpd="sng" algn="ctr">
            <a:solidFill>
              <a:srgbClr val="353535"/>
            </a:solidFill>
            <a:prstDash val="solid"/>
            <a:headEnd type="none"/>
            <a:tailEnd type="none"/>
          </a:ln>
          <a:effectLst/>
        </p:spPr>
      </p:cxnSp>
      <p:sp>
        <p:nvSpPr>
          <p:cNvPr id="8" name="TextBox 7">
            <a:extLst>
              <a:ext uri="{FF2B5EF4-FFF2-40B4-BE49-F238E27FC236}">
                <a16:creationId xmlns:a16="http://schemas.microsoft.com/office/drawing/2014/main" id="{3E2FCF0E-1FB8-4C91-B8C7-89BB8523F2FC}"/>
              </a:ext>
            </a:extLst>
          </p:cNvPr>
          <p:cNvSpPr txBox="1"/>
          <p:nvPr/>
        </p:nvSpPr>
        <p:spPr>
          <a:xfrm>
            <a:off x="5057016" y="4966851"/>
            <a:ext cx="2059354" cy="923330"/>
          </a:xfrm>
          <a:prstGeom prst="rect">
            <a:avLst/>
          </a:prstGeom>
          <a:noFill/>
        </p:spPr>
        <p:txBody>
          <a:bodyPr wrap="square" lIns="146304" tIns="91440" rIns="146304" bIns="91440" rtlCol="0">
            <a:spAutoFit/>
          </a:bodyPr>
          <a:lstStyle/>
          <a:p>
            <a:pPr algn="ctr">
              <a:spcAft>
                <a:spcPts val="600"/>
              </a:spcAft>
            </a:pPr>
            <a:r>
              <a:rPr lang="de-de" sz="1600" dirty="0"/>
              <a:t>Dedizierte Kapazität für erhöhte Leistung</a:t>
            </a:r>
          </a:p>
        </p:txBody>
      </p:sp>
      <p:sp>
        <p:nvSpPr>
          <p:cNvPr id="54" name="TextBox 53">
            <a:extLst>
              <a:ext uri="{FF2B5EF4-FFF2-40B4-BE49-F238E27FC236}">
                <a16:creationId xmlns:a16="http://schemas.microsoft.com/office/drawing/2014/main" id="{B3361F10-EC92-4647-A909-B22799D090A6}"/>
              </a:ext>
            </a:extLst>
          </p:cNvPr>
          <p:cNvSpPr txBox="1"/>
          <p:nvPr/>
        </p:nvSpPr>
        <p:spPr>
          <a:xfrm>
            <a:off x="7384724" y="2534579"/>
            <a:ext cx="2275470" cy="683264"/>
          </a:xfrm>
          <a:prstGeom prst="rect">
            <a:avLst/>
          </a:prstGeom>
          <a:noFill/>
        </p:spPr>
        <p:txBody>
          <a:bodyPr wrap="square" lIns="146304" tIns="91440" rIns="146304" bIns="91440" rtlCol="0">
            <a:spAutoFit/>
          </a:bodyPr>
          <a:lstStyle/>
          <a:p>
            <a:pPr algn="ctr">
              <a:lnSpc>
                <a:spcPct val="90000"/>
              </a:lnSpc>
              <a:spcAft>
                <a:spcPts val="600"/>
              </a:spcAft>
            </a:pPr>
            <a:r>
              <a:rPr lang="de-de" dirty="0">
                <a:latin typeface="+mj-lt"/>
                <a:cs typeface="Segoe UI Semibold" panose="020B0702040204020203" pitchFamily="34" charset="0"/>
              </a:rPr>
              <a:t>Freigeben und zusammenarbeiten</a:t>
            </a:r>
          </a:p>
        </p:txBody>
      </p:sp>
      <p:pic>
        <p:nvPicPr>
          <p:cNvPr id="66" name="Picture 65">
            <a:extLst>
              <a:ext uri="{FF2B5EF4-FFF2-40B4-BE49-F238E27FC236}">
                <a16:creationId xmlns:a16="http://schemas.microsoft.com/office/drawing/2014/main" id="{F908FFF5-66A4-45DF-A5B0-8E86E22DCD9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076888" y="3316572"/>
            <a:ext cx="495300" cy="685800"/>
          </a:xfrm>
          <a:prstGeom prst="rect">
            <a:avLst/>
          </a:prstGeom>
        </p:spPr>
      </p:pic>
      <p:pic>
        <p:nvPicPr>
          <p:cNvPr id="67" name="Picture 66">
            <a:extLst>
              <a:ext uri="{FF2B5EF4-FFF2-40B4-BE49-F238E27FC236}">
                <a16:creationId xmlns:a16="http://schemas.microsoft.com/office/drawing/2014/main" id="{DB933B6D-C4FC-472C-8294-47620C270BD3}"/>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578664" y="3703991"/>
            <a:ext cx="562862" cy="406511"/>
          </a:xfrm>
          <a:prstGeom prst="rect">
            <a:avLst/>
          </a:prstGeom>
        </p:spPr>
      </p:pic>
      <p:sp>
        <p:nvSpPr>
          <p:cNvPr id="51" name="Rectangle 50">
            <a:extLst>
              <a:ext uri="{FF2B5EF4-FFF2-40B4-BE49-F238E27FC236}">
                <a16:creationId xmlns:a16="http://schemas.microsoft.com/office/drawing/2014/main" id="{3AA7F7E8-74BD-4474-B175-3375BD5D21C6}"/>
              </a:ext>
            </a:extLst>
          </p:cNvPr>
          <p:cNvSpPr/>
          <p:nvPr/>
        </p:nvSpPr>
        <p:spPr bwMode="auto">
          <a:xfrm>
            <a:off x="7501928" y="3984964"/>
            <a:ext cx="2041062"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de-de" b="0" i="0" u="none" strike="noStrike" kern="0" cap="none" spc="0" normalizeH="0" baseline="0" noProof="0">
                <a:ln>
                  <a:noFill/>
                </a:ln>
                <a:solidFill>
                  <a:schemeClr val="accent2"/>
                </a:solidFill>
                <a:effectLst/>
                <a:uLnTx/>
                <a:uFillTx/>
                <a:ea typeface="+mn-ea"/>
                <a:cs typeface="Segoe UI" pitchFamily="34" charset="0"/>
              </a:rPr>
              <a:t>Power BI </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de-de" b="0" i="0" u="none" strike="noStrike" kern="0" cap="none" spc="0" normalizeH="0" baseline="0" noProof="0">
                <a:ln>
                  <a:noFill/>
                </a:ln>
                <a:solidFill>
                  <a:schemeClr val="accent2"/>
                </a:solidFill>
                <a:effectLst/>
                <a:uLnTx/>
                <a:uFillTx/>
                <a:ea typeface="+mn-ea"/>
                <a:cs typeface="Segoe UI" pitchFamily="34" charset="0"/>
              </a:rPr>
              <a:t>Berichtsserver</a:t>
            </a:r>
          </a:p>
        </p:txBody>
      </p:sp>
      <p:cxnSp>
        <p:nvCxnSpPr>
          <p:cNvPr id="20" name="Straight Connector 19">
            <a:extLst>
              <a:ext uri="{FF2B5EF4-FFF2-40B4-BE49-F238E27FC236}">
                <a16:creationId xmlns:a16="http://schemas.microsoft.com/office/drawing/2014/main" id="{0D1D8AF0-B33D-422F-A4E0-871586054F64}"/>
              </a:ext>
              <a:ext uri="{C183D7F6-B498-43B3-948B-1728B52AA6E4}">
                <adec:decorative xmlns:adec="http://schemas.microsoft.com/office/drawing/2017/decorative" val="1"/>
              </a:ext>
            </a:extLst>
          </p:cNvPr>
          <p:cNvCxnSpPr>
            <a:cxnSpLocks/>
          </p:cNvCxnSpPr>
          <p:nvPr/>
        </p:nvCxnSpPr>
        <p:spPr>
          <a:xfrm>
            <a:off x="7492782" y="4852083"/>
            <a:ext cx="2059354" cy="0"/>
          </a:xfrm>
          <a:prstGeom prst="line">
            <a:avLst/>
          </a:prstGeom>
          <a:noFill/>
          <a:ln w="15875" cap="flat" cmpd="sng" algn="ctr">
            <a:solidFill>
              <a:srgbClr val="353535"/>
            </a:solidFill>
            <a:prstDash val="solid"/>
            <a:headEnd type="none"/>
            <a:tailEnd type="none"/>
          </a:ln>
          <a:effectLst/>
        </p:spPr>
      </p:cxnSp>
      <p:sp>
        <p:nvSpPr>
          <p:cNvPr id="56" name="TextBox 55">
            <a:extLst>
              <a:ext uri="{FF2B5EF4-FFF2-40B4-BE49-F238E27FC236}">
                <a16:creationId xmlns:a16="http://schemas.microsoft.com/office/drawing/2014/main" id="{AF3D283E-5F21-4020-8E6C-CEA099D3A47B}"/>
              </a:ext>
            </a:extLst>
          </p:cNvPr>
          <p:cNvSpPr txBox="1"/>
          <p:nvPr/>
        </p:nvSpPr>
        <p:spPr>
          <a:xfrm>
            <a:off x="7492782" y="4966851"/>
            <a:ext cx="2059354" cy="677108"/>
          </a:xfrm>
          <a:prstGeom prst="rect">
            <a:avLst/>
          </a:prstGeom>
          <a:noFill/>
        </p:spPr>
        <p:txBody>
          <a:bodyPr wrap="square" lIns="146304" tIns="91440" rIns="146304" bIns="91440" rtlCol="0">
            <a:spAutoFit/>
          </a:bodyPr>
          <a:lstStyle/>
          <a:p>
            <a:pPr algn="ctr">
              <a:spcAft>
                <a:spcPts val="600"/>
              </a:spcAft>
            </a:pPr>
            <a:r>
              <a:rPr lang="de-de" sz="1600" dirty="0"/>
              <a:t>Lokaler Berichtsserver</a:t>
            </a:r>
          </a:p>
        </p:txBody>
      </p:sp>
      <p:sp>
        <p:nvSpPr>
          <p:cNvPr id="55" name="TextBox 54">
            <a:extLst>
              <a:ext uri="{FF2B5EF4-FFF2-40B4-BE49-F238E27FC236}">
                <a16:creationId xmlns:a16="http://schemas.microsoft.com/office/drawing/2014/main" id="{2A3099F8-ED74-4294-8B71-4592A9B1E199}"/>
              </a:ext>
            </a:extLst>
          </p:cNvPr>
          <p:cNvSpPr txBox="1"/>
          <p:nvPr/>
        </p:nvSpPr>
        <p:spPr>
          <a:xfrm>
            <a:off x="9904867" y="2535391"/>
            <a:ext cx="2020394" cy="433965"/>
          </a:xfrm>
          <a:prstGeom prst="rect">
            <a:avLst/>
          </a:prstGeom>
          <a:noFill/>
        </p:spPr>
        <p:txBody>
          <a:bodyPr wrap="square" lIns="146304" tIns="91440" rIns="146304" bIns="91440" rtlCol="0">
            <a:spAutoFit/>
          </a:bodyPr>
          <a:lstStyle/>
          <a:p>
            <a:pPr algn="ctr">
              <a:lnSpc>
                <a:spcPct val="90000"/>
              </a:lnSpc>
              <a:spcAft>
                <a:spcPts val="600"/>
              </a:spcAft>
            </a:pPr>
            <a:r>
              <a:rPr lang="de-de" dirty="0">
                <a:latin typeface="+mj-lt"/>
                <a:cs typeface="Segoe UI Semibold" panose="020B0702040204020203" pitchFamily="34" charset="0"/>
              </a:rPr>
              <a:t>App-Entwicklung </a:t>
            </a:r>
          </a:p>
        </p:txBody>
      </p:sp>
      <p:pic>
        <p:nvPicPr>
          <p:cNvPr id="64" name="Picture 63">
            <a:extLst>
              <a:ext uri="{FF2B5EF4-FFF2-40B4-BE49-F238E27FC236}">
                <a16:creationId xmlns:a16="http://schemas.microsoft.com/office/drawing/2014/main" id="{D32027AD-C288-40E7-8BC2-F6117C00BB66}"/>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426242" y="3449769"/>
            <a:ext cx="927100" cy="596900"/>
          </a:xfrm>
          <a:prstGeom prst="rect">
            <a:avLst/>
          </a:prstGeom>
        </p:spPr>
      </p:pic>
      <p:sp>
        <p:nvSpPr>
          <p:cNvPr id="52" name="Rectangle 51">
            <a:extLst>
              <a:ext uri="{FF2B5EF4-FFF2-40B4-BE49-F238E27FC236}">
                <a16:creationId xmlns:a16="http://schemas.microsoft.com/office/drawing/2014/main" id="{87C020CA-25A3-4EC5-B220-0F028DE7873A}"/>
              </a:ext>
            </a:extLst>
          </p:cNvPr>
          <p:cNvSpPr/>
          <p:nvPr/>
        </p:nvSpPr>
        <p:spPr bwMode="auto">
          <a:xfrm>
            <a:off x="9869261" y="3984964"/>
            <a:ext cx="2041062" cy="9144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de-de" b="0" i="0" u="none" strike="noStrike" kern="0" cap="none" spc="0" normalizeH="0" baseline="0" noProof="0">
                <a:ln>
                  <a:noFill/>
                </a:ln>
                <a:solidFill>
                  <a:schemeClr val="accent2"/>
                </a:solidFill>
                <a:effectLst/>
                <a:uLnTx/>
                <a:uFillTx/>
                <a:ea typeface="+mn-ea"/>
                <a:cs typeface="Segoe UI" pitchFamily="34" charset="0"/>
              </a:rPr>
              <a:t>Power BI Embedded</a:t>
            </a:r>
          </a:p>
        </p:txBody>
      </p:sp>
      <p:cxnSp>
        <p:nvCxnSpPr>
          <p:cNvPr id="21" name="Straight Connector 20">
            <a:extLst>
              <a:ext uri="{FF2B5EF4-FFF2-40B4-BE49-F238E27FC236}">
                <a16:creationId xmlns:a16="http://schemas.microsoft.com/office/drawing/2014/main" id="{F1FB24F0-E4D6-46CE-BE93-0543876071C4}"/>
              </a:ext>
              <a:ext uri="{C183D7F6-B498-43B3-948B-1728B52AA6E4}">
                <adec:decorative xmlns:adec="http://schemas.microsoft.com/office/drawing/2017/decorative" val="1"/>
              </a:ext>
            </a:extLst>
          </p:cNvPr>
          <p:cNvCxnSpPr>
            <a:cxnSpLocks/>
          </p:cNvCxnSpPr>
          <p:nvPr/>
        </p:nvCxnSpPr>
        <p:spPr>
          <a:xfrm>
            <a:off x="9861508" y="4852923"/>
            <a:ext cx="2059354" cy="0"/>
          </a:xfrm>
          <a:prstGeom prst="line">
            <a:avLst/>
          </a:prstGeom>
          <a:noFill/>
          <a:ln w="15875" cap="flat" cmpd="sng" algn="ctr">
            <a:solidFill>
              <a:srgbClr val="353535"/>
            </a:solidFill>
            <a:prstDash val="solid"/>
            <a:headEnd type="none"/>
            <a:tailEnd type="none"/>
          </a:ln>
          <a:effectLst/>
        </p:spPr>
      </p:cxnSp>
      <p:sp>
        <p:nvSpPr>
          <p:cNvPr id="57" name="TextBox 56">
            <a:extLst>
              <a:ext uri="{FF2B5EF4-FFF2-40B4-BE49-F238E27FC236}">
                <a16:creationId xmlns:a16="http://schemas.microsoft.com/office/drawing/2014/main" id="{603853F8-0FD0-4697-BAAF-0E8369D6C722}"/>
              </a:ext>
            </a:extLst>
          </p:cNvPr>
          <p:cNvSpPr txBox="1"/>
          <p:nvPr/>
        </p:nvSpPr>
        <p:spPr>
          <a:xfrm>
            <a:off x="9869881" y="4966851"/>
            <a:ext cx="2059354" cy="923330"/>
          </a:xfrm>
          <a:prstGeom prst="rect">
            <a:avLst/>
          </a:prstGeom>
          <a:noFill/>
        </p:spPr>
        <p:txBody>
          <a:bodyPr wrap="square" lIns="146304" tIns="91440" rIns="146304" bIns="91440" rtlCol="0">
            <a:spAutoFit/>
          </a:bodyPr>
          <a:lstStyle/>
          <a:p>
            <a:pPr algn="ctr">
              <a:spcAft>
                <a:spcPts val="600"/>
              </a:spcAft>
            </a:pPr>
            <a:r>
              <a:rPr lang="de-de" sz="1600" dirty="0"/>
              <a:t>Visuelle Analyse eingebettet in Ihren Anwendungen</a:t>
            </a:r>
          </a:p>
        </p:txBody>
      </p:sp>
      <p:sp>
        <p:nvSpPr>
          <p:cNvPr id="68" name="Rectangle 67">
            <a:extLst>
              <a:ext uri="{FF2B5EF4-FFF2-40B4-BE49-F238E27FC236}">
                <a16:creationId xmlns:a16="http://schemas.microsoft.com/office/drawing/2014/main" id="{4AB48F20-993A-4CBA-AF79-D1FE34269B57}"/>
              </a:ext>
              <a:ext uri="{C183D7F6-B498-43B3-948B-1728B52AA6E4}">
                <adec:decorative xmlns:adec="http://schemas.microsoft.com/office/drawing/2017/decorative" val="1"/>
              </a:ext>
            </a:extLst>
          </p:cNvPr>
          <p:cNvSpPr/>
          <p:nvPr/>
        </p:nvSpPr>
        <p:spPr>
          <a:xfrm>
            <a:off x="1356624" y="3158623"/>
            <a:ext cx="1015346" cy="158543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381F4F24-8244-4A55-BB8A-349387C338A7}"/>
              </a:ext>
              <a:ext uri="{C183D7F6-B498-43B3-948B-1728B52AA6E4}">
                <adec:decorative xmlns:adec="http://schemas.microsoft.com/office/drawing/2017/decorative" val="1"/>
              </a:ext>
            </a:extLst>
          </p:cNvPr>
          <p:cNvSpPr/>
          <p:nvPr/>
        </p:nvSpPr>
        <p:spPr>
          <a:xfrm>
            <a:off x="2692007" y="2478012"/>
            <a:ext cx="4451974" cy="2262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70" name="Rectangle 69">
            <a:extLst>
              <a:ext uri="{FF2B5EF4-FFF2-40B4-BE49-F238E27FC236}">
                <a16:creationId xmlns:a16="http://schemas.microsoft.com/office/drawing/2014/main" id="{89BC8B2A-75AA-4608-ABD6-FEF0AA3AA312}"/>
              </a:ext>
              <a:ext uri="{C183D7F6-B498-43B3-948B-1728B52AA6E4}">
                <adec:decorative xmlns:adec="http://schemas.microsoft.com/office/drawing/2017/decorative" val="1"/>
              </a:ext>
            </a:extLst>
          </p:cNvPr>
          <p:cNvSpPr/>
          <p:nvPr/>
        </p:nvSpPr>
        <p:spPr>
          <a:xfrm>
            <a:off x="9904867" y="2478012"/>
            <a:ext cx="1990104" cy="2262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4" name="Footer Placeholder 3">
            <a:extLst>
              <a:ext uri="{FF2B5EF4-FFF2-40B4-BE49-F238E27FC236}">
                <a16:creationId xmlns:a16="http://schemas.microsoft.com/office/drawing/2014/main" id="{519BD263-41B0-45E8-8993-9C9FBE38DE8D}"/>
              </a:ext>
            </a:extLst>
          </p:cNvPr>
          <p:cNvSpPr>
            <a:spLocks noGrp="1"/>
          </p:cNvSpPr>
          <p:nvPr>
            <p:ph type="ftr" sz="quarter" idx="11"/>
          </p:nvPr>
        </p:nvSpPr>
        <p:spPr>
          <a:xfrm>
            <a:off x="8863782" y="6492875"/>
            <a:ext cx="3328218" cy="365125"/>
          </a:xfrm>
        </p:spPr>
        <p:txBody>
          <a:bodyPr/>
          <a:lstStyle/>
          <a:p>
            <a:r>
              <a:rPr lang="de-de" dirty="0"/>
              <a:t>© 2022 Microsoft. Alle Rechte vorbehalten. </a:t>
            </a:r>
          </a:p>
        </p:txBody>
      </p:sp>
    </p:spTree>
    <p:extLst>
      <p:ext uri="{BB962C8B-B14F-4D97-AF65-F5344CB8AC3E}">
        <p14:creationId xmlns:p14="http://schemas.microsoft.com/office/powerpoint/2010/main" val="125260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Nutzung der Berichte</a:t>
            </a:r>
            <a:endParaRPr lang="en-US"/>
          </a:p>
        </p:txBody>
      </p:sp>
      <p:sp>
        <p:nvSpPr>
          <p:cNvPr id="6" name="Text Placeholder 5">
            <a:extLst>
              <a:ext uri="{FF2B5EF4-FFF2-40B4-BE49-F238E27FC236}">
                <a16:creationId xmlns:a16="http://schemas.microsoft.com/office/drawing/2014/main" id="{D9030D67-A3A8-4980-8E1D-B6AAE09DC045}"/>
              </a:ext>
            </a:extLst>
          </p:cNvPr>
          <p:cNvSpPr>
            <a:spLocks noGrp="1"/>
          </p:cNvSpPr>
          <p:nvPr>
            <p:ph type="body" sz="quarter" idx="10"/>
          </p:nvPr>
        </p:nvSpPr>
        <p:spPr/>
        <p:txBody>
          <a:bodyPr/>
          <a:lstStyle/>
          <a:p>
            <a:r>
              <a:rPr lang="de-de"/>
              <a:t>Power BI-Dienst</a:t>
            </a:r>
          </a:p>
        </p:txBody>
      </p:sp>
      <p:pic>
        <p:nvPicPr>
          <p:cNvPr id="35" name="Picture 34">
            <a:extLst>
              <a:ext uri="{FF2B5EF4-FFF2-40B4-BE49-F238E27FC236}">
                <a16:creationId xmlns:a16="http://schemas.microsoft.com/office/drawing/2014/main" id="{CCA4FA7A-0FC1-445B-AB0A-5C7724C09E9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2680" y="2438923"/>
            <a:ext cx="11333651" cy="380963"/>
          </a:xfrm>
          <a:prstGeom prst="rect">
            <a:avLst/>
          </a:prstGeom>
        </p:spPr>
      </p:pic>
      <p:grpSp>
        <p:nvGrpSpPr>
          <p:cNvPr id="8" name="Group 7">
            <a:extLst>
              <a:ext uri="{FF2B5EF4-FFF2-40B4-BE49-F238E27FC236}">
                <a16:creationId xmlns:a16="http://schemas.microsoft.com/office/drawing/2014/main" id="{47FDA2AA-278F-476B-AE1C-8E5824A8CB2C}"/>
              </a:ext>
              <a:ext uri="{C183D7F6-B498-43B3-948B-1728B52AA6E4}">
                <adec:decorative xmlns:adec="http://schemas.microsoft.com/office/drawing/2017/decorative" val="1"/>
              </a:ext>
            </a:extLst>
          </p:cNvPr>
          <p:cNvGrpSpPr/>
          <p:nvPr/>
        </p:nvGrpSpPr>
        <p:grpSpPr>
          <a:xfrm>
            <a:off x="-41737" y="3085301"/>
            <a:ext cx="1428187" cy="1293196"/>
            <a:chOff x="6036840" y="4051940"/>
            <a:chExt cx="1524388" cy="1293196"/>
          </a:xfrm>
        </p:grpSpPr>
        <p:sp>
          <p:nvSpPr>
            <p:cNvPr id="9" name="Text Box 18">
              <a:extLst>
                <a:ext uri="{FF2B5EF4-FFF2-40B4-BE49-F238E27FC236}">
                  <a16:creationId xmlns:a16="http://schemas.microsoft.com/office/drawing/2014/main" id="{6BAC9B15-8EB5-4CAF-B8EE-F1E362D17C07}"/>
                </a:ext>
              </a:extLst>
            </p:cNvPr>
            <p:cNvSpPr txBox="1">
              <a:spLocks noChangeArrowheads="1"/>
            </p:cNvSpPr>
            <p:nvPr/>
          </p:nvSpPr>
          <p:spPr bwMode="auto">
            <a:xfrm>
              <a:off x="6036840" y="4606472"/>
              <a:ext cx="1524388" cy="738664"/>
            </a:xfrm>
            <a:prstGeom prst="rect">
              <a:avLst/>
            </a:prstGeom>
            <a:noFill/>
            <a:ln w="9525">
              <a:noFill/>
              <a:miter lim="800000"/>
              <a:headEnd/>
              <a:tailEnd type="none" w="lg" len="lg"/>
            </a:ln>
          </p:spPr>
          <p:txBody>
            <a:bodyPr wrap="square">
              <a:spAutoFit/>
            </a:bodyPr>
            <a:lstStyle/>
            <a:p>
              <a:pPr marL="0" marR="0" lvl="0" indent="0" algn="ctr" defTabSz="914363" eaLnBrk="1" fontAlgn="auto" latinLnBrk="0" hangingPunct="1">
                <a:lnSpc>
                  <a:spcPct val="100000"/>
                </a:lnSpc>
                <a:spcBef>
                  <a:spcPct val="50000"/>
                </a:spcBef>
                <a:spcAft>
                  <a:spcPts val="0"/>
                </a:spcAft>
                <a:buClrTx/>
                <a:buSzTx/>
                <a:buFontTx/>
                <a:buNone/>
                <a:tabLst/>
                <a:defRPr/>
              </a:pPr>
              <a:r>
                <a:rPr kumimoji="0" lang="de-de" sz="1400" b="0" i="0" u="none" strike="noStrike" kern="0" cap="none" spc="0" normalizeH="0" baseline="0" noProof="0" dirty="0">
                  <a:ln>
                    <a:noFill/>
                  </a:ln>
                  <a:effectLst/>
                  <a:uLnTx/>
                  <a:uFillTx/>
                </a:rPr>
                <a:t>Drucken, herunterladen oder einbetten</a:t>
              </a:r>
            </a:p>
          </p:txBody>
        </p:sp>
        <p:sp>
          <p:nvSpPr>
            <p:cNvPr id="10" name="Line 19">
              <a:extLst>
                <a:ext uri="{FF2B5EF4-FFF2-40B4-BE49-F238E27FC236}">
                  <a16:creationId xmlns:a16="http://schemas.microsoft.com/office/drawing/2014/main" id="{3A55A5F9-773D-4357-A862-5A156075570F}"/>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39" name="Group 38">
            <a:extLst>
              <a:ext uri="{FF2B5EF4-FFF2-40B4-BE49-F238E27FC236}">
                <a16:creationId xmlns:a16="http://schemas.microsoft.com/office/drawing/2014/main" id="{5D9B9559-5008-45F1-8AA4-2630FF10DB68}"/>
              </a:ext>
              <a:ext uri="{C183D7F6-B498-43B3-948B-1728B52AA6E4}">
                <adec:decorative xmlns:adec="http://schemas.microsoft.com/office/drawing/2017/decorative" val="1"/>
              </a:ext>
            </a:extLst>
          </p:cNvPr>
          <p:cNvGrpSpPr/>
          <p:nvPr/>
        </p:nvGrpSpPr>
        <p:grpSpPr>
          <a:xfrm>
            <a:off x="494033" y="3085302"/>
            <a:ext cx="1791968" cy="3095767"/>
            <a:chOff x="5620680" y="4051941"/>
            <a:chExt cx="1912673" cy="3095767"/>
          </a:xfrm>
        </p:grpSpPr>
        <p:sp>
          <p:nvSpPr>
            <p:cNvPr id="40" name="Text Box 18">
              <a:extLst>
                <a:ext uri="{FF2B5EF4-FFF2-40B4-BE49-F238E27FC236}">
                  <a16:creationId xmlns:a16="http://schemas.microsoft.com/office/drawing/2014/main" id="{2C29384B-FF0F-4E8F-83BF-369B240FBA21}"/>
                </a:ext>
              </a:extLst>
            </p:cNvPr>
            <p:cNvSpPr txBox="1">
              <a:spLocks noChangeArrowheads="1"/>
            </p:cNvSpPr>
            <p:nvPr/>
          </p:nvSpPr>
          <p:spPr bwMode="auto">
            <a:xfrm>
              <a:off x="5620680" y="6193601"/>
              <a:ext cx="1912673" cy="954107"/>
            </a:xfrm>
            <a:prstGeom prst="rect">
              <a:avLst/>
            </a:prstGeom>
            <a:noFill/>
            <a:ln w="9525">
              <a:noFill/>
              <a:miter lim="800000"/>
              <a:headEnd/>
              <a:tailEnd type="none" w="lg" len="lg"/>
            </a:ln>
          </p:spPr>
          <p:txBody>
            <a:bodyPr wrap="square">
              <a:spAutoFit/>
            </a:bodyPr>
            <a:lstStyle/>
            <a:p>
              <a:pPr algn="ctr" defTabSz="914363">
                <a:spcBef>
                  <a:spcPct val="50000"/>
                </a:spcBef>
                <a:defRPr/>
              </a:pPr>
              <a:r>
                <a:rPr lang="de-de" sz="1400" kern="0" dirty="0"/>
                <a:t>Seitenansicht aktivieren oder Seiteneinstellungen festlegen</a:t>
              </a:r>
            </a:p>
          </p:txBody>
        </p:sp>
        <p:sp>
          <p:nvSpPr>
            <p:cNvPr id="41" name="Line 19">
              <a:extLst>
                <a:ext uri="{FF2B5EF4-FFF2-40B4-BE49-F238E27FC236}">
                  <a16:creationId xmlns:a16="http://schemas.microsoft.com/office/drawing/2014/main" id="{6455F308-1C6F-4DE5-B744-E80DD25FF2A7}"/>
                </a:ext>
              </a:extLst>
            </p:cNvPr>
            <p:cNvSpPr>
              <a:spLocks noChangeShapeType="1"/>
            </p:cNvSpPr>
            <p:nvPr/>
          </p:nvSpPr>
          <p:spPr bwMode="auto">
            <a:xfrm rot="5400000">
              <a:off x="5545167" y="5076338"/>
              <a:ext cx="2048794"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11" name="Group 10">
            <a:extLst>
              <a:ext uri="{FF2B5EF4-FFF2-40B4-BE49-F238E27FC236}">
                <a16:creationId xmlns:a16="http://schemas.microsoft.com/office/drawing/2014/main" id="{3213FFA4-6D5E-4835-BBC6-5AECFBEF927F}"/>
              </a:ext>
              <a:ext uri="{C183D7F6-B498-43B3-948B-1728B52AA6E4}">
                <adec:decorative xmlns:adec="http://schemas.microsoft.com/office/drawing/2017/decorative" val="1"/>
              </a:ext>
            </a:extLst>
          </p:cNvPr>
          <p:cNvGrpSpPr/>
          <p:nvPr/>
        </p:nvGrpSpPr>
        <p:grpSpPr>
          <a:xfrm>
            <a:off x="1517856" y="3085301"/>
            <a:ext cx="1428184" cy="1310129"/>
            <a:chOff x="6027266" y="4051940"/>
            <a:chExt cx="1524384" cy="1310129"/>
          </a:xfrm>
        </p:grpSpPr>
        <p:sp>
          <p:nvSpPr>
            <p:cNvPr id="12" name="Text Box 18">
              <a:extLst>
                <a:ext uri="{FF2B5EF4-FFF2-40B4-BE49-F238E27FC236}">
                  <a16:creationId xmlns:a16="http://schemas.microsoft.com/office/drawing/2014/main" id="{23D591AB-B490-4F50-A9E1-40AD6DF18EDA}"/>
                </a:ext>
              </a:extLst>
            </p:cNvPr>
            <p:cNvSpPr txBox="1">
              <a:spLocks noChangeArrowheads="1"/>
            </p:cNvSpPr>
            <p:nvPr/>
          </p:nvSpPr>
          <p:spPr bwMode="auto">
            <a:xfrm>
              <a:off x="6027266" y="4623405"/>
              <a:ext cx="1524384" cy="738664"/>
            </a:xfrm>
            <a:prstGeom prst="rect">
              <a:avLst/>
            </a:prstGeom>
            <a:noFill/>
            <a:ln w="9525">
              <a:noFill/>
              <a:miter lim="800000"/>
              <a:headEnd/>
              <a:tailEnd type="none" w="lg" len="lg"/>
            </a:ln>
          </p:spPr>
          <p:txBody>
            <a:bodyPr wrap="square">
              <a:spAutoFit/>
            </a:bodyPr>
            <a:lstStyle/>
            <a:p>
              <a:pPr algn="ctr" defTabSz="914363">
                <a:spcBef>
                  <a:spcPct val="50000"/>
                </a:spcBef>
                <a:defRPr/>
              </a:pPr>
              <a:r>
                <a:rPr lang="de-de" sz="1400" kern="0" dirty="0"/>
                <a:t>Mit einem Renderformat exportieren</a:t>
              </a:r>
            </a:p>
          </p:txBody>
        </p:sp>
        <p:sp>
          <p:nvSpPr>
            <p:cNvPr id="13" name="Line 19">
              <a:extLst>
                <a:ext uri="{FF2B5EF4-FFF2-40B4-BE49-F238E27FC236}">
                  <a16:creationId xmlns:a16="http://schemas.microsoft.com/office/drawing/2014/main" id="{5023FF0D-DECA-4752-98F4-A2969989C34A}"/>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36" name="Group 35">
            <a:extLst>
              <a:ext uri="{FF2B5EF4-FFF2-40B4-BE49-F238E27FC236}">
                <a16:creationId xmlns:a16="http://schemas.microsoft.com/office/drawing/2014/main" id="{367BBB87-3952-4783-A1DA-28C82EFDC614}"/>
              </a:ext>
              <a:ext uri="{C183D7F6-B498-43B3-948B-1728B52AA6E4}">
                <adec:decorative xmlns:adec="http://schemas.microsoft.com/office/drawing/2017/decorative" val="1"/>
              </a:ext>
            </a:extLst>
          </p:cNvPr>
          <p:cNvGrpSpPr/>
          <p:nvPr/>
        </p:nvGrpSpPr>
        <p:grpSpPr>
          <a:xfrm>
            <a:off x="2843722" y="3069786"/>
            <a:ext cx="1806163" cy="716341"/>
            <a:chOff x="674097" y="4728187"/>
            <a:chExt cx="1806163" cy="716341"/>
          </a:xfrm>
        </p:grpSpPr>
        <p:sp>
          <p:nvSpPr>
            <p:cNvPr id="38" name="Text Box 18">
              <a:extLst>
                <a:ext uri="{FF2B5EF4-FFF2-40B4-BE49-F238E27FC236}">
                  <a16:creationId xmlns:a16="http://schemas.microsoft.com/office/drawing/2014/main" id="{0A053603-D2FA-473D-9FCE-9C53CEC63E38}"/>
                </a:ext>
              </a:extLst>
            </p:cNvPr>
            <p:cNvSpPr txBox="1">
              <a:spLocks noChangeArrowheads="1"/>
            </p:cNvSpPr>
            <p:nvPr/>
          </p:nvSpPr>
          <p:spPr bwMode="auto">
            <a:xfrm>
              <a:off x="743499" y="5136751"/>
              <a:ext cx="1694296" cy="307777"/>
            </a:xfrm>
            <a:prstGeom prst="rect">
              <a:avLst/>
            </a:prstGeom>
            <a:noFill/>
            <a:ln w="9525">
              <a:noFill/>
              <a:miter lim="800000"/>
              <a:headEnd/>
              <a:tailEnd type="none" w="lg" len="lg"/>
            </a:ln>
          </p:spPr>
          <p:txBody>
            <a:bodyPr wrap="square">
              <a:spAutoFit/>
            </a:bodyPr>
            <a:lstStyle/>
            <a:p>
              <a:pPr algn="ctr" defTabSz="914363">
                <a:spcBef>
                  <a:spcPct val="50000"/>
                </a:spcBef>
                <a:defRPr/>
              </a:pPr>
              <a:r>
                <a:rPr lang="de-de" sz="1400" kern="0" dirty="0"/>
                <a:t>Seitennavigation</a:t>
              </a:r>
            </a:p>
          </p:txBody>
        </p:sp>
        <p:sp>
          <p:nvSpPr>
            <p:cNvPr id="37" name="Right Brace 36">
              <a:extLst>
                <a:ext uri="{FF2B5EF4-FFF2-40B4-BE49-F238E27FC236}">
                  <a16:creationId xmlns:a16="http://schemas.microsoft.com/office/drawing/2014/main" id="{688514E3-0301-4C6E-A451-46A4C0B617FD}"/>
                </a:ext>
                <a:ext uri="{C183D7F6-B498-43B3-948B-1728B52AA6E4}">
                  <adec:decorative xmlns:adec="http://schemas.microsoft.com/office/drawing/2017/decorative" val="1"/>
                </a:ext>
              </a:extLst>
            </p:cNvPr>
            <p:cNvSpPr/>
            <p:nvPr/>
          </p:nvSpPr>
          <p:spPr>
            <a:xfrm rot="5400000">
              <a:off x="1372896" y="4029388"/>
              <a:ext cx="408566" cy="1806163"/>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EF764A07-76FF-47C1-86E5-50332AEB2172}"/>
              </a:ext>
              <a:ext uri="{C183D7F6-B498-43B3-948B-1728B52AA6E4}">
                <adec:decorative xmlns:adec="http://schemas.microsoft.com/office/drawing/2017/decorative" val="1"/>
              </a:ext>
            </a:extLst>
          </p:cNvPr>
          <p:cNvGrpSpPr/>
          <p:nvPr/>
        </p:nvGrpSpPr>
        <p:grpSpPr>
          <a:xfrm>
            <a:off x="7120526" y="3115627"/>
            <a:ext cx="1428186" cy="2708928"/>
            <a:chOff x="6027754" y="4051941"/>
            <a:chExt cx="1524386" cy="2708928"/>
          </a:xfrm>
        </p:grpSpPr>
        <p:sp>
          <p:nvSpPr>
            <p:cNvPr id="31" name="Text Box 18">
              <a:extLst>
                <a:ext uri="{FF2B5EF4-FFF2-40B4-BE49-F238E27FC236}">
                  <a16:creationId xmlns:a16="http://schemas.microsoft.com/office/drawing/2014/main" id="{BFDE90FA-522B-4937-9C07-2A6456BF2787}"/>
                </a:ext>
              </a:extLst>
            </p:cNvPr>
            <p:cNvSpPr txBox="1">
              <a:spLocks noChangeArrowheads="1"/>
            </p:cNvSpPr>
            <p:nvPr/>
          </p:nvSpPr>
          <p:spPr bwMode="auto">
            <a:xfrm>
              <a:off x="6027754" y="6022205"/>
              <a:ext cx="1524386" cy="738664"/>
            </a:xfrm>
            <a:prstGeom prst="rect">
              <a:avLst/>
            </a:prstGeom>
            <a:noFill/>
            <a:ln w="9525">
              <a:noFill/>
              <a:miter lim="800000"/>
              <a:headEnd/>
              <a:tailEnd type="none" w="lg" len="lg"/>
            </a:ln>
          </p:spPr>
          <p:txBody>
            <a:bodyPr wrap="square">
              <a:spAutoFit/>
            </a:bodyPr>
            <a:lstStyle/>
            <a:p>
              <a:pPr algn="ctr" defTabSz="914363">
                <a:spcBef>
                  <a:spcPct val="50000"/>
                </a:spcBef>
                <a:defRPr/>
              </a:pPr>
              <a:r>
                <a:rPr lang="de-de" sz="1400" kern="0" dirty="0"/>
                <a:t>Bericht an einen Drucker senden</a:t>
              </a:r>
            </a:p>
          </p:txBody>
        </p:sp>
        <p:sp>
          <p:nvSpPr>
            <p:cNvPr id="32" name="Line 19">
              <a:extLst>
                <a:ext uri="{FF2B5EF4-FFF2-40B4-BE49-F238E27FC236}">
                  <a16:creationId xmlns:a16="http://schemas.microsoft.com/office/drawing/2014/main" id="{5BF2787E-9842-465F-8982-DBD843B5ED58}"/>
                </a:ext>
                <a:ext uri="{C183D7F6-B498-43B3-948B-1728B52AA6E4}">
                  <adec:decorative xmlns:adec="http://schemas.microsoft.com/office/drawing/2017/decorative" val="1"/>
                </a:ext>
              </a:extLst>
            </p:cNvPr>
            <p:cNvSpPr>
              <a:spLocks noChangeShapeType="1"/>
            </p:cNvSpPr>
            <p:nvPr/>
          </p:nvSpPr>
          <p:spPr bwMode="auto">
            <a:xfrm rot="5400000">
              <a:off x="5804815" y="5037074"/>
              <a:ext cx="1970266"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17" name="Group 16">
            <a:extLst>
              <a:ext uri="{FF2B5EF4-FFF2-40B4-BE49-F238E27FC236}">
                <a16:creationId xmlns:a16="http://schemas.microsoft.com/office/drawing/2014/main" id="{45E20059-F779-439D-9510-A70A7977F6A7}"/>
              </a:ext>
              <a:ext uri="{C183D7F6-B498-43B3-948B-1728B52AA6E4}">
                <adec:decorative xmlns:adec="http://schemas.microsoft.com/office/drawing/2017/decorative" val="1"/>
              </a:ext>
            </a:extLst>
          </p:cNvPr>
          <p:cNvGrpSpPr/>
          <p:nvPr/>
        </p:nvGrpSpPr>
        <p:grpSpPr>
          <a:xfrm>
            <a:off x="4672853" y="3136371"/>
            <a:ext cx="1629155" cy="1293196"/>
            <a:chOff x="5918821" y="4051940"/>
            <a:chExt cx="1738892" cy="1293196"/>
          </a:xfrm>
        </p:grpSpPr>
        <p:sp>
          <p:nvSpPr>
            <p:cNvPr id="18" name="Text Box 18">
              <a:extLst>
                <a:ext uri="{FF2B5EF4-FFF2-40B4-BE49-F238E27FC236}">
                  <a16:creationId xmlns:a16="http://schemas.microsoft.com/office/drawing/2014/main" id="{8483354F-2571-4689-B6BA-23AD6C1B7177}"/>
                </a:ext>
              </a:extLst>
            </p:cNvPr>
            <p:cNvSpPr txBox="1">
              <a:spLocks noChangeArrowheads="1"/>
            </p:cNvSpPr>
            <p:nvPr/>
          </p:nvSpPr>
          <p:spPr bwMode="auto">
            <a:xfrm>
              <a:off x="5918821" y="4606472"/>
              <a:ext cx="1738892" cy="738664"/>
            </a:xfrm>
            <a:prstGeom prst="rect">
              <a:avLst/>
            </a:prstGeom>
            <a:noFill/>
            <a:ln w="9525">
              <a:noFill/>
              <a:miter lim="800000"/>
              <a:headEnd/>
              <a:tailEnd type="none" w="lg" len="lg"/>
            </a:ln>
          </p:spPr>
          <p:txBody>
            <a:bodyPr wrap="square">
              <a:spAutoFit/>
            </a:bodyPr>
            <a:lstStyle/>
            <a:p>
              <a:pPr algn="ctr" defTabSz="914363">
                <a:spcBef>
                  <a:spcPct val="50000"/>
                </a:spcBef>
                <a:defRPr/>
              </a:pPr>
              <a:r>
                <a:rPr lang="de-de" sz="1400" kern="0" dirty="0"/>
                <a:t>Parameterbereich aktivieren oder deaktivieren</a:t>
              </a:r>
            </a:p>
          </p:txBody>
        </p:sp>
        <p:sp>
          <p:nvSpPr>
            <p:cNvPr id="19" name="Line 19">
              <a:extLst>
                <a:ext uri="{FF2B5EF4-FFF2-40B4-BE49-F238E27FC236}">
                  <a16:creationId xmlns:a16="http://schemas.microsoft.com/office/drawing/2014/main" id="{48E3FAB4-877D-45BE-BACF-9E6CDD071179}"/>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23" name="Group 22">
            <a:extLst>
              <a:ext uri="{FF2B5EF4-FFF2-40B4-BE49-F238E27FC236}">
                <a16:creationId xmlns:a16="http://schemas.microsoft.com/office/drawing/2014/main" id="{0BA4DF26-1708-4A71-A24E-294E443CD6E5}"/>
              </a:ext>
              <a:ext uri="{C183D7F6-B498-43B3-948B-1728B52AA6E4}">
                <adec:decorative xmlns:adec="http://schemas.microsoft.com/office/drawing/2017/decorative" val="1"/>
              </a:ext>
            </a:extLst>
          </p:cNvPr>
          <p:cNvGrpSpPr/>
          <p:nvPr/>
        </p:nvGrpSpPr>
        <p:grpSpPr>
          <a:xfrm>
            <a:off x="7813478" y="3038714"/>
            <a:ext cx="1523173" cy="1310126"/>
            <a:chOff x="5979333" y="4051943"/>
            <a:chExt cx="1625771" cy="1310126"/>
          </a:xfrm>
        </p:grpSpPr>
        <p:sp>
          <p:nvSpPr>
            <p:cNvPr id="24" name="Text Box 18">
              <a:extLst>
                <a:ext uri="{FF2B5EF4-FFF2-40B4-BE49-F238E27FC236}">
                  <a16:creationId xmlns:a16="http://schemas.microsoft.com/office/drawing/2014/main" id="{E246AFB2-5E61-4A94-A84D-4E9E56CBFF48}"/>
                </a:ext>
              </a:extLst>
            </p:cNvPr>
            <p:cNvSpPr txBox="1">
              <a:spLocks noChangeArrowheads="1"/>
            </p:cNvSpPr>
            <p:nvPr/>
          </p:nvSpPr>
          <p:spPr bwMode="auto">
            <a:xfrm>
              <a:off x="5979333" y="4623405"/>
              <a:ext cx="1625771" cy="738664"/>
            </a:xfrm>
            <a:prstGeom prst="rect">
              <a:avLst/>
            </a:prstGeom>
            <a:noFill/>
            <a:ln w="9525">
              <a:noFill/>
              <a:miter lim="800000"/>
              <a:headEnd/>
              <a:tailEnd type="none" w="lg" len="lg"/>
            </a:ln>
          </p:spPr>
          <p:txBody>
            <a:bodyPr wrap="square">
              <a:spAutoFit/>
            </a:bodyPr>
            <a:lstStyle/>
            <a:p>
              <a:pPr algn="ctr" defTabSz="914363">
                <a:spcBef>
                  <a:spcPct val="50000"/>
                </a:spcBef>
                <a:defRPr/>
              </a:pPr>
              <a:r>
                <a:rPr lang="de-de" sz="1400" kern="0" dirty="0"/>
                <a:t>Gespräch mit Kommentaren starten</a:t>
              </a:r>
            </a:p>
          </p:txBody>
        </p:sp>
        <p:sp>
          <p:nvSpPr>
            <p:cNvPr id="25" name="Line 19">
              <a:extLst>
                <a:ext uri="{FF2B5EF4-FFF2-40B4-BE49-F238E27FC236}">
                  <a16:creationId xmlns:a16="http://schemas.microsoft.com/office/drawing/2014/main" id="{199EB821-57F3-42C8-89A5-68C0CEAFE851}"/>
                </a:ext>
                <a:ext uri="{C183D7F6-B498-43B3-948B-1728B52AA6E4}">
                  <adec:decorative xmlns:adec="http://schemas.microsoft.com/office/drawing/2017/decorative" val="1"/>
                </a:ext>
              </a:extLst>
            </p:cNvPr>
            <p:cNvSpPr>
              <a:spLocks noChangeShapeType="1"/>
            </p:cNvSpPr>
            <p:nvPr/>
          </p:nvSpPr>
          <p:spPr bwMode="auto">
            <a:xfrm rot="5400000">
              <a:off x="6678209" y="4163681"/>
              <a:ext cx="521490" cy="298013"/>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26" name="Group 25">
            <a:extLst>
              <a:ext uri="{FF2B5EF4-FFF2-40B4-BE49-F238E27FC236}">
                <a16:creationId xmlns:a16="http://schemas.microsoft.com/office/drawing/2014/main" id="{9E1C866F-66DE-4201-803B-8F3FF5404149}"/>
              </a:ext>
              <a:ext uri="{C183D7F6-B498-43B3-948B-1728B52AA6E4}">
                <adec:decorative xmlns:adec="http://schemas.microsoft.com/office/drawing/2017/decorative" val="1"/>
              </a:ext>
            </a:extLst>
          </p:cNvPr>
          <p:cNvGrpSpPr/>
          <p:nvPr/>
        </p:nvGrpSpPr>
        <p:grpSpPr>
          <a:xfrm>
            <a:off x="9208692" y="3039401"/>
            <a:ext cx="1591964" cy="1710663"/>
            <a:chOff x="5944156" y="4051940"/>
            <a:chExt cx="1699196" cy="1710663"/>
          </a:xfrm>
        </p:grpSpPr>
        <p:sp>
          <p:nvSpPr>
            <p:cNvPr id="27" name="Text Box 18">
              <a:extLst>
                <a:ext uri="{FF2B5EF4-FFF2-40B4-BE49-F238E27FC236}">
                  <a16:creationId xmlns:a16="http://schemas.microsoft.com/office/drawing/2014/main" id="{6327403A-7D6A-4B4F-954C-D41D90A9101E}"/>
                </a:ext>
              </a:extLst>
            </p:cNvPr>
            <p:cNvSpPr txBox="1">
              <a:spLocks noChangeArrowheads="1"/>
            </p:cNvSpPr>
            <p:nvPr/>
          </p:nvSpPr>
          <p:spPr bwMode="auto">
            <a:xfrm>
              <a:off x="5944156" y="4593052"/>
              <a:ext cx="1699196" cy="1169551"/>
            </a:xfrm>
            <a:prstGeom prst="rect">
              <a:avLst/>
            </a:prstGeom>
            <a:noFill/>
            <a:ln w="9525">
              <a:noFill/>
              <a:miter lim="800000"/>
              <a:headEnd/>
              <a:tailEnd type="none" w="lg" len="lg"/>
            </a:ln>
          </p:spPr>
          <p:txBody>
            <a:bodyPr wrap="square">
              <a:spAutoFit/>
            </a:bodyPr>
            <a:lstStyle/>
            <a:p>
              <a:pPr algn="ctr" defTabSz="914363">
                <a:spcBef>
                  <a:spcPct val="50000"/>
                </a:spcBef>
                <a:defRPr/>
              </a:pPr>
              <a:r>
                <a:rPr lang="de-de" sz="1400" kern="0" dirty="0"/>
                <a:t>Abonnements erstellen oder verwalten, um Bericht per E-Mail bereitzustellen</a:t>
              </a:r>
            </a:p>
          </p:txBody>
        </p:sp>
        <p:sp>
          <p:nvSpPr>
            <p:cNvPr id="28" name="Line 19">
              <a:extLst>
                <a:ext uri="{FF2B5EF4-FFF2-40B4-BE49-F238E27FC236}">
                  <a16:creationId xmlns:a16="http://schemas.microsoft.com/office/drawing/2014/main" id="{B56F0286-A333-405A-BBBF-B7C1CD8C2492}"/>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grpSp>
        <p:nvGrpSpPr>
          <p:cNvPr id="20" name="Group 19">
            <a:extLst>
              <a:ext uri="{FF2B5EF4-FFF2-40B4-BE49-F238E27FC236}">
                <a16:creationId xmlns:a16="http://schemas.microsoft.com/office/drawing/2014/main" id="{BD38E8A9-F399-4ABE-9B5E-BA5FA6396202}"/>
              </a:ext>
              <a:ext uri="{C183D7F6-B498-43B3-948B-1728B52AA6E4}">
                <adec:decorative xmlns:adec="http://schemas.microsoft.com/office/drawing/2017/decorative" val="1"/>
              </a:ext>
            </a:extLst>
          </p:cNvPr>
          <p:cNvGrpSpPr/>
          <p:nvPr/>
        </p:nvGrpSpPr>
        <p:grpSpPr>
          <a:xfrm>
            <a:off x="10658307" y="3038711"/>
            <a:ext cx="1222629" cy="1077752"/>
            <a:chOff x="6137455" y="4051940"/>
            <a:chExt cx="1304983" cy="1077752"/>
          </a:xfrm>
        </p:grpSpPr>
        <p:sp>
          <p:nvSpPr>
            <p:cNvPr id="21" name="Text Box 18">
              <a:extLst>
                <a:ext uri="{FF2B5EF4-FFF2-40B4-BE49-F238E27FC236}">
                  <a16:creationId xmlns:a16="http://schemas.microsoft.com/office/drawing/2014/main" id="{684F07B8-A36C-42E4-A49F-090AF7A7B312}"/>
                </a:ext>
              </a:extLst>
            </p:cNvPr>
            <p:cNvSpPr txBox="1">
              <a:spLocks noChangeArrowheads="1"/>
            </p:cNvSpPr>
            <p:nvPr/>
          </p:nvSpPr>
          <p:spPr bwMode="auto">
            <a:xfrm>
              <a:off x="6137455" y="4606472"/>
              <a:ext cx="1304983" cy="523220"/>
            </a:xfrm>
            <a:prstGeom prst="rect">
              <a:avLst/>
            </a:prstGeom>
            <a:noFill/>
            <a:ln w="9525">
              <a:noFill/>
              <a:miter lim="800000"/>
              <a:headEnd/>
              <a:tailEnd type="none" w="lg" len="lg"/>
            </a:ln>
          </p:spPr>
          <p:txBody>
            <a:bodyPr wrap="square">
              <a:spAutoFit/>
            </a:bodyPr>
            <a:lstStyle/>
            <a:p>
              <a:pPr algn="ctr" defTabSz="914363">
                <a:spcBef>
                  <a:spcPct val="50000"/>
                </a:spcBef>
                <a:defRPr/>
              </a:pPr>
              <a:r>
                <a:rPr lang="de-de" sz="1400" kern="0" dirty="0"/>
                <a:t>Bericht freigeben</a:t>
              </a:r>
            </a:p>
          </p:txBody>
        </p:sp>
        <p:sp>
          <p:nvSpPr>
            <p:cNvPr id="22" name="Line 19">
              <a:extLst>
                <a:ext uri="{FF2B5EF4-FFF2-40B4-BE49-F238E27FC236}">
                  <a16:creationId xmlns:a16="http://schemas.microsoft.com/office/drawing/2014/main" id="{5ED6DBB5-19CA-4DF6-B85B-6490B27D3E21}"/>
                </a:ext>
                <a:ext uri="{C183D7F6-B498-43B3-948B-1728B52AA6E4}">
                  <adec:decorative xmlns:adec="http://schemas.microsoft.com/office/drawing/2017/decorative" val="1"/>
                </a:ext>
              </a:extLst>
            </p:cNvPr>
            <p:cNvSpPr>
              <a:spLocks noChangeShapeType="1"/>
            </p:cNvSpPr>
            <p:nvPr/>
          </p:nvSpPr>
          <p:spPr bwMode="auto">
            <a:xfrm rot="5400000">
              <a:off x="6529202" y="4312686"/>
              <a:ext cx="521491" cy="0"/>
            </a:xfrm>
            <a:prstGeom prst="line">
              <a:avLst/>
            </a:prstGeom>
            <a:noFill/>
            <a:ln w="38100">
              <a:solidFill>
                <a:schemeClr val="accent6"/>
              </a:solidFill>
              <a:round/>
              <a:headEnd type="triangle" w="med" len="med"/>
              <a:tailEnd/>
            </a:ln>
          </p:spPr>
          <p:txBody>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a:endParaRPr>
            </a:p>
          </p:txBody>
        </p:sp>
      </p:gr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8981768" y="6492875"/>
            <a:ext cx="3210231" cy="365125"/>
          </a:xfrm>
        </p:spPr>
        <p:txBody>
          <a:bodyPr/>
          <a:lstStyle/>
          <a:p>
            <a:r>
              <a:rPr lang="de-de"/>
              <a:t>© 2022 Microsoft. Alle Rechte vorbehalten. </a:t>
            </a:r>
          </a:p>
        </p:txBody>
      </p:sp>
    </p:spTree>
    <p:extLst>
      <p:ext uri="{BB962C8B-B14F-4D97-AF65-F5344CB8AC3E}">
        <p14:creationId xmlns:p14="http://schemas.microsoft.com/office/powerpoint/2010/main" val="26140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down)">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down)">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down)">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Nutzung der Berichte</a:t>
            </a:r>
            <a:endParaRPr lang="en-US"/>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de-de"/>
              <a:t>Power BI-Dienst » Seitenansicht </a:t>
            </a:r>
            <a:endParaRPr lang="en-US"/>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2070000"/>
            <a:ext cx="6194324" cy="4788000"/>
          </a:xfrm>
        </p:spPr>
        <p:txBody>
          <a:bodyPr/>
          <a:lstStyle/>
          <a:p>
            <a:r>
              <a:rPr lang="de-de" sz="2500" dirty="0"/>
              <a:t>Die Seitenansicht ist jetzt im Power BI-Dienst verfügbar.</a:t>
            </a:r>
          </a:p>
          <a:p>
            <a:r>
              <a:rPr lang="de-de" sz="2500" dirty="0"/>
              <a:t>Verwenden Sie die Seitenansicht, um sich den Bericht mithilfe der nativen PDF-Rendering-Funktion des Browsers anzeigen zu lassen.</a:t>
            </a:r>
          </a:p>
          <a:p>
            <a:pPr lvl="1"/>
            <a:r>
              <a:rPr lang="de-de" sz="2100" dirty="0"/>
              <a:t>Wird nur in Microsoft Edge- und Google Chrome-Browsern unterstützt.</a:t>
            </a:r>
          </a:p>
          <a:p>
            <a:r>
              <a:rPr lang="de-de" sz="2500" dirty="0"/>
              <a:t>Mit den Seiteneinstellungen können Sie die Seitengröße und -ausrichtung anpassen.</a:t>
            </a:r>
          </a:p>
          <a:p>
            <a:pPr lvl="1"/>
            <a:r>
              <a:rPr lang="de-de" sz="2100" dirty="0"/>
              <a:t>Kann als Direktive in den URL-Zugriff eingebettet werden.</a:t>
            </a:r>
            <a:endParaRPr lang="en-US" dirty="0"/>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8863782" y="6492875"/>
            <a:ext cx="3328218" cy="365125"/>
          </a:xfrm>
        </p:spPr>
        <p:txBody>
          <a:bodyPr/>
          <a:lstStyle/>
          <a:p>
            <a:r>
              <a:rPr lang="de-de"/>
              <a:t>© 2022 Microsoft. Alle Rechte vorbehalten. </a:t>
            </a:r>
          </a:p>
        </p:txBody>
      </p:sp>
      <p:pic>
        <p:nvPicPr>
          <p:cNvPr id="6" name="Picture 2">
            <a:extLst>
              <a:ext uri="{FF2B5EF4-FFF2-40B4-BE49-F238E27FC236}">
                <a16:creationId xmlns:a16="http://schemas.microsoft.com/office/drawing/2014/main" id="{8DEF2374-1588-45EB-AEC5-3500FEEC109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022970" y="2297748"/>
            <a:ext cx="4711331" cy="377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1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Nutzung der Berichte</a:t>
            </a:r>
            <a:endParaRPr lang="en-US"/>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de-de"/>
              <a:t>Mobile App</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182532" y="2070000"/>
            <a:ext cx="7510267" cy="4788000"/>
          </a:xfrm>
        </p:spPr>
        <p:txBody>
          <a:bodyPr/>
          <a:lstStyle/>
          <a:p>
            <a:r>
              <a:rPr lang="de-de"/>
              <a:t>Benutzer von mobilen Berichten können: </a:t>
            </a:r>
          </a:p>
          <a:p>
            <a:pPr lvl="1"/>
            <a:r>
              <a:rPr lang="de-de"/>
              <a:t>Paginierte Berichte identifizieren</a:t>
            </a:r>
          </a:p>
          <a:p>
            <a:pPr lvl="1"/>
            <a:r>
              <a:rPr lang="de-de"/>
              <a:t>Einen paginierten Bericht öffnen</a:t>
            </a:r>
          </a:p>
          <a:p>
            <a:pPr lvl="1"/>
            <a:r>
              <a:rPr lang="de-de"/>
              <a:t>Berichtsparameterwerte festlegen</a:t>
            </a:r>
          </a:p>
          <a:p>
            <a:pPr lvl="1"/>
            <a:r>
              <a:rPr lang="de-de"/>
              <a:t>Zwischen den Seiten navigieren</a:t>
            </a:r>
          </a:p>
          <a:p>
            <a:pPr lvl="1"/>
            <a:r>
              <a:rPr lang="de-de"/>
              <a:t>Einen Bericht im Quer- oder Hochformat anzeigen</a:t>
            </a:r>
          </a:p>
          <a:p>
            <a:pPr lvl="1"/>
            <a:r>
              <a:rPr lang="de-de"/>
              <a:t>Berichte als Favoriten markieren</a:t>
            </a:r>
          </a:p>
          <a:p>
            <a:endParaRPr lang="en-US"/>
          </a:p>
        </p:txBody>
      </p:sp>
      <p:grpSp>
        <p:nvGrpSpPr>
          <p:cNvPr id="18" name="Group 17" descr="A mobile phone is shown. A list of reports is in view, and there are two different report icons. The page-like icon is a paginated report.">
            <a:extLst>
              <a:ext uri="{FF2B5EF4-FFF2-40B4-BE49-F238E27FC236}">
                <a16:creationId xmlns:a16="http://schemas.microsoft.com/office/drawing/2014/main" id="{B008E868-E9C8-40C4-A28C-D650866E81C9}"/>
              </a:ext>
              <a:ext uri="{C183D7F6-B498-43B3-948B-1728B52AA6E4}">
                <adec:decorative xmlns:adec="http://schemas.microsoft.com/office/drawing/2017/decorative" val="0"/>
              </a:ext>
            </a:extLst>
          </p:cNvPr>
          <p:cNvGrpSpPr/>
          <p:nvPr/>
        </p:nvGrpSpPr>
        <p:grpSpPr>
          <a:xfrm>
            <a:off x="1437503" y="2268379"/>
            <a:ext cx="2208763" cy="4048082"/>
            <a:chOff x="1239795" y="2268379"/>
            <a:chExt cx="2208763" cy="4048082"/>
          </a:xfrm>
        </p:grpSpPr>
        <p:pic>
          <p:nvPicPr>
            <p:cNvPr id="19" name="Picture 18">
              <a:extLst>
                <a:ext uri="{FF2B5EF4-FFF2-40B4-BE49-F238E27FC236}">
                  <a16:creationId xmlns:a16="http://schemas.microsoft.com/office/drawing/2014/main" id="{E50E77B7-D615-4FA9-80EB-B487A203855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239795" y="2268379"/>
              <a:ext cx="2208763" cy="4048082"/>
            </a:xfrm>
            <a:prstGeom prst="rect">
              <a:avLst/>
            </a:prstGeom>
            <a:solidFill>
              <a:schemeClr val="bg1"/>
            </a:solidFill>
          </p:spPr>
        </p:pic>
        <p:pic>
          <p:nvPicPr>
            <p:cNvPr id="20" name="Picture 19">
              <a:extLst>
                <a:ext uri="{FF2B5EF4-FFF2-40B4-BE49-F238E27FC236}">
                  <a16:creationId xmlns:a16="http://schemas.microsoft.com/office/drawing/2014/main" id="{8EBDE512-80AA-412C-A140-0FC5096AD5F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05173" y="2530295"/>
              <a:ext cx="1678006" cy="3598392"/>
            </a:xfrm>
            <a:prstGeom prst="rect">
              <a:avLst/>
            </a:prstGeom>
          </p:spPr>
        </p:pic>
      </p:grpSp>
      <p:sp>
        <p:nvSpPr>
          <p:cNvPr id="21" name="Line 19">
            <a:extLst>
              <a:ext uri="{FF2B5EF4-FFF2-40B4-BE49-F238E27FC236}">
                <a16:creationId xmlns:a16="http://schemas.microsoft.com/office/drawing/2014/main" id="{C2AF4F09-85F7-458C-8985-9AF1C3E1BF4A}"/>
              </a:ext>
              <a:ext uri="{C183D7F6-B498-43B3-948B-1728B52AA6E4}">
                <adec:decorative xmlns:adec="http://schemas.microsoft.com/office/drawing/2017/decorative" val="1"/>
              </a:ext>
            </a:extLst>
          </p:cNvPr>
          <p:cNvSpPr>
            <a:spLocks noChangeShapeType="1"/>
          </p:cNvSpPr>
          <p:nvPr/>
        </p:nvSpPr>
        <p:spPr bwMode="auto">
          <a:xfrm rot="5400000">
            <a:off x="997498" y="2743281"/>
            <a:ext cx="0" cy="674072"/>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
        <p:nvSpPr>
          <p:cNvPr id="22" name="Line 19">
            <a:extLst>
              <a:ext uri="{FF2B5EF4-FFF2-40B4-BE49-F238E27FC236}">
                <a16:creationId xmlns:a16="http://schemas.microsoft.com/office/drawing/2014/main" id="{589AB611-DF0E-47B2-AA07-70583A7EE85A}"/>
              </a:ext>
              <a:ext uri="{C183D7F6-B498-43B3-948B-1728B52AA6E4}">
                <adec:decorative xmlns:adec="http://schemas.microsoft.com/office/drawing/2017/decorative" val="1"/>
              </a:ext>
            </a:extLst>
          </p:cNvPr>
          <p:cNvSpPr>
            <a:spLocks noChangeShapeType="1"/>
          </p:cNvSpPr>
          <p:nvPr/>
        </p:nvSpPr>
        <p:spPr bwMode="auto">
          <a:xfrm rot="5400000">
            <a:off x="997498" y="4114217"/>
            <a:ext cx="0" cy="674072"/>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3044253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Bereitstellen der Berichte</a:t>
            </a:r>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1922517"/>
            <a:ext cx="11592232" cy="4788000"/>
          </a:xfrm>
        </p:spPr>
        <p:txBody>
          <a:bodyPr/>
          <a:lstStyle/>
          <a:p>
            <a:r>
              <a:rPr lang="de-de" sz="2400" dirty="0"/>
              <a:t>Erstellen Sie ein Abonnement, um den an eine E-Mail angehängten Bericht zu übermitteln.</a:t>
            </a:r>
          </a:p>
          <a:p>
            <a:r>
              <a:rPr lang="de-de" sz="2400" dirty="0"/>
              <a:t>Jedes Abonnement kann: </a:t>
            </a:r>
          </a:p>
          <a:p>
            <a:pPr lvl="1"/>
            <a:r>
              <a:rPr lang="de-de" sz="2000" dirty="0"/>
              <a:t>Bei Bedarf ausgeführt werden</a:t>
            </a:r>
          </a:p>
          <a:p>
            <a:pPr lvl="1"/>
            <a:r>
              <a:rPr lang="de-de" sz="2000" dirty="0"/>
              <a:t>Aktiviert oder deaktiviert sein</a:t>
            </a:r>
          </a:p>
          <a:p>
            <a:pPr lvl="1"/>
            <a:r>
              <a:rPr lang="de-de" sz="2000" dirty="0"/>
              <a:t>An mehrere Konten gesendet werden</a:t>
            </a:r>
          </a:p>
          <a:p>
            <a:pPr lvl="2"/>
            <a:r>
              <a:rPr lang="de-de" sz="1600" dirty="0"/>
              <a:t>Optional jedem Konto Zugriff auf den Bericht in Power BI gewähren</a:t>
            </a:r>
          </a:p>
          <a:p>
            <a:pPr lvl="1"/>
            <a:r>
              <a:rPr lang="de-de" sz="2000" dirty="0"/>
              <a:t>Das Format des anzuhängenden Berichts angeben</a:t>
            </a:r>
          </a:p>
          <a:p>
            <a:pPr lvl="1"/>
            <a:r>
              <a:rPr lang="de-de" sz="2000" dirty="0"/>
              <a:t>Berichtsparameterwerte festlegen (unter Verwendung der aktuell gerenderten oder Standardwerte)</a:t>
            </a:r>
          </a:p>
          <a:p>
            <a:pPr lvl="1"/>
            <a:r>
              <a:rPr lang="de-de" sz="2000" dirty="0"/>
              <a:t>Den Betreff und eine optionale Nachricht definieren</a:t>
            </a:r>
          </a:p>
          <a:p>
            <a:pPr lvl="1"/>
            <a:r>
              <a:rPr lang="de-de" sz="2000" dirty="0"/>
              <a:t>Die Lieferhäufigkeit (stündlich, täglich, wöchentlich, monatlich), die Uhrzeit und den Gültigkeitszeitraum festlegen</a:t>
            </a:r>
          </a:p>
          <a:p>
            <a:pPr lvl="1"/>
            <a:r>
              <a:rPr lang="de-de" sz="2000" dirty="0"/>
              <a:t>Einen Link zum Power BI-Bericht enthalten oder ein Vorschaubild einbetten</a:t>
            </a:r>
          </a:p>
          <a:p>
            <a:endParaRPr lang="en-US" dirty="0"/>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17789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Einbetten der Berichte</a:t>
            </a:r>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2070000"/>
            <a:ext cx="11734800" cy="4788000"/>
          </a:xfrm>
        </p:spPr>
        <p:txBody>
          <a:bodyPr/>
          <a:lstStyle/>
          <a:p>
            <a:r>
              <a:rPr lang="de-de" dirty="0"/>
              <a:t>Paginierte Berichte können auf verschiedene Weise eingebettet werden:</a:t>
            </a:r>
          </a:p>
          <a:p>
            <a:pPr lvl="1"/>
            <a:r>
              <a:rPr lang="de-de" dirty="0"/>
              <a:t>Verwenden eines Links</a:t>
            </a:r>
          </a:p>
          <a:p>
            <a:pPr lvl="1"/>
            <a:r>
              <a:rPr lang="de-de" dirty="0"/>
              <a:t>URL-Zugriff</a:t>
            </a:r>
          </a:p>
          <a:p>
            <a:pPr lvl="1"/>
            <a:r>
              <a:rPr lang="de-de" dirty="0"/>
              <a:t>Paginiertes Berichtselement in einem Power BI-Bericht</a:t>
            </a:r>
          </a:p>
          <a:p>
            <a:endParaRPr lang="en-US" dirty="0"/>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9114504" y="6492875"/>
            <a:ext cx="3077496" cy="365125"/>
          </a:xfrm>
        </p:spPr>
        <p:txBody>
          <a:bodyPr/>
          <a:lstStyle/>
          <a:p>
            <a:r>
              <a:rPr lang="de-de" dirty="0"/>
              <a:t>© 2022 Microsoft. Alle Rechte vorbehalten. </a:t>
            </a:r>
          </a:p>
        </p:txBody>
      </p:sp>
    </p:spTree>
    <p:extLst>
      <p:ext uri="{BB962C8B-B14F-4D97-AF65-F5344CB8AC3E}">
        <p14:creationId xmlns:p14="http://schemas.microsoft.com/office/powerpoint/2010/main" val="393722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Einbetten der Berichte</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de-de"/>
              <a:t>Links und URL-Zugriff</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2070000"/>
            <a:ext cx="9940413" cy="4788000"/>
          </a:xfrm>
        </p:spPr>
        <p:txBody>
          <a:bodyPr/>
          <a:lstStyle/>
          <a:p>
            <a:r>
              <a:rPr lang="de-de" dirty="0"/>
              <a:t>Berichte können einfach eingebettet werden durch:</a:t>
            </a:r>
          </a:p>
          <a:p>
            <a:pPr lvl="1"/>
            <a:r>
              <a:rPr lang="de-de" dirty="0"/>
              <a:t>Verwenden eines Links oder eines HTML-Fragments (zum Einbetten in einen iFrame)</a:t>
            </a:r>
          </a:p>
          <a:p>
            <a:pPr lvl="1"/>
            <a:r>
              <a:rPr lang="de-de" dirty="0"/>
              <a:t>URL-Zugriff</a:t>
            </a:r>
          </a:p>
          <a:p>
            <a:r>
              <a:rPr lang="de-de" dirty="0"/>
              <a:t>Eine programmgesteuerte Einbettung ist ebenfalls möglich.</a:t>
            </a:r>
          </a:p>
          <a:p>
            <a:pPr lvl="1"/>
            <a:r>
              <a:rPr lang="de-de" dirty="0"/>
              <a:t>Insbesondere das Einbetten im Namen von Anwendungsbenutzern, die keine direkten Berechtigungen (oder Power BI-Lizenzen) zum Öffnen der Berichte haben</a:t>
            </a:r>
          </a:p>
          <a:p>
            <a:endParaRPr lang="en-US" dirty="0"/>
          </a:p>
        </p:txBody>
      </p:sp>
      <p:sp>
        <p:nvSpPr>
          <p:cNvPr id="6" name="TextBox 5">
            <a:extLst>
              <a:ext uri="{FF2B5EF4-FFF2-40B4-BE49-F238E27FC236}">
                <a16:creationId xmlns:a16="http://schemas.microsoft.com/office/drawing/2014/main" id="{937FE2C1-8900-4E37-9B10-EF6BA823D6A4}"/>
              </a:ext>
            </a:extLst>
          </p:cNvPr>
          <p:cNvSpPr txBox="1"/>
          <p:nvPr/>
        </p:nvSpPr>
        <p:spPr>
          <a:xfrm>
            <a:off x="965200" y="5298089"/>
            <a:ext cx="6128774" cy="10433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dirty="0">
                <a:solidFill>
                  <a:schemeClr val="tx1"/>
                </a:solidFill>
              </a:rPr>
              <a:t>Die programmgesteuerte Einbettung wird in diesem Kurs nicht behandelt. Weitere Informationen dazu finden Sie im Kurs </a:t>
            </a:r>
            <a:r>
              <a:rPr lang="de-de" b="1" dirty="0">
                <a:solidFill>
                  <a:schemeClr val="tx1"/>
                </a:solidFill>
              </a:rPr>
              <a:t>Power BI Developer in a Day</a:t>
            </a:r>
            <a:r>
              <a:rPr lang="de-de" dirty="0">
                <a:solidFill>
                  <a:schemeClr val="tx1"/>
                </a:solidFill>
              </a:rPr>
              <a:t>.</a:t>
            </a:r>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8937524" y="6492875"/>
            <a:ext cx="3254476" cy="365125"/>
          </a:xfrm>
        </p:spPr>
        <p:txBody>
          <a:bodyPr/>
          <a:lstStyle/>
          <a:p>
            <a:r>
              <a:rPr lang="de-de" dirty="0"/>
              <a:t>© 2022 Microsoft. Alle Rechte vorbehalten. </a:t>
            </a:r>
          </a:p>
        </p:txBody>
      </p:sp>
    </p:spTree>
    <p:extLst>
      <p:ext uri="{BB962C8B-B14F-4D97-AF65-F5344CB8AC3E}">
        <p14:creationId xmlns:p14="http://schemas.microsoft.com/office/powerpoint/2010/main" val="428825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Einbetten der Berichte</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de-de"/>
              <a:t>Links und URL-Zugriff » Menüoptionen</a:t>
            </a:r>
          </a:p>
        </p:txBody>
      </p:sp>
      <p:pic>
        <p:nvPicPr>
          <p:cNvPr id="15" name="Picture 14">
            <a:extLst>
              <a:ext uri="{FF2B5EF4-FFF2-40B4-BE49-F238E27FC236}">
                <a16:creationId xmlns:a16="http://schemas.microsoft.com/office/drawing/2014/main" id="{4C61CE4A-2B63-4956-89F2-291DD7BC923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7971" y="2884081"/>
            <a:ext cx="4391069" cy="2576094"/>
          </a:xfrm>
          <a:prstGeom prst="rect">
            <a:avLst/>
          </a:prstGeom>
        </p:spPr>
      </p:pic>
      <p:grpSp>
        <p:nvGrpSpPr>
          <p:cNvPr id="8" name="Group 7">
            <a:extLst>
              <a:ext uri="{FF2B5EF4-FFF2-40B4-BE49-F238E27FC236}">
                <a16:creationId xmlns:a16="http://schemas.microsoft.com/office/drawing/2014/main" id="{4C27FBE5-CCC2-4420-8447-C654B5CFF70B}"/>
              </a:ext>
              <a:ext uri="{C183D7F6-B498-43B3-948B-1728B52AA6E4}">
                <adec:decorative xmlns:adec="http://schemas.microsoft.com/office/drawing/2017/decorative" val="1"/>
              </a:ext>
            </a:extLst>
          </p:cNvPr>
          <p:cNvGrpSpPr/>
          <p:nvPr/>
        </p:nvGrpSpPr>
        <p:grpSpPr>
          <a:xfrm>
            <a:off x="4855034" y="4528627"/>
            <a:ext cx="7076410" cy="369332"/>
            <a:chOff x="5430762" y="4735103"/>
            <a:chExt cx="7076410" cy="369332"/>
          </a:xfrm>
        </p:grpSpPr>
        <p:sp>
          <p:nvSpPr>
            <p:cNvPr id="9" name="Text Box 18">
              <a:extLst>
                <a:ext uri="{FF2B5EF4-FFF2-40B4-BE49-F238E27FC236}">
                  <a16:creationId xmlns:a16="http://schemas.microsoft.com/office/drawing/2014/main" id="{94C649D9-813E-48B3-87DB-BE666B8FFEE6}"/>
                </a:ext>
              </a:extLst>
            </p:cNvPr>
            <p:cNvSpPr txBox="1">
              <a:spLocks noChangeArrowheads="1"/>
            </p:cNvSpPr>
            <p:nvPr/>
          </p:nvSpPr>
          <p:spPr bwMode="auto">
            <a:xfrm>
              <a:off x="6301949" y="4735103"/>
              <a:ext cx="6205223" cy="369332"/>
            </a:xfrm>
            <a:prstGeom prst="rect">
              <a:avLst/>
            </a:prstGeom>
            <a:noFill/>
            <a:ln w="9525">
              <a:noFill/>
              <a:miter lim="800000"/>
              <a:headEnd/>
              <a:tailEnd type="none" w="lg" len="lg"/>
            </a:ln>
          </p:spPr>
          <p:txBody>
            <a:bodyPr wrap="square">
              <a:spAutoFit/>
            </a:bodyPr>
            <a:lstStyle/>
            <a:p>
              <a:pPr defTabSz="914363">
                <a:spcBef>
                  <a:spcPct val="50000"/>
                </a:spcBef>
              </a:pPr>
              <a:r>
                <a:rPr lang="de-de" dirty="0"/>
                <a:t>Ruft einen eingebetteten Link oder ein HTML-Fragment ab</a:t>
              </a:r>
            </a:p>
          </p:txBody>
        </p:sp>
        <p:sp>
          <p:nvSpPr>
            <p:cNvPr id="10" name="Line 19">
              <a:extLst>
                <a:ext uri="{FF2B5EF4-FFF2-40B4-BE49-F238E27FC236}">
                  <a16:creationId xmlns:a16="http://schemas.microsoft.com/office/drawing/2014/main" id="{E738731C-C3F1-4A29-8129-38669E62CE80}"/>
                </a:ext>
                <a:ext uri="{C183D7F6-B498-43B3-948B-1728B52AA6E4}">
                  <adec:decorative xmlns:adec="http://schemas.microsoft.com/office/drawing/2017/decorative" val="1"/>
                </a:ext>
              </a:extLst>
            </p:cNvPr>
            <p:cNvSpPr>
              <a:spLocks noChangeShapeType="1"/>
            </p:cNvSpPr>
            <p:nvPr/>
          </p:nvSpPr>
          <p:spPr bwMode="auto">
            <a:xfrm rot="5400000" flipV="1">
              <a:off x="5866356" y="4470332"/>
              <a:ext cx="0" cy="871187"/>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grpSp>
      <p:grpSp>
        <p:nvGrpSpPr>
          <p:cNvPr id="11" name="Group 10">
            <a:extLst>
              <a:ext uri="{FF2B5EF4-FFF2-40B4-BE49-F238E27FC236}">
                <a16:creationId xmlns:a16="http://schemas.microsoft.com/office/drawing/2014/main" id="{224E8E24-3C2A-44C8-9BF6-84715D18125A}"/>
              </a:ext>
              <a:ext uri="{C183D7F6-B498-43B3-948B-1728B52AA6E4}">
                <adec:decorative xmlns:adec="http://schemas.microsoft.com/office/drawing/2017/decorative" val="1"/>
              </a:ext>
            </a:extLst>
          </p:cNvPr>
          <p:cNvGrpSpPr/>
          <p:nvPr/>
        </p:nvGrpSpPr>
        <p:grpSpPr>
          <a:xfrm>
            <a:off x="4855034" y="5025929"/>
            <a:ext cx="7076410" cy="646331"/>
            <a:chOff x="5430762" y="4576583"/>
            <a:chExt cx="7076410" cy="646331"/>
          </a:xfrm>
        </p:grpSpPr>
        <p:sp>
          <p:nvSpPr>
            <p:cNvPr id="12" name="Text Box 18">
              <a:extLst>
                <a:ext uri="{FF2B5EF4-FFF2-40B4-BE49-F238E27FC236}">
                  <a16:creationId xmlns:a16="http://schemas.microsoft.com/office/drawing/2014/main" id="{1606804A-0F63-45AA-8BB1-6B7339042AB2}"/>
                </a:ext>
              </a:extLst>
            </p:cNvPr>
            <p:cNvSpPr txBox="1">
              <a:spLocks noChangeArrowheads="1"/>
            </p:cNvSpPr>
            <p:nvPr/>
          </p:nvSpPr>
          <p:spPr bwMode="auto">
            <a:xfrm>
              <a:off x="6301949" y="4576583"/>
              <a:ext cx="6205223" cy="646331"/>
            </a:xfrm>
            <a:prstGeom prst="rect">
              <a:avLst/>
            </a:prstGeom>
            <a:noFill/>
            <a:ln w="9525">
              <a:noFill/>
              <a:miter lim="800000"/>
              <a:headEnd/>
              <a:tailEnd type="none" w="lg" len="lg"/>
            </a:ln>
          </p:spPr>
          <p:txBody>
            <a:bodyPr wrap="square">
              <a:spAutoFit/>
            </a:bodyPr>
            <a:lstStyle/>
            <a:p>
              <a:pPr defTabSz="914363">
                <a:spcBef>
                  <a:spcPct val="50000"/>
                </a:spcBef>
              </a:pPr>
              <a:r>
                <a:rPr lang="de-de" dirty="0"/>
                <a:t>Erstellt einen Link mithilfe des URL-Zugriffs basierend auf der aktuellen Berichtsansicht</a:t>
              </a:r>
            </a:p>
          </p:txBody>
        </p:sp>
        <p:sp>
          <p:nvSpPr>
            <p:cNvPr id="13" name="Line 19">
              <a:extLst>
                <a:ext uri="{FF2B5EF4-FFF2-40B4-BE49-F238E27FC236}">
                  <a16:creationId xmlns:a16="http://schemas.microsoft.com/office/drawing/2014/main" id="{39DF704A-30DC-43E0-93F0-75496AC7D3D9}"/>
                </a:ext>
                <a:ext uri="{C183D7F6-B498-43B3-948B-1728B52AA6E4}">
                  <adec:decorative xmlns:adec="http://schemas.microsoft.com/office/drawing/2017/decorative" val="1"/>
                </a:ext>
              </a:extLst>
            </p:cNvPr>
            <p:cNvSpPr>
              <a:spLocks noChangeShapeType="1"/>
            </p:cNvSpPr>
            <p:nvPr/>
          </p:nvSpPr>
          <p:spPr bwMode="auto">
            <a:xfrm rot="5400000" flipV="1">
              <a:off x="5866356" y="4470332"/>
              <a:ext cx="0" cy="871187"/>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gr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8878530" y="6492875"/>
            <a:ext cx="3313470" cy="365125"/>
          </a:xfrm>
        </p:spPr>
        <p:txBody>
          <a:bodyPr/>
          <a:lstStyle/>
          <a:p>
            <a:r>
              <a:rPr lang="de-de" dirty="0"/>
              <a:t>© 2022 Microsoft. Alle Rechte vorbehalten. </a:t>
            </a:r>
          </a:p>
        </p:txBody>
      </p:sp>
    </p:spTree>
    <p:extLst>
      <p:ext uri="{BB962C8B-B14F-4D97-AF65-F5344CB8AC3E}">
        <p14:creationId xmlns:p14="http://schemas.microsoft.com/office/powerpoint/2010/main" val="1687296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right)">
                                      <p:cBhvr>
                                        <p:cTn id="12"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Einbetten der Berichte</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de-de"/>
              <a:t>Links und URL-Zugriff » URL-Zugriff</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de-de" dirty="0"/>
              <a:t>Fügen Sie URL-Zugriffsbefehle hinzu, um:</a:t>
            </a:r>
          </a:p>
          <a:p>
            <a:pPr lvl="1"/>
            <a:r>
              <a:rPr lang="de-de" dirty="0"/>
              <a:t>Parameterwerte festzulegen</a:t>
            </a:r>
          </a:p>
          <a:p>
            <a:pPr lvl="1"/>
            <a:r>
              <a:rPr lang="de-de" dirty="0"/>
              <a:t>Seitenbereich ein- und auszublenden</a:t>
            </a:r>
          </a:p>
          <a:p>
            <a:pPr lvl="1"/>
            <a:r>
              <a:rPr lang="de-de" dirty="0"/>
              <a:t>Exportformat festzulegen</a:t>
            </a:r>
          </a:p>
          <a:p>
            <a:pPr lvl="1"/>
            <a:r>
              <a:rPr lang="de-de" dirty="0"/>
              <a:t>Geräteinformationen anzugeben</a:t>
            </a:r>
          </a:p>
          <a:p>
            <a:pPr lvl="1"/>
            <a:r>
              <a:rPr lang="de-de" dirty="0"/>
              <a:t>Mit </a:t>
            </a:r>
            <a:r>
              <a:rPr lang="de-de" b="1" dirty="0"/>
              <a:t>Geräteinformationen </a:t>
            </a:r>
            <a:r>
              <a:rPr lang="de-de" dirty="0"/>
              <a:t>wird die Steuerung des Renderings für das Exportformat ermöglicht.</a:t>
            </a:r>
          </a:p>
          <a:p>
            <a:endParaRPr lang="en-US" dirty="0"/>
          </a:p>
        </p:txBody>
      </p:sp>
      <p:sp>
        <p:nvSpPr>
          <p:cNvPr id="7" name="Rectangle 4">
            <a:extLst>
              <a:ext uri="{FF2B5EF4-FFF2-40B4-BE49-F238E27FC236}">
                <a16:creationId xmlns:a16="http://schemas.microsoft.com/office/drawing/2014/main" id="{FCC540DF-C414-4FD4-9242-E0177C096182}"/>
              </a:ext>
              <a:ext uri="{C183D7F6-B498-43B3-948B-1728B52AA6E4}">
                <adec:decorative xmlns:adec="http://schemas.microsoft.com/office/drawing/2017/decorative" val="1"/>
              </a:ext>
            </a:extLst>
          </p:cNvPr>
          <p:cNvSpPr>
            <a:spLocks noChangeArrowheads="1"/>
          </p:cNvSpPr>
          <p:nvPr/>
        </p:nvSpPr>
        <p:spPr bwMode="auto">
          <a:xfrm>
            <a:off x="790832" y="4915581"/>
            <a:ext cx="10901106" cy="710552"/>
          </a:xfrm>
          <a:prstGeom prst="rect">
            <a:avLst/>
          </a:prstGeom>
          <a:solidFill>
            <a:srgbClr val="FFFFFF"/>
          </a:solidFill>
          <a:ln w="19050">
            <a:solidFill>
              <a:sysClr val="windowText" lastClr="000000"/>
            </a:solidFill>
            <a:miter lim="800000"/>
            <a:headEnd/>
            <a:tailEnd/>
          </a:ln>
        </p:spPr>
        <p:txBody>
          <a:bodyPr wrap="square" lIns="180000" tIns="108000" rIns="91434" bIns="108000" anchor="ctr">
            <a:spAutoFit/>
          </a:bodyPr>
          <a:lstStyle/>
          <a:p>
            <a:pPr lvl="0">
              <a:spcAft>
                <a:spcPts val="600"/>
              </a:spcAft>
            </a:pPr>
            <a:r>
              <a:rPr lang="de-de" sz="1600" kern="0">
                <a:latin typeface="Consolas" panose="020B0609020204030204" pitchFamily="49" charset="0"/>
                <a:cs typeface="Consolas" panose="020B0609020204030204" pitchFamily="49" charset="0"/>
              </a:rPr>
              <a:t>https://app.powerbi.com/groups/260c4234-4939-4c10-be7e-4eed6d07549d/rdlreports/1086ccc8-8324-4f96-8f54-c88e0652ec0f?rp:SalesOrder=SO43659&amp;rdl:Format=PDF</a:t>
            </a:r>
            <a:endParaRPr kumimoji="0" lang="en-US" sz="1600" i="0" u="none" strike="noStrike" kern="0" cap="none" spc="0" normalizeH="0" baseline="0" noProof="0">
              <a:ln>
                <a:noFill/>
              </a:ln>
              <a:effectLst/>
              <a:uLnTx/>
              <a:uFillTx/>
              <a:latin typeface="Consolas" panose="020B0609020204030204" pitchFamily="49" charset="0"/>
              <a:cs typeface="Consolas" panose="020B0609020204030204" pitchFamily="49" charset="0"/>
            </a:endParaRPr>
          </a:p>
        </p:txBody>
      </p:sp>
      <p:grpSp>
        <p:nvGrpSpPr>
          <p:cNvPr id="8" name="Group 7">
            <a:extLst>
              <a:ext uri="{FF2B5EF4-FFF2-40B4-BE49-F238E27FC236}">
                <a16:creationId xmlns:a16="http://schemas.microsoft.com/office/drawing/2014/main" id="{E3DF40D3-82B1-4E09-87B9-639F527B2672}"/>
              </a:ext>
              <a:ext uri="{C183D7F6-B498-43B3-948B-1728B52AA6E4}">
                <adec:decorative xmlns:adec="http://schemas.microsoft.com/office/drawing/2017/decorative" val="1"/>
              </a:ext>
            </a:extLst>
          </p:cNvPr>
          <p:cNvGrpSpPr/>
          <p:nvPr/>
        </p:nvGrpSpPr>
        <p:grpSpPr>
          <a:xfrm>
            <a:off x="3516578" y="5549416"/>
            <a:ext cx="2266384" cy="871678"/>
            <a:chOff x="851904" y="4728187"/>
            <a:chExt cx="2266384" cy="871678"/>
          </a:xfrm>
        </p:grpSpPr>
        <p:sp>
          <p:nvSpPr>
            <p:cNvPr id="9" name="Right Brace 8">
              <a:extLst>
                <a:ext uri="{FF2B5EF4-FFF2-40B4-BE49-F238E27FC236}">
                  <a16:creationId xmlns:a16="http://schemas.microsoft.com/office/drawing/2014/main" id="{00CD52F7-35BF-4181-B6CB-8091CAFB2FF2}"/>
                </a:ext>
                <a:ext uri="{C183D7F6-B498-43B3-948B-1728B52AA6E4}">
                  <adec:decorative xmlns:adec="http://schemas.microsoft.com/office/drawing/2017/decorative" val="1"/>
                </a:ext>
              </a:extLst>
            </p:cNvPr>
            <p:cNvSpPr/>
            <p:nvPr/>
          </p:nvSpPr>
          <p:spPr>
            <a:xfrm rot="5400000">
              <a:off x="1817316" y="3762775"/>
              <a:ext cx="335560" cy="2266384"/>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 Box 18">
              <a:extLst>
                <a:ext uri="{FF2B5EF4-FFF2-40B4-BE49-F238E27FC236}">
                  <a16:creationId xmlns:a16="http://schemas.microsoft.com/office/drawing/2014/main" id="{17FBE95C-D18D-481A-A0A9-B8F4D22AE257}"/>
                </a:ext>
                <a:ext uri="{C183D7F6-B498-43B3-948B-1728B52AA6E4}">
                  <adec:decorative xmlns:adec="http://schemas.microsoft.com/office/drawing/2017/decorative" val="1"/>
                </a:ext>
              </a:extLst>
            </p:cNvPr>
            <p:cNvSpPr txBox="1">
              <a:spLocks noChangeArrowheads="1"/>
            </p:cNvSpPr>
            <p:nvPr/>
          </p:nvSpPr>
          <p:spPr bwMode="auto">
            <a:xfrm>
              <a:off x="960970" y="5230533"/>
              <a:ext cx="2052642" cy="369332"/>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Berichtsparameter</a:t>
              </a:r>
            </a:p>
          </p:txBody>
        </p:sp>
      </p:grpSp>
      <p:grpSp>
        <p:nvGrpSpPr>
          <p:cNvPr id="11" name="Group 10">
            <a:extLst>
              <a:ext uri="{FF2B5EF4-FFF2-40B4-BE49-F238E27FC236}">
                <a16:creationId xmlns:a16="http://schemas.microsoft.com/office/drawing/2014/main" id="{8EA00CF8-2B8C-4F61-B8C3-F37E3D64ED9B}"/>
              </a:ext>
              <a:ext uri="{C183D7F6-B498-43B3-948B-1728B52AA6E4}">
                <adec:decorative xmlns:adec="http://schemas.microsoft.com/office/drawing/2017/decorative" val="1"/>
              </a:ext>
            </a:extLst>
          </p:cNvPr>
          <p:cNvGrpSpPr/>
          <p:nvPr/>
        </p:nvGrpSpPr>
        <p:grpSpPr>
          <a:xfrm>
            <a:off x="5855264" y="5541815"/>
            <a:ext cx="1694296" cy="877826"/>
            <a:chOff x="851904" y="4728187"/>
            <a:chExt cx="1694296" cy="877826"/>
          </a:xfrm>
        </p:grpSpPr>
        <p:sp>
          <p:nvSpPr>
            <p:cNvPr id="12" name="Right Brace 11">
              <a:extLst>
                <a:ext uri="{FF2B5EF4-FFF2-40B4-BE49-F238E27FC236}">
                  <a16:creationId xmlns:a16="http://schemas.microsoft.com/office/drawing/2014/main" id="{995304A7-3812-49D2-BF18-6336AB3CF03B}"/>
                </a:ext>
                <a:ext uri="{C183D7F6-B498-43B3-948B-1728B52AA6E4}">
                  <adec:decorative xmlns:adec="http://schemas.microsoft.com/office/drawing/2017/decorative" val="1"/>
                </a:ext>
              </a:extLst>
            </p:cNvPr>
            <p:cNvSpPr/>
            <p:nvPr/>
          </p:nvSpPr>
          <p:spPr>
            <a:xfrm rot="5400000">
              <a:off x="1531272" y="4048819"/>
              <a:ext cx="335560" cy="1694296"/>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 Box 18">
              <a:extLst>
                <a:ext uri="{FF2B5EF4-FFF2-40B4-BE49-F238E27FC236}">
                  <a16:creationId xmlns:a16="http://schemas.microsoft.com/office/drawing/2014/main" id="{4C67F908-3CA8-4E11-BB71-4919471ABFBD}"/>
                </a:ext>
                <a:ext uri="{C183D7F6-B498-43B3-948B-1728B52AA6E4}">
                  <adec:decorative xmlns:adec="http://schemas.microsoft.com/office/drawing/2017/decorative" val="1"/>
                </a:ext>
              </a:extLst>
            </p:cNvPr>
            <p:cNvSpPr txBox="1">
              <a:spLocks noChangeArrowheads="1"/>
            </p:cNvSpPr>
            <p:nvPr/>
          </p:nvSpPr>
          <p:spPr bwMode="auto">
            <a:xfrm>
              <a:off x="851904" y="5236681"/>
              <a:ext cx="1694296" cy="369332"/>
            </a:xfrm>
            <a:prstGeom prst="rect">
              <a:avLst/>
            </a:prstGeom>
            <a:noFill/>
            <a:ln w="9525">
              <a:noFill/>
              <a:miter lim="800000"/>
              <a:headEnd/>
              <a:tailEnd type="none" w="lg" len="lg"/>
            </a:ln>
          </p:spPr>
          <p:txBody>
            <a:bodyPr wrap="square">
              <a:spAutoFit/>
            </a:bodyPr>
            <a:lstStyle/>
            <a:p>
              <a:pPr algn="ctr" defTabSz="914363">
                <a:spcBef>
                  <a:spcPct val="50000"/>
                </a:spcBef>
              </a:pPr>
              <a:r>
                <a:rPr lang="de-de"/>
                <a:t>Renderformat</a:t>
              </a:r>
            </a:p>
          </p:txBody>
        </p:sp>
      </p:gr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8967020" y="6492875"/>
            <a:ext cx="3224980" cy="365125"/>
          </a:xfrm>
        </p:spPr>
        <p:txBody>
          <a:bodyPr/>
          <a:lstStyle/>
          <a:p>
            <a:r>
              <a:rPr lang="de-de" dirty="0"/>
              <a:t>© 2022 Microsoft. Alle Rechte vorbehalten. </a:t>
            </a:r>
          </a:p>
        </p:txBody>
      </p:sp>
    </p:spTree>
    <p:extLst>
      <p:ext uri="{BB962C8B-B14F-4D97-AF65-F5344CB8AC3E}">
        <p14:creationId xmlns:p14="http://schemas.microsoft.com/office/powerpoint/2010/main" val="105072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C49F3C5A-1746-76B9-E9D2-764E3B85CD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41204" y="2439730"/>
            <a:ext cx="3014847" cy="2846864"/>
          </a:xfrm>
          <a:prstGeom prst="rect">
            <a:avLst/>
          </a:prstGeom>
        </p:spPr>
      </p:pic>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Einbetten der Berichte</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de-de"/>
              <a:t>Paginiertes Berichtselement</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199" y="2070000"/>
            <a:ext cx="7477431" cy="4788000"/>
          </a:xfrm>
        </p:spPr>
        <p:txBody>
          <a:bodyPr/>
          <a:lstStyle/>
          <a:p>
            <a:r>
              <a:rPr lang="de-de" dirty="0"/>
              <a:t>Das paginierte Berichtselement rendert einen paginierten Bericht in einem Power BI-Bericht.</a:t>
            </a:r>
          </a:p>
          <a:p>
            <a:r>
              <a:rPr lang="de-de" dirty="0"/>
              <a:t>Felder den Berichtsparametern zuordnen</a:t>
            </a:r>
          </a:p>
          <a:p>
            <a:r>
              <a:rPr lang="de-de" dirty="0"/>
              <a:t>Berichtsbenutzer können:</a:t>
            </a:r>
          </a:p>
          <a:p>
            <a:pPr lvl="1"/>
            <a:r>
              <a:rPr lang="de-de" dirty="0"/>
              <a:t>Das Element kreuzfiltern</a:t>
            </a:r>
          </a:p>
          <a:p>
            <a:pPr lvl="1"/>
            <a:r>
              <a:rPr lang="de-de" dirty="0"/>
              <a:t>Zwischen den Seiten navigieren</a:t>
            </a:r>
          </a:p>
          <a:p>
            <a:pPr lvl="1"/>
            <a:r>
              <a:rPr lang="de-de" dirty="0"/>
              <a:t>Exportieren</a:t>
            </a:r>
          </a:p>
          <a:p>
            <a:endParaRPr lang="en-US" dirty="0"/>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8967020" y="6492875"/>
            <a:ext cx="3224980" cy="365125"/>
          </a:xfrm>
        </p:spPr>
        <p:txBody>
          <a:bodyPr/>
          <a:lstStyle/>
          <a:p>
            <a:r>
              <a:rPr lang="de-de" dirty="0"/>
              <a:t>© 2022 Microsoft. Alle Rechte vorbehalten. </a:t>
            </a:r>
          </a:p>
        </p:txBody>
      </p:sp>
      <p:sp>
        <p:nvSpPr>
          <p:cNvPr id="9" name="Line 19">
            <a:extLst>
              <a:ext uri="{FF2B5EF4-FFF2-40B4-BE49-F238E27FC236}">
                <a16:creationId xmlns:a16="http://schemas.microsoft.com/office/drawing/2014/main" id="{6179D187-76A7-48AF-86FE-E51F3CD121A4}"/>
              </a:ext>
              <a:ext uri="{C183D7F6-B498-43B3-948B-1728B52AA6E4}">
                <adec:decorative xmlns:adec="http://schemas.microsoft.com/office/drawing/2017/decorative" val="1"/>
              </a:ext>
            </a:extLst>
          </p:cNvPr>
          <p:cNvSpPr>
            <a:spLocks noChangeShapeType="1"/>
          </p:cNvSpPr>
          <p:nvPr/>
        </p:nvSpPr>
        <p:spPr bwMode="auto">
          <a:xfrm rot="5400000">
            <a:off x="9997141" y="5322943"/>
            <a:ext cx="797439" cy="0"/>
          </a:xfrm>
          <a:prstGeom prst="line">
            <a:avLst/>
          </a:prstGeom>
          <a:noFill/>
          <a:ln w="38100">
            <a:solidFill>
              <a:schemeClr val="accent6"/>
            </a:solidFill>
            <a:round/>
            <a:headEnd type="triangle" w="med" len="med"/>
            <a:tailEnd/>
          </a:ln>
        </p:spPr>
        <p:txBody>
          <a:bodyPr/>
          <a:lstStyle/>
          <a:p>
            <a:pPr defTabSz="914363"/>
            <a:endParaRPr lang="en-US">
              <a:solidFill>
                <a:srgbClr val="000000"/>
              </a:solidFill>
              <a:latin typeface="Segoe"/>
            </a:endParaRPr>
          </a:p>
        </p:txBody>
      </p:sp>
    </p:spTree>
    <p:extLst>
      <p:ext uri="{BB962C8B-B14F-4D97-AF65-F5344CB8AC3E}">
        <p14:creationId xmlns:p14="http://schemas.microsoft.com/office/powerpoint/2010/main" val="312648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Exportieren von Berichten</a:t>
            </a:r>
          </a:p>
        </p:txBody>
      </p:sp>
      <p:sp>
        <p:nvSpPr>
          <p:cNvPr id="3" name="Text Placeholder 2" hidden="1">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endParaRPr lang="en-AU"/>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p:txBody>
          <a:bodyPr/>
          <a:lstStyle/>
          <a:p>
            <a:r>
              <a:rPr lang="de-de"/>
              <a:t>Entwickler können die </a:t>
            </a:r>
            <a:r>
              <a:rPr lang="de-de" b="1"/>
              <a:t>Power BI REST-API </a:t>
            </a:r>
            <a:r>
              <a:rPr lang="de-de"/>
              <a:t>verwenden, um programmgesteuert eine Datei eines paginierten Berichts zu generieren.</a:t>
            </a:r>
          </a:p>
          <a:p>
            <a:r>
              <a:rPr lang="de-de"/>
              <a:t>Unterstützte Formate:</a:t>
            </a:r>
          </a:p>
          <a:p>
            <a:pPr lvl="1"/>
            <a:r>
              <a:rPr lang="de-de"/>
              <a:t>CSV, DOCX, IMAGE, MHTML, PDF, PPTX, XLSX und XML</a:t>
            </a:r>
          </a:p>
          <a:p>
            <a:r>
              <a:rPr lang="de-de"/>
              <a:t>Parameterwerte können übergeben werden</a:t>
            </a:r>
          </a:p>
          <a:p>
            <a:r>
              <a:rPr lang="de-de"/>
              <a:t>Sicherheit auf Zeilenebene wird für Power BI-Datasets unterstützt</a:t>
            </a:r>
          </a:p>
          <a:p>
            <a:endParaRPr lang="en-US"/>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9055510" y="6492875"/>
            <a:ext cx="3136489" cy="365125"/>
          </a:xfrm>
        </p:spPr>
        <p:txBody>
          <a:bodyPr/>
          <a:lstStyle/>
          <a:p>
            <a:r>
              <a:rPr lang="de-de"/>
              <a:t>© 2022 Microsoft. Alle Rechte vorbehalten. </a:t>
            </a:r>
          </a:p>
        </p:txBody>
      </p:sp>
    </p:spTree>
    <p:extLst>
      <p:ext uri="{BB962C8B-B14F-4D97-AF65-F5344CB8AC3E}">
        <p14:creationId xmlns:p14="http://schemas.microsoft.com/office/powerpoint/2010/main" val="15970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2D6B1-AFB2-4DE2-AE01-D8AFE414D4CC}"/>
              </a:ext>
            </a:extLst>
          </p:cNvPr>
          <p:cNvSpPr>
            <a:spLocks noGrp="1"/>
          </p:cNvSpPr>
          <p:nvPr>
            <p:ph type="title"/>
          </p:nvPr>
        </p:nvSpPr>
        <p:spPr/>
        <p:txBody>
          <a:bodyPr/>
          <a:lstStyle/>
          <a:p>
            <a:r>
              <a:rPr lang="de-de"/>
              <a:t>Einführung in Power BI</a:t>
            </a:r>
            <a:br/>
            <a:endParaRPr lang="en-US"/>
          </a:p>
        </p:txBody>
      </p:sp>
      <p:sp>
        <p:nvSpPr>
          <p:cNvPr id="3" name="Text Placeholder 2">
            <a:extLst>
              <a:ext uri="{FF2B5EF4-FFF2-40B4-BE49-F238E27FC236}">
                <a16:creationId xmlns:a16="http://schemas.microsoft.com/office/drawing/2014/main" id="{50110FA7-C2EA-4ACE-B885-0C030C222490}"/>
              </a:ext>
            </a:extLst>
          </p:cNvPr>
          <p:cNvSpPr>
            <a:spLocks noGrp="1"/>
          </p:cNvSpPr>
          <p:nvPr>
            <p:ph type="body" sz="quarter" idx="10"/>
          </p:nvPr>
        </p:nvSpPr>
        <p:spPr/>
        <p:txBody>
          <a:bodyPr/>
          <a:lstStyle/>
          <a:p>
            <a:r>
              <a:rPr lang="de-de"/>
              <a:t>Produktportfolio » Power BI-Berichtsserver</a:t>
            </a:r>
          </a:p>
        </p:txBody>
      </p:sp>
      <p:pic>
        <p:nvPicPr>
          <p:cNvPr id="6" name="Graphic 5">
            <a:extLst>
              <a:ext uri="{FF2B5EF4-FFF2-40B4-BE49-F238E27FC236}">
                <a16:creationId xmlns:a16="http://schemas.microsoft.com/office/drawing/2014/main" id="{CAFB1098-E720-4096-A337-C934C9ABA52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2068513"/>
            <a:ext cx="914400" cy="914400"/>
          </a:xfrm>
          <a:prstGeom prst="rect">
            <a:avLst/>
          </a:prstGeom>
        </p:spPr>
      </p:pic>
      <p:sp>
        <p:nvSpPr>
          <p:cNvPr id="5" name="Content Placeholder 4">
            <a:extLst>
              <a:ext uri="{FF2B5EF4-FFF2-40B4-BE49-F238E27FC236}">
                <a16:creationId xmlns:a16="http://schemas.microsoft.com/office/drawing/2014/main" id="{34511B8E-E4F5-4F3A-A351-AA73D193E104}"/>
              </a:ext>
            </a:extLst>
          </p:cNvPr>
          <p:cNvSpPr>
            <a:spLocks noGrp="1"/>
          </p:cNvSpPr>
          <p:nvPr>
            <p:ph idx="1"/>
          </p:nvPr>
        </p:nvSpPr>
        <p:spPr>
          <a:xfrm>
            <a:off x="1371601" y="2070000"/>
            <a:ext cx="10583332" cy="4788000"/>
          </a:xfrm>
        </p:spPr>
        <p:txBody>
          <a:bodyPr/>
          <a:lstStyle/>
          <a:p>
            <a:r>
              <a:rPr lang="de-de"/>
              <a:t>Verwechseln Sie paginierte Berichte nicht mit dem </a:t>
            </a:r>
            <a:r>
              <a:rPr lang="de-de" b="1"/>
              <a:t>Power BI-Berichtsserver</a:t>
            </a:r>
            <a:r>
              <a:rPr lang="de-de"/>
              <a:t>.</a:t>
            </a:r>
          </a:p>
          <a:p>
            <a:pPr lvl="1"/>
            <a:r>
              <a:rPr lang="de-de"/>
              <a:t>Dieses Produkt ist für lokale Szenarien vorgesehen.</a:t>
            </a:r>
          </a:p>
          <a:p>
            <a:endParaRPr lang="en-US"/>
          </a:p>
          <a:p>
            <a:endParaRPr lang="en-US"/>
          </a:p>
        </p:txBody>
      </p:sp>
      <p:sp>
        <p:nvSpPr>
          <p:cNvPr id="7" name="TextBox 6">
            <a:extLst>
              <a:ext uri="{FF2B5EF4-FFF2-40B4-BE49-F238E27FC236}">
                <a16:creationId xmlns:a16="http://schemas.microsoft.com/office/drawing/2014/main" id="{1F624C46-308B-4E56-8AE5-AADCF87F9734}"/>
              </a:ext>
            </a:extLst>
          </p:cNvPr>
          <p:cNvSpPr txBox="1"/>
          <p:nvPr/>
        </p:nvSpPr>
        <p:spPr>
          <a:xfrm>
            <a:off x="1631539" y="3407339"/>
            <a:ext cx="6937274"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dirty="0">
                <a:solidFill>
                  <a:schemeClr val="tx1"/>
                </a:solidFill>
              </a:rPr>
              <a:t>In diesem Kurs wird der Power BI-Berichtsserver nicht behandelt.</a:t>
            </a:r>
          </a:p>
        </p:txBody>
      </p:sp>
      <p:sp>
        <p:nvSpPr>
          <p:cNvPr id="8" name="TextBox 7">
            <a:extLst>
              <a:ext uri="{FF2B5EF4-FFF2-40B4-BE49-F238E27FC236}">
                <a16:creationId xmlns:a16="http://schemas.microsoft.com/office/drawing/2014/main" id="{EE2DD8A0-F000-4976-A068-3F7EE63DD4E2}"/>
              </a:ext>
            </a:extLst>
          </p:cNvPr>
          <p:cNvSpPr txBox="1"/>
          <p:nvPr/>
        </p:nvSpPr>
        <p:spPr>
          <a:xfrm>
            <a:off x="1631538" y="4129721"/>
            <a:ext cx="6937275" cy="794064"/>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a:solidFill>
                  <a:schemeClr val="tx1"/>
                </a:solidFill>
              </a:rPr>
              <a:t>Hinweis: Berichte können von SQL Server Reporting Services (SSRS) oder von dem Power BI-Berichtsserver migriert werden.</a:t>
            </a:r>
          </a:p>
        </p:txBody>
      </p:sp>
      <p:sp>
        <p:nvSpPr>
          <p:cNvPr id="4" name="Footer Placeholder 3">
            <a:extLst>
              <a:ext uri="{FF2B5EF4-FFF2-40B4-BE49-F238E27FC236}">
                <a16:creationId xmlns:a16="http://schemas.microsoft.com/office/drawing/2014/main" id="{1B0C15A0-38DC-49A9-8779-15F0C96EA596}"/>
              </a:ext>
            </a:extLst>
          </p:cNvPr>
          <p:cNvSpPr>
            <a:spLocks noGrp="1"/>
          </p:cNvSpPr>
          <p:nvPr>
            <p:ph type="ftr" sz="quarter" idx="11"/>
          </p:nvPr>
        </p:nvSpPr>
        <p:spPr>
          <a:xfrm>
            <a:off x="8922774" y="6492875"/>
            <a:ext cx="3269225" cy="365125"/>
          </a:xfrm>
        </p:spPr>
        <p:txBody>
          <a:bodyPr/>
          <a:lstStyle/>
          <a:p>
            <a:r>
              <a:rPr lang="de-de" dirty="0"/>
              <a:t>© 2022 Microsoft. Alle Rechte vorbehalten. </a:t>
            </a:r>
          </a:p>
        </p:txBody>
      </p:sp>
    </p:spTree>
    <p:extLst>
      <p:ext uri="{BB962C8B-B14F-4D97-AF65-F5344CB8AC3E}">
        <p14:creationId xmlns:p14="http://schemas.microsoft.com/office/powerpoint/2010/main" val="199160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1927D-FBA3-4EB1-88A3-7B872FC8BC3B}"/>
              </a:ext>
            </a:extLst>
          </p:cNvPr>
          <p:cNvSpPr>
            <a:spLocks noGrp="1"/>
          </p:cNvSpPr>
          <p:nvPr>
            <p:ph type="title"/>
          </p:nvPr>
        </p:nvSpPr>
        <p:spPr/>
        <p:txBody>
          <a:bodyPr/>
          <a:lstStyle/>
          <a:p>
            <a:r>
              <a:rPr lang="de-de"/>
              <a:t>Exportieren von Berichten</a:t>
            </a:r>
          </a:p>
        </p:txBody>
      </p:sp>
      <p:sp>
        <p:nvSpPr>
          <p:cNvPr id="3" name="Text Placeholder 2">
            <a:extLst>
              <a:ext uri="{FF2B5EF4-FFF2-40B4-BE49-F238E27FC236}">
                <a16:creationId xmlns:a16="http://schemas.microsoft.com/office/drawing/2014/main" id="{BA86DA92-1D01-4B70-9712-FE8ECD76C498}"/>
              </a:ext>
            </a:extLst>
          </p:cNvPr>
          <p:cNvSpPr>
            <a:spLocks noGrp="1"/>
          </p:cNvSpPr>
          <p:nvPr>
            <p:ph type="body" sz="quarter" idx="10"/>
          </p:nvPr>
        </p:nvSpPr>
        <p:spPr/>
        <p:txBody>
          <a:bodyPr/>
          <a:lstStyle/>
          <a:p>
            <a:r>
              <a:rPr lang="de-de"/>
              <a:t>Power Automate</a:t>
            </a:r>
          </a:p>
        </p:txBody>
      </p:sp>
      <p:sp>
        <p:nvSpPr>
          <p:cNvPr id="4" name="Content Placeholder 3">
            <a:extLst>
              <a:ext uri="{FF2B5EF4-FFF2-40B4-BE49-F238E27FC236}">
                <a16:creationId xmlns:a16="http://schemas.microsoft.com/office/drawing/2014/main" id="{CF5E1F7A-9D16-429F-8500-155FE8BC6037}"/>
              </a:ext>
            </a:extLst>
          </p:cNvPr>
          <p:cNvSpPr>
            <a:spLocks noGrp="1"/>
          </p:cNvSpPr>
          <p:nvPr>
            <p:ph idx="1"/>
          </p:nvPr>
        </p:nvSpPr>
        <p:spPr>
          <a:xfrm>
            <a:off x="457200" y="2070000"/>
            <a:ext cx="5250426" cy="4788000"/>
          </a:xfrm>
        </p:spPr>
        <p:txBody>
          <a:bodyPr/>
          <a:lstStyle/>
          <a:p>
            <a:r>
              <a:rPr lang="de-de" dirty="0"/>
              <a:t>Verwenden Sie den Power BI-Konnektor in Power Automate, um paginierte Berichte in Power Automate-Workflows zu exportieren.</a:t>
            </a:r>
          </a:p>
          <a:p>
            <a:pPr lvl="1"/>
            <a:r>
              <a:rPr lang="de-de" dirty="0"/>
              <a:t>Kein Code erforderlich! </a:t>
            </a:r>
            <a:r>
              <a:rPr lang="de-de" dirty="0">
                <a:sym typeface="Wingdings" panose="05000000000000000000" pitchFamily="2" charset="2"/>
              </a:rPr>
              <a:t></a:t>
            </a:r>
            <a:endParaRPr lang="en-US" dirty="0"/>
          </a:p>
          <a:p>
            <a:endParaRPr lang="en-US" dirty="0"/>
          </a:p>
        </p:txBody>
      </p:sp>
      <p:sp>
        <p:nvSpPr>
          <p:cNvPr id="5" name="Footer Placeholder 4">
            <a:extLst>
              <a:ext uri="{FF2B5EF4-FFF2-40B4-BE49-F238E27FC236}">
                <a16:creationId xmlns:a16="http://schemas.microsoft.com/office/drawing/2014/main" id="{B55DEF4E-EE24-4B17-9995-8034813C6A23}"/>
              </a:ext>
            </a:extLst>
          </p:cNvPr>
          <p:cNvSpPr>
            <a:spLocks noGrp="1"/>
          </p:cNvSpPr>
          <p:nvPr>
            <p:ph type="ftr" sz="quarter" idx="11"/>
          </p:nvPr>
        </p:nvSpPr>
        <p:spPr>
          <a:xfrm>
            <a:off x="9114504" y="6492875"/>
            <a:ext cx="3077496" cy="365125"/>
          </a:xfrm>
        </p:spPr>
        <p:txBody>
          <a:bodyPr/>
          <a:lstStyle/>
          <a:p>
            <a:r>
              <a:rPr lang="de-de" dirty="0"/>
              <a:t>© 2022 Microsoft. Alle Rechte vorbehalten. </a:t>
            </a:r>
          </a:p>
        </p:txBody>
      </p:sp>
      <p:pic>
        <p:nvPicPr>
          <p:cNvPr id="7" name="Picture 7">
            <a:extLst>
              <a:ext uri="{FF2B5EF4-FFF2-40B4-BE49-F238E27FC236}">
                <a16:creationId xmlns:a16="http://schemas.microsoft.com/office/drawing/2014/main" id="{A086B910-954B-DC60-C397-FC80AE21B9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1949370"/>
            <a:ext cx="4586940" cy="3880148"/>
          </a:xfrm>
          <a:prstGeom prst="rect">
            <a:avLst/>
          </a:prstGeom>
        </p:spPr>
      </p:pic>
    </p:spTree>
    <p:extLst>
      <p:ext uri="{BB962C8B-B14F-4D97-AF65-F5344CB8AC3E}">
        <p14:creationId xmlns:p14="http://schemas.microsoft.com/office/powerpoint/2010/main" val="70726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7D3D-7CA6-432C-8723-7863C2C4766A}"/>
              </a:ext>
            </a:extLst>
          </p:cNvPr>
          <p:cNvSpPr>
            <a:spLocks noGrp="1"/>
          </p:cNvSpPr>
          <p:nvPr>
            <p:ph type="title"/>
          </p:nvPr>
        </p:nvSpPr>
        <p:spPr/>
        <p:txBody>
          <a:bodyPr/>
          <a:lstStyle/>
          <a:p>
            <a:r>
              <a:rPr lang="de-de"/>
              <a:t>Wann werden paginierte Berichte verwendet? </a:t>
            </a:r>
          </a:p>
        </p:txBody>
      </p:sp>
      <p:sp>
        <p:nvSpPr>
          <p:cNvPr id="3" name="Text Placeholder 2" hidden="1">
            <a:extLst>
              <a:ext uri="{FF2B5EF4-FFF2-40B4-BE49-F238E27FC236}">
                <a16:creationId xmlns:a16="http://schemas.microsoft.com/office/drawing/2014/main" id="{40E71430-0E87-47D0-81AF-BCC499100CC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08A1E8A8-F541-43B8-8BE7-96A6C5E13DB8}"/>
              </a:ext>
            </a:extLst>
          </p:cNvPr>
          <p:cNvSpPr>
            <a:spLocks noGrp="1"/>
          </p:cNvSpPr>
          <p:nvPr>
            <p:ph idx="1"/>
          </p:nvPr>
        </p:nvSpPr>
        <p:spPr>
          <a:xfrm>
            <a:off x="457200" y="2070000"/>
            <a:ext cx="10751574" cy="4788000"/>
          </a:xfrm>
        </p:spPr>
        <p:txBody>
          <a:bodyPr/>
          <a:lstStyle/>
          <a:p>
            <a:r>
              <a:rPr lang="de-de" dirty="0"/>
              <a:t>Erwägen Sie die Verwendung eines paginierten Power BI-Berichts in folgenden Fällen:</a:t>
            </a:r>
          </a:p>
          <a:p>
            <a:pPr lvl="1"/>
            <a:r>
              <a:rPr lang="de-de" dirty="0"/>
              <a:t>Der Bericht soll gedruckt oder als PDF-Dokument ausgegeben werden.</a:t>
            </a:r>
          </a:p>
          <a:p>
            <a:pPr lvl="1"/>
            <a:r>
              <a:rPr lang="de-de" dirty="0"/>
              <a:t>Der Bericht muss in bestimmten Formaten wie Excel, Word, PowerPoint oder Datenformaten wie CSV und XML ausgegeben werden.</a:t>
            </a:r>
          </a:p>
          <a:p>
            <a:pPr lvl="1"/>
            <a:r>
              <a:rPr lang="de-de" dirty="0"/>
              <a:t>Bei Datenrasterlayouts, die sich erweitern und überlaufen könnten.</a:t>
            </a:r>
          </a:p>
          <a:p>
            <a:pPr lvl="1"/>
            <a:r>
              <a:rPr lang="de-de" dirty="0"/>
              <a:t>Die Berichte sind bereits vorhanden (in SSRS) und müssen nur noch migriert werden.</a:t>
            </a:r>
          </a:p>
          <a:p>
            <a:pPr lvl="1"/>
            <a:r>
              <a:rPr lang="de-de" dirty="0"/>
              <a:t>Paginierte Power BI-Funktionen und Fähigkeiten wirken sich zu Ihren Gunsten aus … </a:t>
            </a:r>
          </a:p>
          <a:p>
            <a:endParaRPr lang="en-US" dirty="0"/>
          </a:p>
        </p:txBody>
      </p:sp>
      <p:sp>
        <p:nvSpPr>
          <p:cNvPr id="5" name="Footer Placeholder 4">
            <a:extLst>
              <a:ext uri="{FF2B5EF4-FFF2-40B4-BE49-F238E27FC236}">
                <a16:creationId xmlns:a16="http://schemas.microsoft.com/office/drawing/2014/main" id="{4B4EF440-8F98-4A98-9E56-F48BA3D94CC4}"/>
              </a:ext>
            </a:extLst>
          </p:cNvPr>
          <p:cNvSpPr>
            <a:spLocks noGrp="1"/>
          </p:cNvSpPr>
          <p:nvPr>
            <p:ph type="ftr" sz="quarter" idx="11"/>
          </p:nvPr>
        </p:nvSpPr>
        <p:spPr>
          <a:xfrm>
            <a:off x="8922774" y="6492875"/>
            <a:ext cx="3269225" cy="365125"/>
          </a:xfrm>
        </p:spPr>
        <p:txBody>
          <a:bodyPr/>
          <a:lstStyle/>
          <a:p>
            <a:r>
              <a:rPr lang="de-de" dirty="0"/>
              <a:t>© 2022 Microsoft. Alle Rechte vorbehalten. </a:t>
            </a:r>
          </a:p>
        </p:txBody>
      </p:sp>
    </p:spTree>
    <p:extLst>
      <p:ext uri="{BB962C8B-B14F-4D97-AF65-F5344CB8AC3E}">
        <p14:creationId xmlns:p14="http://schemas.microsoft.com/office/powerpoint/2010/main" val="89954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7D3D-7CA6-432C-8723-7863C2C4766A}"/>
              </a:ext>
            </a:extLst>
          </p:cNvPr>
          <p:cNvSpPr>
            <a:spLocks noGrp="1"/>
          </p:cNvSpPr>
          <p:nvPr>
            <p:ph type="title"/>
          </p:nvPr>
        </p:nvSpPr>
        <p:spPr>
          <a:xfrm>
            <a:off x="457200" y="385199"/>
            <a:ext cx="11734800" cy="694800"/>
          </a:xfrm>
        </p:spPr>
        <p:txBody>
          <a:bodyPr/>
          <a:lstStyle/>
          <a:p>
            <a:r>
              <a:rPr lang="de-de" dirty="0"/>
              <a:t>Wann werden paginierte Berichte verwendet? </a:t>
            </a:r>
          </a:p>
        </p:txBody>
      </p:sp>
      <p:sp>
        <p:nvSpPr>
          <p:cNvPr id="3" name="Text Placeholder 2">
            <a:extLst>
              <a:ext uri="{FF2B5EF4-FFF2-40B4-BE49-F238E27FC236}">
                <a16:creationId xmlns:a16="http://schemas.microsoft.com/office/drawing/2014/main" id="{40E71430-0E87-47D0-81AF-BCC499100CC4}"/>
              </a:ext>
            </a:extLst>
          </p:cNvPr>
          <p:cNvSpPr>
            <a:spLocks noGrp="1"/>
          </p:cNvSpPr>
          <p:nvPr>
            <p:ph type="body" sz="quarter" idx="10"/>
          </p:nvPr>
        </p:nvSpPr>
        <p:spPr/>
        <p:txBody>
          <a:bodyPr/>
          <a:lstStyle/>
          <a:p>
            <a:r>
              <a:rPr lang="de-de"/>
              <a:t>Zwanzig gute Gründe</a:t>
            </a:r>
          </a:p>
        </p:txBody>
      </p:sp>
      <p:sp>
        <p:nvSpPr>
          <p:cNvPr id="4" name="Content Placeholder 3">
            <a:extLst>
              <a:ext uri="{FF2B5EF4-FFF2-40B4-BE49-F238E27FC236}">
                <a16:creationId xmlns:a16="http://schemas.microsoft.com/office/drawing/2014/main" id="{08A1E8A8-F541-43B8-8BE7-96A6C5E13DB8}"/>
              </a:ext>
            </a:extLst>
          </p:cNvPr>
          <p:cNvSpPr>
            <a:spLocks noGrp="1"/>
          </p:cNvSpPr>
          <p:nvPr>
            <p:ph idx="1"/>
          </p:nvPr>
        </p:nvSpPr>
        <p:spPr/>
        <p:txBody>
          <a:bodyPr numCol="2"/>
          <a:lstStyle/>
          <a:p>
            <a:r>
              <a:rPr lang="de-de" sz="2400"/>
              <a:t>Druckbereit</a:t>
            </a:r>
          </a:p>
          <a:p>
            <a:r>
              <a:rPr lang="de-de" sz="2400"/>
              <a:t>Auswahl an Renderformaten</a:t>
            </a:r>
          </a:p>
          <a:p>
            <a:r>
              <a:rPr lang="de-de" sz="2400"/>
              <a:t>Präzisionslayout</a:t>
            </a:r>
          </a:p>
          <a:p>
            <a:r>
              <a:rPr lang="de-de" sz="2400"/>
              <a:t>Dynamisches Layout</a:t>
            </a:r>
          </a:p>
          <a:p>
            <a:r>
              <a:rPr lang="de-de" sz="2400"/>
              <a:t>Renderspezifisches Layout</a:t>
            </a:r>
          </a:p>
          <a:p>
            <a:r>
              <a:rPr lang="de-de" sz="2400"/>
              <a:t>Layout pro Benutzer</a:t>
            </a:r>
          </a:p>
          <a:p>
            <a:r>
              <a:rPr lang="de-de" sz="2400"/>
              <a:t>Native Abfragen</a:t>
            </a:r>
          </a:p>
          <a:p>
            <a:r>
              <a:rPr lang="de-de" sz="2400"/>
              <a:t>Grafische Abfrage-Designer</a:t>
            </a:r>
          </a:p>
          <a:p>
            <a:r>
              <a:rPr lang="de-de" sz="2400"/>
              <a:t>Statische Datasets</a:t>
            </a:r>
          </a:p>
          <a:p>
            <a:r>
              <a:rPr lang="de-de" sz="2400"/>
              <a:t>Datenintegration</a:t>
            </a:r>
          </a:p>
          <a:p>
            <a:r>
              <a:rPr lang="de-de" sz="2400"/>
              <a:t>Parametrisierung</a:t>
            </a:r>
          </a:p>
          <a:p>
            <a:r>
              <a:rPr lang="de-de" sz="2400"/>
              <a:t>Bilddaten</a:t>
            </a:r>
          </a:p>
          <a:p>
            <a:r>
              <a:rPr lang="de-de" sz="2400"/>
              <a:t>Benutzerdefinierter Code</a:t>
            </a:r>
          </a:p>
          <a:p>
            <a:r>
              <a:rPr lang="de-de" sz="2400"/>
              <a:t>Flexible Rasterlayouts</a:t>
            </a:r>
          </a:p>
          <a:p>
            <a:r>
              <a:rPr lang="de-de" sz="2400"/>
              <a:t>Räumliche Datentypen</a:t>
            </a:r>
          </a:p>
          <a:p>
            <a:r>
              <a:rPr lang="de-de" sz="2400"/>
              <a:t>Moderne Messgeräte</a:t>
            </a:r>
          </a:p>
          <a:p>
            <a:r>
              <a:rPr lang="de-de" sz="2400"/>
              <a:t>HTML-Rendering von Text</a:t>
            </a:r>
          </a:p>
          <a:p>
            <a:r>
              <a:rPr lang="de-de" sz="2400"/>
              <a:t>Seriendruckberichte</a:t>
            </a:r>
          </a:p>
          <a:p>
            <a:r>
              <a:rPr lang="de-de" sz="2400"/>
              <a:t>Interaktivitätsfunktionen</a:t>
            </a:r>
          </a:p>
          <a:p>
            <a:r>
              <a:rPr lang="de-de" sz="2400"/>
              <a:t>Abonnements</a:t>
            </a:r>
          </a:p>
        </p:txBody>
      </p:sp>
      <p:sp>
        <p:nvSpPr>
          <p:cNvPr id="5" name="Footer Placeholder 4">
            <a:extLst>
              <a:ext uri="{FF2B5EF4-FFF2-40B4-BE49-F238E27FC236}">
                <a16:creationId xmlns:a16="http://schemas.microsoft.com/office/drawing/2014/main" id="{4B4EF440-8F98-4A98-9E56-F48BA3D94CC4}"/>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3850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76A74-66E2-4106-A211-D52180007AFB}"/>
              </a:ext>
            </a:extLst>
          </p:cNvPr>
          <p:cNvSpPr>
            <a:spLocks noGrp="1"/>
          </p:cNvSpPr>
          <p:nvPr>
            <p:ph type="title"/>
          </p:nvPr>
        </p:nvSpPr>
        <p:spPr/>
        <p:txBody>
          <a:bodyPr/>
          <a:lstStyle/>
          <a:p>
            <a:r>
              <a:rPr lang="de-de"/>
              <a:t>SSRS-Berichte migrieren</a:t>
            </a:r>
          </a:p>
        </p:txBody>
      </p:sp>
      <p:sp>
        <p:nvSpPr>
          <p:cNvPr id="3" name="Text Placeholder 2" hidden="1">
            <a:extLst>
              <a:ext uri="{FF2B5EF4-FFF2-40B4-BE49-F238E27FC236}">
                <a16:creationId xmlns:a16="http://schemas.microsoft.com/office/drawing/2014/main" id="{A2010516-D882-4472-8C48-4C680C5655FC}"/>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B087FCCB-EDFB-4B32-BA91-9F79EDF09069}"/>
              </a:ext>
            </a:extLst>
          </p:cNvPr>
          <p:cNvSpPr>
            <a:spLocks noGrp="1"/>
          </p:cNvSpPr>
          <p:nvPr>
            <p:ph idx="1"/>
          </p:nvPr>
        </p:nvSpPr>
        <p:spPr/>
        <p:txBody>
          <a:bodyPr/>
          <a:lstStyle/>
          <a:p>
            <a:r>
              <a:rPr lang="de-de"/>
              <a:t>Es ist möglich, SSRS-Berichte nach Power BI zu migrieren.</a:t>
            </a:r>
          </a:p>
          <a:p>
            <a:pPr lvl="1"/>
            <a:r>
              <a:rPr lang="de-de"/>
              <a:t>Es ist nicht möglich, KPIs oder mobile Berichte zu migrieren.</a:t>
            </a:r>
          </a:p>
          <a:p>
            <a:r>
              <a:rPr lang="de-de"/>
              <a:t>Sie können das nicht unterstützte </a:t>
            </a:r>
            <a:r>
              <a:rPr lang="de-de">
                <a:hlinkClick r:id="rId3"/>
              </a:rPr>
              <a:t>RDL-Migrationstool</a:t>
            </a:r>
            <a:r>
              <a:rPr lang="de-de"/>
              <a:t> verwenden.</a:t>
            </a:r>
            <a:endParaRPr lang="en-US"/>
          </a:p>
          <a:p>
            <a:pPr lvl="1"/>
            <a:r>
              <a:rPr lang="de-de"/>
              <a:t>Prüft auf nicht unterstützte Funktionen</a:t>
            </a:r>
          </a:p>
          <a:p>
            <a:pPr lvl="2"/>
            <a:r>
              <a:rPr lang="de-de"/>
              <a:t>Freigegebene Datenquellen, freigegebene Datasets, Berichts-Drillthrough und Berichtsteile</a:t>
            </a:r>
          </a:p>
          <a:p>
            <a:pPr lvl="1"/>
            <a:r>
              <a:rPr lang="de-de"/>
              <a:t>Konvertiert freigegebene Datenquellen und Datasets</a:t>
            </a:r>
          </a:p>
          <a:p>
            <a:pPr lvl="1"/>
            <a:r>
              <a:rPr lang="de-de"/>
              <a:t>Veröffentlicht Berichte (die die Prüfungen bestehen)</a:t>
            </a:r>
          </a:p>
          <a:p>
            <a:r>
              <a:rPr lang="de-de"/>
              <a:t>Sie können RDL-Dateien auch im Paginated Report Builder öffnen, um sie anzupassen und zu veröffentlichen.</a:t>
            </a:r>
          </a:p>
          <a:p>
            <a:endParaRPr lang="en-US"/>
          </a:p>
          <a:p>
            <a:endParaRPr lang="en-US"/>
          </a:p>
        </p:txBody>
      </p:sp>
      <p:sp>
        <p:nvSpPr>
          <p:cNvPr id="5" name="Footer Placeholder 4">
            <a:extLst>
              <a:ext uri="{FF2B5EF4-FFF2-40B4-BE49-F238E27FC236}">
                <a16:creationId xmlns:a16="http://schemas.microsoft.com/office/drawing/2014/main" id="{3879DFD6-B9E6-453D-B109-D82E70BA0174}"/>
              </a:ext>
            </a:extLst>
          </p:cNvPr>
          <p:cNvSpPr>
            <a:spLocks noGrp="1"/>
          </p:cNvSpPr>
          <p:nvPr>
            <p:ph type="ftr" sz="quarter" idx="11"/>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186215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de-de"/>
              <a:t>Übung 07A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de-de"/>
              <a:t>10 Minuten</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a:xfrm>
            <a:off x="457200" y="2070000"/>
            <a:ext cx="11518490" cy="4788000"/>
          </a:xfrm>
        </p:spPr>
        <p:txBody>
          <a:bodyPr/>
          <a:lstStyle/>
          <a:p>
            <a:pPr marL="0" indent="0">
              <a:buNone/>
            </a:pPr>
            <a:r>
              <a:rPr lang="de-de" sz="4400" dirty="0"/>
              <a:t>Das paginierte Berichtselement verwenden</a:t>
            </a:r>
          </a:p>
          <a:p>
            <a:pPr marL="0" indent="0">
              <a:buNone/>
            </a:pPr>
            <a:r>
              <a:rPr lang="de-de" dirty="0"/>
              <a:t>Das Übungsdokument ist unter &lt;CourseFolder&gt;\PowerBIPRIAD\Lab07A verfügbar.</a:t>
            </a:r>
          </a:p>
          <a:p>
            <a:endParaRPr lang="en-US" dirty="0"/>
          </a:p>
          <a:p>
            <a:pPr marL="358775" indent="-358775">
              <a:buFont typeface="+mj-lt"/>
              <a:buAutoNum type="arabicPeriod"/>
            </a:pPr>
            <a:r>
              <a:rPr lang="de-de" sz="2000" dirty="0"/>
              <a:t>Das paginierte Berichtselement verwenden</a:t>
            </a:r>
          </a:p>
          <a:p>
            <a:endParaRPr lang="en-US" dirty="0"/>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146159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93E889-405D-47D7-AB10-60D354CDE048}"/>
              </a:ext>
            </a:extLst>
          </p:cNvPr>
          <p:cNvSpPr>
            <a:spLocks noGrp="1"/>
          </p:cNvSpPr>
          <p:nvPr>
            <p:ph type="title"/>
          </p:nvPr>
        </p:nvSpPr>
        <p:spPr/>
        <p:txBody>
          <a:bodyPr/>
          <a:lstStyle/>
          <a:p>
            <a:r>
              <a:rPr lang="de-de"/>
              <a:t>Ressourcen</a:t>
            </a:r>
          </a:p>
        </p:txBody>
      </p:sp>
      <p:sp>
        <p:nvSpPr>
          <p:cNvPr id="8" name="Text Placeholder 7" hidden="1">
            <a:extLst>
              <a:ext uri="{FF2B5EF4-FFF2-40B4-BE49-F238E27FC236}">
                <a16:creationId xmlns:a16="http://schemas.microsoft.com/office/drawing/2014/main" id="{21EF9B0A-C519-4741-BBFD-AEB886238A2C}"/>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6FE8104F-F222-46E5-BE9F-F3F4A7B70193}"/>
              </a:ext>
            </a:extLst>
          </p:cNvPr>
          <p:cNvSpPr>
            <a:spLocks noGrp="1"/>
          </p:cNvSpPr>
          <p:nvPr>
            <p:ph idx="1"/>
          </p:nvPr>
        </p:nvSpPr>
        <p:spPr/>
        <p:txBody>
          <a:bodyPr/>
          <a:lstStyle/>
          <a:p>
            <a:r>
              <a:rPr lang="de-de"/>
              <a:t>Einen paginierten Bericht im Power BI-Dienst veröffentlichen</a:t>
            </a:r>
          </a:p>
          <a:p>
            <a:pPr lvl="1"/>
            <a:r>
              <a:rPr lang="de-de">
                <a:hlinkClick r:id="rId3"/>
              </a:rPr>
              <a:t>https://docs.microsoft.com/power-bi/paginated-reports-save-to-power-bi-service</a:t>
            </a:r>
            <a:endParaRPr lang="en-US"/>
          </a:p>
          <a:p>
            <a:r>
              <a:rPr lang="de-de"/>
              <a:t>URL-Parameter in paginierten Berichten in Power BI</a:t>
            </a:r>
          </a:p>
          <a:p>
            <a:pPr lvl="1"/>
            <a:r>
              <a:rPr lang="de-de">
                <a:hlinkClick r:id="rId4"/>
              </a:rPr>
              <a:t>https://docs.microsoft.com/power-bi/report-builder-url-parameters</a:t>
            </a:r>
            <a:endParaRPr lang="en-US"/>
          </a:p>
          <a:p>
            <a:r>
              <a:rPr lang="de-de"/>
              <a:t>Einen Berichtsparameter in einer URL für einen paginierten Bericht in Power BI übergeben</a:t>
            </a:r>
          </a:p>
          <a:p>
            <a:pPr lvl="1"/>
            <a:r>
              <a:rPr lang="de-de">
                <a:hlinkClick r:id="rId5"/>
              </a:rPr>
              <a:t>https://docs.microsoft.com/power-bi/report-builder-url-pass-parameters</a:t>
            </a:r>
            <a:endParaRPr lang="en-US"/>
          </a:p>
          <a:p>
            <a:r>
              <a:rPr lang="de-de"/>
              <a:t>Das paginierte Berichtselement erstellen und verwenden</a:t>
            </a:r>
          </a:p>
          <a:p>
            <a:pPr lvl="1"/>
            <a:r>
              <a:rPr lang="de-de">
                <a:hlinkClick r:id="rId6"/>
              </a:rPr>
              <a:t>https://docs.microsoft.com/power-bi/visuals/paginated-report-visual</a:t>
            </a:r>
            <a:endParaRPr lang="en-US"/>
          </a:p>
          <a:p>
            <a:r>
              <a:rPr lang="de-de"/>
              <a:t>Tipps für Berichtsentwürfe in Power BI Report Builder</a:t>
            </a:r>
          </a:p>
          <a:p>
            <a:pPr lvl="1"/>
            <a:r>
              <a:rPr lang="de-de">
                <a:hlinkClick r:id="rId7"/>
              </a:rPr>
              <a:t>https://docs.microsoft.com/power-bi/report-builder-design-tips</a:t>
            </a:r>
            <a:endParaRPr lang="en-US"/>
          </a:p>
          <a:p>
            <a:endParaRPr lang="en-US"/>
          </a:p>
        </p:txBody>
      </p:sp>
      <p:sp>
        <p:nvSpPr>
          <p:cNvPr id="5" name="Footer Placeholder 4">
            <a:extLst>
              <a:ext uri="{FF2B5EF4-FFF2-40B4-BE49-F238E27FC236}">
                <a16:creationId xmlns:a16="http://schemas.microsoft.com/office/drawing/2014/main" id="{360AF7E9-7157-47EB-AA16-D78A5463F155}"/>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273899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A93E889-405D-47D7-AB10-60D354CDE048}"/>
              </a:ext>
            </a:extLst>
          </p:cNvPr>
          <p:cNvSpPr>
            <a:spLocks noGrp="1"/>
          </p:cNvSpPr>
          <p:nvPr>
            <p:ph type="title"/>
          </p:nvPr>
        </p:nvSpPr>
        <p:spPr/>
        <p:txBody>
          <a:bodyPr/>
          <a:lstStyle/>
          <a:p>
            <a:r>
              <a:rPr lang="de-de"/>
              <a:t>Ressourcen</a:t>
            </a:r>
          </a:p>
        </p:txBody>
      </p:sp>
      <p:sp>
        <p:nvSpPr>
          <p:cNvPr id="8" name="Text Placeholder 7">
            <a:extLst>
              <a:ext uri="{FF2B5EF4-FFF2-40B4-BE49-F238E27FC236}">
                <a16:creationId xmlns:a16="http://schemas.microsoft.com/office/drawing/2014/main" id="{21EF9B0A-C519-4741-BBFD-AEB886238A2C}"/>
              </a:ext>
            </a:extLst>
          </p:cNvPr>
          <p:cNvSpPr>
            <a:spLocks noGrp="1"/>
          </p:cNvSpPr>
          <p:nvPr>
            <p:ph type="body" sz="quarter" idx="10"/>
          </p:nvPr>
        </p:nvSpPr>
        <p:spPr/>
        <p:txBody>
          <a:bodyPr/>
          <a:lstStyle/>
          <a:p>
            <a:r>
              <a:rPr lang="de-de"/>
              <a:t>SSRS-Migration</a:t>
            </a:r>
          </a:p>
        </p:txBody>
      </p:sp>
      <p:sp>
        <p:nvSpPr>
          <p:cNvPr id="7" name="Content Placeholder 6">
            <a:extLst>
              <a:ext uri="{FF2B5EF4-FFF2-40B4-BE49-F238E27FC236}">
                <a16:creationId xmlns:a16="http://schemas.microsoft.com/office/drawing/2014/main" id="{6FE8104F-F222-46E5-BE9F-F3F4A7B70193}"/>
              </a:ext>
            </a:extLst>
          </p:cNvPr>
          <p:cNvSpPr>
            <a:spLocks noGrp="1"/>
          </p:cNvSpPr>
          <p:nvPr>
            <p:ph idx="1"/>
          </p:nvPr>
        </p:nvSpPr>
        <p:spPr>
          <a:xfrm>
            <a:off x="457199" y="2070000"/>
            <a:ext cx="11606981" cy="4788000"/>
          </a:xfrm>
        </p:spPr>
        <p:txBody>
          <a:bodyPr/>
          <a:lstStyle/>
          <a:p>
            <a:r>
              <a:rPr lang="de-de" sz="2600" dirty="0"/>
              <a:t>Bericht mithilfe der Power BI-REST-API in PDF-, PPTX- und PNG-Dateien exportieren</a:t>
            </a:r>
          </a:p>
          <a:p>
            <a:pPr lvl="1"/>
            <a:r>
              <a:rPr lang="de-de" sz="1600" dirty="0">
                <a:hlinkClick r:id="rId3"/>
              </a:rPr>
              <a:t>https://powerbi.microsoft.com/blog/export-report-to-pdf-pptx-and-png-files-using-power-bi-rest-api/</a:t>
            </a:r>
            <a:endParaRPr lang="en-US" sz="1600" dirty="0"/>
          </a:p>
          <a:p>
            <a:r>
              <a:rPr lang="de-de" sz="2600" dirty="0"/>
              <a:t>Power Automate-Aktionen zum Exportieren von Power BI und paginierten Berichten</a:t>
            </a:r>
          </a:p>
          <a:p>
            <a:pPr lvl="1"/>
            <a:r>
              <a:rPr lang="de-de" sz="1600" dirty="0">
                <a:hlinkClick r:id="rId4"/>
              </a:rPr>
              <a:t>https://powerbi.microsoft.com/blog/power-automate-actions-for-exporting-power-bi-and-paginated-reports-now-available/</a:t>
            </a:r>
            <a:endParaRPr lang="en-US" sz="1600" dirty="0"/>
          </a:p>
          <a:p>
            <a:r>
              <a:rPr lang="de-de" sz="2600" dirty="0"/>
              <a:t>Wann werden paginierte Berichte in Power BI verwendet?</a:t>
            </a:r>
          </a:p>
          <a:p>
            <a:pPr lvl="1"/>
            <a:r>
              <a:rPr lang="de-de" sz="1600" dirty="0">
                <a:hlinkClick r:id="rId5"/>
              </a:rPr>
              <a:t>https://docs.microsoft.com/power-bi/guidance/report-paginated-or-power-bi</a:t>
            </a:r>
            <a:endParaRPr lang="en-US" sz="1600" dirty="0"/>
          </a:p>
          <a:p>
            <a:r>
              <a:rPr lang="de-de" sz="2600" dirty="0"/>
              <a:t>SQL Server Reporting Services-Berichte nach Power BI migrieren</a:t>
            </a:r>
          </a:p>
          <a:p>
            <a:pPr lvl="1"/>
            <a:r>
              <a:rPr lang="de-de" sz="1600" dirty="0">
                <a:hlinkClick r:id="rId6"/>
              </a:rPr>
              <a:t>https://docs.microsoft.com/power-bi/guidance/migrate-ssrs-reports-to-power-bi</a:t>
            </a:r>
            <a:endParaRPr lang="en-US" sz="1600" dirty="0"/>
          </a:p>
          <a:p>
            <a:r>
              <a:rPr lang="de-de" sz="2600" dirty="0"/>
              <a:t>RDL-Migrationstool</a:t>
            </a:r>
          </a:p>
          <a:p>
            <a:pPr lvl="1"/>
            <a:r>
              <a:rPr lang="de-de" sz="1600" dirty="0">
                <a:hlinkClick r:id="rId7"/>
              </a:rPr>
              <a:t>https://github.com/microsoft/RdlMigration</a:t>
            </a:r>
            <a:endParaRPr lang="en-US" sz="1600" dirty="0"/>
          </a:p>
          <a:p>
            <a:endParaRPr lang="en-US" dirty="0"/>
          </a:p>
        </p:txBody>
      </p:sp>
      <p:sp>
        <p:nvSpPr>
          <p:cNvPr id="5" name="Footer Placeholder 4">
            <a:extLst>
              <a:ext uri="{FF2B5EF4-FFF2-40B4-BE49-F238E27FC236}">
                <a16:creationId xmlns:a16="http://schemas.microsoft.com/office/drawing/2014/main" id="{360AF7E9-7157-47EB-AA16-D78A5463F155}"/>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200597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AEC56-06F6-457A-B573-6F7C480A50A0}"/>
              </a:ext>
            </a:extLst>
          </p:cNvPr>
          <p:cNvSpPr>
            <a:spLocks noGrp="1"/>
          </p:cNvSpPr>
          <p:nvPr>
            <p:ph type="title"/>
          </p:nvPr>
        </p:nvSpPr>
        <p:spPr/>
        <p:txBody>
          <a:bodyPr/>
          <a:lstStyle/>
          <a:p>
            <a:r>
              <a:rPr lang="de-de"/>
              <a:t>Ressourcen</a:t>
            </a:r>
          </a:p>
        </p:txBody>
      </p:sp>
      <p:sp>
        <p:nvSpPr>
          <p:cNvPr id="3" name="Text Placeholder 2">
            <a:extLst>
              <a:ext uri="{FF2B5EF4-FFF2-40B4-BE49-F238E27FC236}">
                <a16:creationId xmlns:a16="http://schemas.microsoft.com/office/drawing/2014/main" id="{3F7DABE5-7B79-4E6F-B7C1-4B5F807F26DB}"/>
              </a:ext>
            </a:extLst>
          </p:cNvPr>
          <p:cNvSpPr>
            <a:spLocks noGrp="1"/>
          </p:cNvSpPr>
          <p:nvPr>
            <p:ph type="body" sz="quarter" idx="10"/>
          </p:nvPr>
        </p:nvSpPr>
        <p:spPr/>
        <p:txBody>
          <a:bodyPr/>
          <a:lstStyle/>
          <a:p>
            <a:r>
              <a:rPr lang="de-de"/>
              <a:t>Onlinekurs: Power BI Developer in a Day</a:t>
            </a:r>
          </a:p>
        </p:txBody>
      </p:sp>
      <p:sp>
        <p:nvSpPr>
          <p:cNvPr id="6" name="Content Placeholder 5">
            <a:extLst>
              <a:ext uri="{FF2B5EF4-FFF2-40B4-BE49-F238E27FC236}">
                <a16:creationId xmlns:a16="http://schemas.microsoft.com/office/drawing/2014/main" id="{266974A9-F0B9-4A88-A91C-B2F693760298}"/>
              </a:ext>
            </a:extLst>
          </p:cNvPr>
          <p:cNvSpPr>
            <a:spLocks noGrp="1"/>
          </p:cNvSpPr>
          <p:nvPr>
            <p:ph idx="1"/>
          </p:nvPr>
        </p:nvSpPr>
        <p:spPr/>
        <p:txBody>
          <a:bodyPr vert="horz" lIns="91440" tIns="45720" rIns="91440" bIns="45720" rtlCol="0" anchor="t">
            <a:noAutofit/>
          </a:bodyPr>
          <a:lstStyle/>
          <a:p>
            <a:r>
              <a:rPr lang="de-de" sz="2400" dirty="0"/>
              <a:t>Erfahren Sie, wie Power BI-Inhalte in Apps (einschließlich paginierter Berichte) eingebettet werden. Sehen Sie sich alle 20 Videos an, einschließlich Bonusinhalte.</a:t>
            </a:r>
          </a:p>
          <a:p>
            <a:r>
              <a:rPr lang="de-de" sz="2400" dirty="0">
                <a:hlinkClick r:id="rId3"/>
              </a:rPr>
              <a:t>https://aka.ms/deviad-online-course</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0064E642-C4D5-40D9-96CF-EE269A81E9A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90973" y="3585028"/>
            <a:ext cx="11201827" cy="6217406"/>
          </a:xfrm>
          <a:prstGeom prst="rect">
            <a:avLst/>
          </a:prstGeom>
        </p:spPr>
      </p:pic>
      <p:sp>
        <p:nvSpPr>
          <p:cNvPr id="5" name="Footer Placeholder 4">
            <a:extLst>
              <a:ext uri="{FF2B5EF4-FFF2-40B4-BE49-F238E27FC236}">
                <a16:creationId xmlns:a16="http://schemas.microsoft.com/office/drawing/2014/main" id="{71204A5C-ECC8-4BFD-985D-1C577D37A8FA}"/>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154717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de-de"/>
              <a:t>Fragen?</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a:xfrm>
            <a:off x="8922774" y="6492875"/>
            <a:ext cx="3269225" cy="365125"/>
          </a:xfrm>
        </p:spPr>
        <p:txBody>
          <a:bodyPr/>
          <a:lstStyle/>
          <a:p>
            <a:r>
              <a:rPr lang="de-de" dirty="0"/>
              <a:t>© 2022 Microsoft. Alle Rechte vorbehalten. </a:t>
            </a:r>
          </a:p>
        </p:txBody>
      </p:sp>
    </p:spTree>
    <p:extLst>
      <p:ext uri="{BB962C8B-B14F-4D97-AF65-F5344CB8AC3E}">
        <p14:creationId xmlns:p14="http://schemas.microsoft.com/office/powerpoint/2010/main" val="20376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3E05247-BAA2-40CD-9D0C-4D99A6492FD9}"/>
              </a:ext>
            </a:extLst>
          </p:cNvPr>
          <p:cNvSpPr>
            <a:spLocks noGrp="1"/>
          </p:cNvSpPr>
          <p:nvPr>
            <p:ph type="ftr" sz="quarter" idx="10"/>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378160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de-de"/>
              <a:t>Power BI-Berichterstellung</a:t>
            </a:r>
          </a:p>
        </p:txBody>
      </p:sp>
      <p:sp>
        <p:nvSpPr>
          <p:cNvPr id="9" name="Text Placeholder 8" hidden="1">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endParaRPr lang="en-US"/>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p:txBody>
          <a:bodyPr/>
          <a:lstStyle/>
          <a:p>
            <a:r>
              <a:rPr lang="de-de"/>
              <a:t>Power BI unterstützt zwei verschiedene Berichtstypen:</a:t>
            </a:r>
          </a:p>
          <a:p>
            <a:pPr lvl="1"/>
            <a:r>
              <a:rPr lang="de-de"/>
              <a:t>Power BI-Berichte</a:t>
            </a:r>
          </a:p>
          <a:p>
            <a:pPr lvl="1"/>
            <a:r>
              <a:rPr lang="de-de"/>
              <a:t>Paginierte Power BI-Berichte</a:t>
            </a:r>
          </a:p>
          <a:p>
            <a:endParaRPr lang="en-US"/>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149151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de-de"/>
              <a:t>Power BI-Berichterstellung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de-de"/>
              <a:t>Power BI-Berichte</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457199" y="2070000"/>
            <a:ext cx="11547987" cy="4788000"/>
          </a:xfrm>
        </p:spPr>
        <p:txBody>
          <a:bodyPr/>
          <a:lstStyle/>
          <a:p>
            <a:r>
              <a:rPr lang="de-de" b="1" dirty="0"/>
              <a:t>Power BI-Berichte</a:t>
            </a:r>
            <a:r>
              <a:rPr lang="de-de" dirty="0"/>
              <a:t> sind für die Datenuntersuchung und Interaktivität optimiert.</a:t>
            </a:r>
          </a:p>
          <a:p>
            <a:r>
              <a:rPr lang="de-de" dirty="0"/>
              <a:t>Sie präsentieren Ihre Daten mit einer umfassenden Auswahl hochmoderner Visuals.</a:t>
            </a:r>
          </a:p>
          <a:p>
            <a:r>
              <a:rPr lang="de-de" dirty="0"/>
              <a:t>Eigenschaften:</a:t>
            </a:r>
          </a:p>
          <a:p>
            <a:pPr lvl="1"/>
            <a:r>
              <a:rPr lang="de-de" dirty="0"/>
              <a:t>Ideal für Analyseberichte, damit Ihre Berichtsbenutzer Daten untersuchen und Beziehungen und Muster erkennen können</a:t>
            </a:r>
          </a:p>
          <a:p>
            <a:pPr lvl="1"/>
            <a:r>
              <a:rPr lang="de-de" dirty="0"/>
              <a:t>Entwickelt im Power BI-Dienst oder Power BI Desktop</a:t>
            </a:r>
          </a:p>
          <a:p>
            <a:r>
              <a:rPr lang="de-de" dirty="0"/>
              <a:t>Sie können auf diese Berichte als </a:t>
            </a:r>
            <a:r>
              <a:rPr lang="de-de" i="1" dirty="0"/>
              <a:t>interaktive Analyseberichte</a:t>
            </a:r>
            <a:r>
              <a:rPr lang="de-de" b="1" dirty="0"/>
              <a:t> </a:t>
            </a:r>
            <a:r>
              <a:rPr lang="de-de" dirty="0"/>
              <a:t>verweisen.</a:t>
            </a:r>
          </a:p>
          <a:p>
            <a:endParaRPr lang="en-US" dirty="0"/>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2421171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B73F-9144-4F87-ADDB-07DA60EEE357}"/>
              </a:ext>
            </a:extLst>
          </p:cNvPr>
          <p:cNvSpPr>
            <a:spLocks noGrp="1"/>
          </p:cNvSpPr>
          <p:nvPr>
            <p:ph type="title"/>
          </p:nvPr>
        </p:nvSpPr>
        <p:spPr/>
        <p:txBody>
          <a:bodyPr/>
          <a:lstStyle/>
          <a:p>
            <a:r>
              <a:rPr lang="de-de"/>
              <a:t>Power BI-Berichterstellung</a:t>
            </a:r>
          </a:p>
        </p:txBody>
      </p:sp>
      <p:sp>
        <p:nvSpPr>
          <p:cNvPr id="6" name="Text Placeholder 5">
            <a:extLst>
              <a:ext uri="{FF2B5EF4-FFF2-40B4-BE49-F238E27FC236}">
                <a16:creationId xmlns:a16="http://schemas.microsoft.com/office/drawing/2014/main" id="{924A0F08-7932-4949-95F1-011F46EE61E6}"/>
              </a:ext>
            </a:extLst>
          </p:cNvPr>
          <p:cNvSpPr>
            <a:spLocks noGrp="1"/>
          </p:cNvSpPr>
          <p:nvPr>
            <p:ph type="body" sz="quarter" idx="10"/>
          </p:nvPr>
        </p:nvSpPr>
        <p:spPr/>
        <p:txBody>
          <a:bodyPr/>
          <a:lstStyle/>
          <a:p>
            <a:r>
              <a:rPr lang="de-de"/>
              <a:t>Power BI-Berichte » Beispiel</a:t>
            </a:r>
          </a:p>
        </p:txBody>
      </p:sp>
      <p:pic>
        <p:nvPicPr>
          <p:cNvPr id="7" name="Picture 6">
            <a:extLst>
              <a:ext uri="{FF2B5EF4-FFF2-40B4-BE49-F238E27FC236}">
                <a16:creationId xmlns:a16="http://schemas.microsoft.com/office/drawing/2014/main" id="{666EBCC2-5527-4740-BCA8-D0CE307A6B61}"/>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71061" y="2184351"/>
            <a:ext cx="9174507" cy="4498848"/>
          </a:xfrm>
          <a:prstGeom prst="rect">
            <a:avLst/>
          </a:prstGeom>
        </p:spPr>
      </p:pic>
      <p:grpSp>
        <p:nvGrpSpPr>
          <p:cNvPr id="14" name="Group 13">
            <a:extLst>
              <a:ext uri="{FF2B5EF4-FFF2-40B4-BE49-F238E27FC236}">
                <a16:creationId xmlns:a16="http://schemas.microsoft.com/office/drawing/2014/main" id="{C1C26AA8-4A1C-4ECC-92BF-800412E888ED}"/>
              </a:ext>
              <a:ext uri="{C183D7F6-B498-43B3-948B-1728B52AA6E4}">
                <adec:decorative xmlns:adec="http://schemas.microsoft.com/office/drawing/2017/decorative" val="1"/>
              </a:ext>
            </a:extLst>
          </p:cNvPr>
          <p:cNvGrpSpPr/>
          <p:nvPr/>
        </p:nvGrpSpPr>
        <p:grpSpPr>
          <a:xfrm>
            <a:off x="75216" y="2593106"/>
            <a:ext cx="2506129" cy="1200329"/>
            <a:chOff x="529123" y="1915934"/>
            <a:chExt cx="2506129" cy="1200329"/>
          </a:xfrm>
        </p:grpSpPr>
        <p:sp>
          <p:nvSpPr>
            <p:cNvPr id="15" name="Text Box 10">
              <a:extLst>
                <a:ext uri="{FF2B5EF4-FFF2-40B4-BE49-F238E27FC236}">
                  <a16:creationId xmlns:a16="http://schemas.microsoft.com/office/drawing/2014/main" id="{D2C4365E-3FF5-472A-9657-E18A7D12DF11}"/>
                </a:ext>
              </a:extLst>
            </p:cNvPr>
            <p:cNvSpPr txBox="1">
              <a:spLocks noChangeArrowheads="1"/>
            </p:cNvSpPr>
            <p:nvPr/>
          </p:nvSpPr>
          <p:spPr bwMode="auto">
            <a:xfrm>
              <a:off x="529123" y="1915934"/>
              <a:ext cx="1966129" cy="1200329"/>
            </a:xfrm>
            <a:prstGeom prst="rect">
              <a:avLst/>
            </a:prstGeom>
            <a:noFill/>
            <a:ln w="9525">
              <a:noFill/>
              <a:miter lim="800000"/>
              <a:headEnd/>
              <a:tailEnd type="none" w="lg" len="lg"/>
            </a:ln>
          </p:spPr>
          <p:txBody>
            <a:bodyPr wrap="square">
              <a:spAutoFit/>
            </a:bodyPr>
            <a:lstStyle/>
            <a:p>
              <a:pPr algn="r" defTabSz="914363">
                <a:spcBef>
                  <a:spcPct val="50000"/>
                </a:spcBef>
              </a:pPr>
              <a:r>
                <a:rPr lang="de-de" dirty="0"/>
                <a:t>Kann</a:t>
              </a:r>
              <a:br>
                <a:rPr lang="de-de" dirty="0"/>
              </a:br>
              <a:r>
                <a:rPr lang="de-de" dirty="0"/>
                <a:t> mehrseitig sein, die Seitengröße ist fest</a:t>
              </a:r>
            </a:p>
          </p:txBody>
        </p:sp>
        <p:cxnSp>
          <p:nvCxnSpPr>
            <p:cNvPr id="16" name="Straight Arrow Connector 15">
              <a:extLst>
                <a:ext uri="{FF2B5EF4-FFF2-40B4-BE49-F238E27FC236}">
                  <a16:creationId xmlns:a16="http://schemas.microsoft.com/office/drawing/2014/main" id="{CF2BE8A0-1C64-4E97-BAAD-9494369FC7F0}"/>
                </a:ext>
                <a:ext uri="{C183D7F6-B498-43B3-948B-1728B52AA6E4}">
                  <adec:decorative xmlns:adec="http://schemas.microsoft.com/office/drawing/2017/decorative" val="1"/>
                </a:ext>
              </a:extLst>
            </p:cNvPr>
            <p:cNvCxnSpPr>
              <a:cxnSpLocks/>
              <a:endCxn id="15" idx="3"/>
            </p:cNvCxnSpPr>
            <p:nvPr/>
          </p:nvCxnSpPr>
          <p:spPr>
            <a:xfrm flipH="1">
              <a:off x="2495252" y="2177544"/>
              <a:ext cx="540000" cy="338555"/>
            </a:xfrm>
            <a:prstGeom prst="straightConnector1">
              <a:avLst/>
            </a:prstGeom>
            <a:noFill/>
            <a:ln w="38100">
              <a:solidFill>
                <a:schemeClr val="accent6"/>
              </a:solidFill>
              <a:round/>
              <a:headEnd type="triangle" w="med" len="med"/>
              <a:tailEnd/>
            </a:ln>
          </p:spPr>
        </p:cxnSp>
      </p:grpSp>
      <p:sp>
        <p:nvSpPr>
          <p:cNvPr id="4" name="Footer Placeholder 3">
            <a:extLst>
              <a:ext uri="{FF2B5EF4-FFF2-40B4-BE49-F238E27FC236}">
                <a16:creationId xmlns:a16="http://schemas.microsoft.com/office/drawing/2014/main" id="{1403EBA9-8673-4FA1-BC04-2DE8CCAD060C}"/>
              </a:ext>
            </a:extLst>
          </p:cNvPr>
          <p:cNvSpPr>
            <a:spLocks noGrp="1"/>
          </p:cNvSpPr>
          <p:nvPr>
            <p:ph type="ftr" sz="quarter" idx="11"/>
          </p:nvPr>
        </p:nvSpPr>
        <p:spPr>
          <a:xfrm>
            <a:off x="8996516" y="6492875"/>
            <a:ext cx="3195483" cy="365125"/>
          </a:xfrm>
        </p:spPr>
        <p:txBody>
          <a:bodyPr/>
          <a:lstStyle/>
          <a:p>
            <a:r>
              <a:rPr lang="de-de" dirty="0"/>
              <a:t>© 2022 Microsoft. Alle Rechte vorbehalten. </a:t>
            </a:r>
          </a:p>
        </p:txBody>
      </p:sp>
    </p:spTree>
    <p:extLst>
      <p:ext uri="{BB962C8B-B14F-4D97-AF65-F5344CB8AC3E}">
        <p14:creationId xmlns:p14="http://schemas.microsoft.com/office/powerpoint/2010/main" val="1912177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de-de"/>
              <a:t>Demo-01A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de-de"/>
              <a:t>Power BI-Berichte</a:t>
            </a:r>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402020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de-de"/>
              <a:t>Power BI-Berichterstellung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de-de"/>
              <a:t>Paginierte Power BI-Berichte</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p:txBody>
          <a:bodyPr/>
          <a:lstStyle/>
          <a:p>
            <a:r>
              <a:rPr lang="de-de" b="1" dirty="0"/>
              <a:t>Paginierte Power BI-Berichte </a:t>
            </a:r>
            <a:r>
              <a:rPr lang="de-de" dirty="0"/>
              <a:t>sind für den Druck oder die PDF-Generierung optimiert.</a:t>
            </a:r>
          </a:p>
          <a:p>
            <a:r>
              <a:rPr lang="de-de" dirty="0"/>
              <a:t>Sie bieten Ihnen die Möglichkeit, hochformatierte, pixelgenaue Layouts zu erstellen.</a:t>
            </a:r>
          </a:p>
          <a:p>
            <a:r>
              <a:rPr lang="de-de" dirty="0"/>
              <a:t>Eigenschaften:</a:t>
            </a:r>
          </a:p>
          <a:p>
            <a:pPr lvl="1"/>
            <a:r>
              <a:rPr lang="de-de" dirty="0"/>
              <a:t>Basierend auf Berichtsdefinitionssprache-(RDL)Berichten von SQL Server Reporting Services (SSRS)</a:t>
            </a:r>
          </a:p>
          <a:p>
            <a:pPr lvl="1"/>
            <a:r>
              <a:rPr lang="de-de" dirty="0"/>
              <a:t>Ideal für Betriebsberichte wie Verkaufsrechnungen</a:t>
            </a:r>
          </a:p>
          <a:p>
            <a:pPr lvl="1"/>
            <a:r>
              <a:rPr lang="de-de" dirty="0"/>
              <a:t>Entwickelt mit Power BI Report Builder</a:t>
            </a:r>
          </a:p>
          <a:p>
            <a:r>
              <a:rPr lang="de-de" dirty="0"/>
              <a:t>Sie können auf diese Berichte als </a:t>
            </a:r>
            <a:r>
              <a:rPr lang="de-de" i="1" dirty="0"/>
              <a:t>pixelgenaue Berichte</a:t>
            </a:r>
            <a:r>
              <a:rPr lang="de-de" b="1" dirty="0"/>
              <a:t> </a:t>
            </a:r>
            <a:r>
              <a:rPr lang="de-de" dirty="0"/>
              <a:t>verweisen.</a:t>
            </a:r>
          </a:p>
          <a:p>
            <a:endParaRPr lang="en-US" dirty="0"/>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8804788" y="6492875"/>
            <a:ext cx="3387212" cy="365125"/>
          </a:xfrm>
        </p:spPr>
        <p:txBody>
          <a:bodyPr/>
          <a:lstStyle/>
          <a:p>
            <a:r>
              <a:rPr lang="de-de" dirty="0"/>
              <a:t>© 2022 Microsoft. Alle Rechte vorbehalten. </a:t>
            </a:r>
          </a:p>
        </p:txBody>
      </p:sp>
    </p:spTree>
    <p:extLst>
      <p:ext uri="{BB962C8B-B14F-4D97-AF65-F5344CB8AC3E}">
        <p14:creationId xmlns:p14="http://schemas.microsoft.com/office/powerpoint/2010/main" val="100476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B73F-9144-4F87-ADDB-07DA60EEE357}"/>
              </a:ext>
            </a:extLst>
          </p:cNvPr>
          <p:cNvSpPr>
            <a:spLocks noGrp="1"/>
          </p:cNvSpPr>
          <p:nvPr>
            <p:ph type="title"/>
          </p:nvPr>
        </p:nvSpPr>
        <p:spPr/>
        <p:txBody>
          <a:bodyPr/>
          <a:lstStyle/>
          <a:p>
            <a:r>
              <a:rPr lang="de-de"/>
              <a:t>Power BI-Berichterstellung</a:t>
            </a:r>
          </a:p>
        </p:txBody>
      </p:sp>
      <p:sp>
        <p:nvSpPr>
          <p:cNvPr id="6" name="Text Placeholder 5">
            <a:extLst>
              <a:ext uri="{FF2B5EF4-FFF2-40B4-BE49-F238E27FC236}">
                <a16:creationId xmlns:a16="http://schemas.microsoft.com/office/drawing/2014/main" id="{924A0F08-7932-4949-95F1-011F46EE61E6}"/>
              </a:ext>
            </a:extLst>
          </p:cNvPr>
          <p:cNvSpPr>
            <a:spLocks noGrp="1"/>
          </p:cNvSpPr>
          <p:nvPr>
            <p:ph type="body" sz="quarter" idx="10"/>
          </p:nvPr>
        </p:nvSpPr>
        <p:spPr/>
        <p:txBody>
          <a:bodyPr/>
          <a:lstStyle/>
          <a:p>
            <a:r>
              <a:rPr lang="de-de"/>
              <a:t>Paginierte Power BI-Berichte » Beispiel</a:t>
            </a:r>
          </a:p>
        </p:txBody>
      </p:sp>
      <p:sp>
        <p:nvSpPr>
          <p:cNvPr id="9" name="Text Box 10">
            <a:extLst>
              <a:ext uri="{FF2B5EF4-FFF2-40B4-BE49-F238E27FC236}">
                <a16:creationId xmlns:a16="http://schemas.microsoft.com/office/drawing/2014/main" id="{7D25BDB8-FF5A-4805-A602-640FAA0D2BC6}"/>
              </a:ext>
            </a:extLst>
          </p:cNvPr>
          <p:cNvSpPr txBox="1">
            <a:spLocks noChangeArrowheads="1"/>
          </p:cNvSpPr>
          <p:nvPr/>
        </p:nvSpPr>
        <p:spPr bwMode="auto">
          <a:xfrm>
            <a:off x="8665030" y="2828835"/>
            <a:ext cx="1358678" cy="1200329"/>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Kann mehrere Seiten umfassen</a:t>
            </a:r>
          </a:p>
        </p:txBody>
      </p:sp>
      <p:cxnSp>
        <p:nvCxnSpPr>
          <p:cNvPr id="10" name="Straight Arrow Connector 9">
            <a:extLst>
              <a:ext uri="{FF2B5EF4-FFF2-40B4-BE49-F238E27FC236}">
                <a16:creationId xmlns:a16="http://schemas.microsoft.com/office/drawing/2014/main" id="{10D0E0DE-271D-4307-B352-CA9D04E5D65E}"/>
              </a:ext>
              <a:ext uri="{C183D7F6-B498-43B3-948B-1728B52AA6E4}">
                <adec:decorative xmlns:adec="http://schemas.microsoft.com/office/drawing/2017/decorative" val="1"/>
              </a:ext>
            </a:extLst>
          </p:cNvPr>
          <p:cNvCxnSpPr>
            <a:cxnSpLocks/>
            <a:endCxn id="9" idx="2"/>
          </p:cNvCxnSpPr>
          <p:nvPr/>
        </p:nvCxnSpPr>
        <p:spPr>
          <a:xfrm flipV="1">
            <a:off x="9344369" y="4029164"/>
            <a:ext cx="0" cy="2463711"/>
          </a:xfrm>
          <a:prstGeom prst="straightConnector1">
            <a:avLst/>
          </a:prstGeom>
          <a:noFill/>
          <a:ln w="38100">
            <a:solidFill>
              <a:schemeClr val="accent6"/>
            </a:solidFill>
            <a:round/>
            <a:headEnd type="triangle" w="med" len="med"/>
            <a:tailEnd/>
          </a:ln>
        </p:spPr>
      </p:cxnSp>
      <p:sp>
        <p:nvSpPr>
          <p:cNvPr id="4" name="Footer Placeholder 3">
            <a:extLst>
              <a:ext uri="{FF2B5EF4-FFF2-40B4-BE49-F238E27FC236}">
                <a16:creationId xmlns:a16="http://schemas.microsoft.com/office/drawing/2014/main" id="{1403EBA9-8673-4FA1-BC04-2DE8CCAD060C}"/>
              </a:ext>
            </a:extLst>
          </p:cNvPr>
          <p:cNvSpPr>
            <a:spLocks noGrp="1"/>
          </p:cNvSpPr>
          <p:nvPr>
            <p:ph type="ftr" sz="quarter" idx="11"/>
          </p:nvPr>
        </p:nvSpPr>
        <p:spPr>
          <a:xfrm>
            <a:off x="9011270" y="6492875"/>
            <a:ext cx="3180730" cy="365125"/>
          </a:xfrm>
        </p:spPr>
        <p:txBody>
          <a:bodyPr/>
          <a:lstStyle/>
          <a:p>
            <a:r>
              <a:rPr lang="de-de" dirty="0"/>
              <a:t>© 2022 Microsoft. Alle Rechte vorbehalten. </a:t>
            </a:r>
          </a:p>
        </p:txBody>
      </p:sp>
      <p:pic>
        <p:nvPicPr>
          <p:cNvPr id="5" name="Picture 4">
            <a:extLst>
              <a:ext uri="{FF2B5EF4-FFF2-40B4-BE49-F238E27FC236}">
                <a16:creationId xmlns:a16="http://schemas.microsoft.com/office/drawing/2014/main" id="{760DB00A-1EF3-4151-962A-EA24F57EB8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1614" y="2049797"/>
            <a:ext cx="5463914" cy="6857999"/>
          </a:xfrm>
          <a:prstGeom prst="rect">
            <a:avLst/>
          </a:prstGeom>
        </p:spPr>
      </p:pic>
    </p:spTree>
    <p:extLst>
      <p:ext uri="{BB962C8B-B14F-4D97-AF65-F5344CB8AC3E}">
        <p14:creationId xmlns:p14="http://schemas.microsoft.com/office/powerpoint/2010/main" val="199525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500"/>
                            </p:stCondLst>
                            <p:childTnLst>
                              <p:par>
                                <p:cTn id="16" presetID="22" presetClass="entr" presetSubtype="1" fill="hold" nodeType="after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de-de"/>
              <a:t>Demo-01B</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de-de"/>
              <a:t>Paginierte Power BI-Berichte</a:t>
            </a:r>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328404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de-de"/>
              <a:t>Paginierte Berichterstellung</a:t>
            </a:r>
          </a:p>
        </p:txBody>
      </p:sp>
      <p:sp>
        <p:nvSpPr>
          <p:cNvPr id="9" name="Text Placeholder 8" hidden="1">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endParaRPr lang="en-US"/>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p:txBody>
          <a:bodyPr/>
          <a:lstStyle/>
          <a:p>
            <a:r>
              <a:rPr lang="de-de"/>
              <a:t>Lizenzierung</a:t>
            </a:r>
          </a:p>
          <a:p>
            <a:r>
              <a:rPr lang="de-de"/>
              <a:t>Datenquellen</a:t>
            </a:r>
          </a:p>
          <a:p>
            <a:r>
              <a:rPr lang="de-de"/>
              <a:t>Berichtsnutzung</a:t>
            </a:r>
          </a:p>
          <a:p>
            <a:endParaRPr lang="en-US"/>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9085006" y="6492875"/>
            <a:ext cx="3106993" cy="365125"/>
          </a:xfrm>
        </p:spPr>
        <p:txBody>
          <a:bodyPr/>
          <a:lstStyle/>
          <a:p>
            <a:r>
              <a:rPr lang="de-de"/>
              <a:t>© 2022 Microsoft. Alle Rechte vorbehalten. </a:t>
            </a:r>
          </a:p>
        </p:txBody>
      </p:sp>
    </p:spTree>
    <p:extLst>
      <p:ext uri="{BB962C8B-B14F-4D97-AF65-F5344CB8AC3E}">
        <p14:creationId xmlns:p14="http://schemas.microsoft.com/office/powerpoint/2010/main" val="304786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A4267-FE53-4753-B87B-20964E728897}"/>
              </a:ext>
            </a:extLst>
          </p:cNvPr>
          <p:cNvSpPr>
            <a:spLocks noGrp="1"/>
          </p:cNvSpPr>
          <p:nvPr>
            <p:ph type="title"/>
          </p:nvPr>
        </p:nvSpPr>
        <p:spPr/>
        <p:txBody>
          <a:bodyPr/>
          <a:lstStyle/>
          <a:p>
            <a:r>
              <a:rPr lang="de-de"/>
              <a:t>Kursziel</a:t>
            </a:r>
          </a:p>
        </p:txBody>
      </p:sp>
      <p:sp>
        <p:nvSpPr>
          <p:cNvPr id="11" name="Text Placeholder 10" hidden="1">
            <a:extLst>
              <a:ext uri="{FF2B5EF4-FFF2-40B4-BE49-F238E27FC236}">
                <a16:creationId xmlns:a16="http://schemas.microsoft.com/office/drawing/2014/main" id="{CEED54D9-C70D-4500-A7B3-020D5FEF5E38}"/>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FB8E31D3-7A33-49DB-82D5-B2EF0BB1BC61}"/>
              </a:ext>
            </a:extLst>
          </p:cNvPr>
          <p:cNvSpPr>
            <a:spLocks noGrp="1"/>
          </p:cNvSpPr>
          <p:nvPr>
            <p:ph idx="1"/>
          </p:nvPr>
        </p:nvSpPr>
        <p:spPr/>
        <p:txBody>
          <a:bodyPr/>
          <a:lstStyle/>
          <a:p>
            <a:r>
              <a:rPr lang="de-de"/>
              <a:t>Dieser Kurs soll den Autoren von Berichten das technische Wissen vermitteln, das zum Erstellen, Veröffentlichen und Verteilen von paginierten Power BI-Berichten erforderlich ist.</a:t>
            </a:r>
          </a:p>
          <a:p>
            <a:r>
              <a:rPr lang="de-de"/>
              <a:t>Zielgruppe:</a:t>
            </a:r>
          </a:p>
          <a:p>
            <a:pPr lvl="1"/>
            <a:r>
              <a:rPr lang="de-de"/>
              <a:t>Power BI-Berichtsautoren</a:t>
            </a:r>
          </a:p>
          <a:p>
            <a:pPr lvl="1"/>
            <a:r>
              <a:rPr lang="de-de"/>
              <a:t>Excel-Analysten</a:t>
            </a:r>
          </a:p>
          <a:p>
            <a:pPr lvl="1"/>
            <a:r>
              <a:rPr lang="de-de"/>
              <a:t>Personen mit SSRS-Kenntnissen, die eine Auffrischung wünschen</a:t>
            </a:r>
          </a:p>
          <a:p>
            <a:pPr lvl="1"/>
            <a:r>
              <a:rPr lang="de-de"/>
              <a:t>Autoren von Crystal Reports</a:t>
            </a:r>
          </a:p>
          <a:p>
            <a:endParaRPr lang="en-US"/>
          </a:p>
        </p:txBody>
      </p:sp>
      <p:sp>
        <p:nvSpPr>
          <p:cNvPr id="7" name="Footer Placeholder 6">
            <a:extLst>
              <a:ext uri="{FF2B5EF4-FFF2-40B4-BE49-F238E27FC236}">
                <a16:creationId xmlns:a16="http://schemas.microsoft.com/office/drawing/2014/main" id="{8FB902B8-5E58-4373-865A-0CD8D1B626E2}"/>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169759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a:xfrm>
            <a:off x="457200" y="385199"/>
            <a:ext cx="11235600" cy="694800"/>
          </a:xfrm>
        </p:spPr>
        <p:txBody>
          <a:bodyPr/>
          <a:lstStyle/>
          <a:p>
            <a:r>
              <a:rPr lang="de-de"/>
              <a:t>Paginierte Berichterstellung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a:xfrm>
            <a:off x="457200" y="1080000"/>
            <a:ext cx="11235600" cy="540000"/>
          </a:xfrm>
        </p:spPr>
        <p:txBody>
          <a:bodyPr/>
          <a:lstStyle/>
          <a:p>
            <a:r>
              <a:rPr lang="de-de"/>
              <a:t>Lizenzierung</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457200" y="2070000"/>
            <a:ext cx="11356258" cy="4788000"/>
          </a:xfrm>
        </p:spPr>
        <p:txBody>
          <a:bodyPr vert="horz" lIns="91440" tIns="45720" rIns="91440" bIns="45720" rtlCol="0" anchor="t">
            <a:noAutofit/>
          </a:bodyPr>
          <a:lstStyle/>
          <a:p>
            <a:r>
              <a:rPr lang="de-de" dirty="0"/>
              <a:t>Paginierte Berichte stehen für alle Lizenzbereitstellungen zur Verfügung:</a:t>
            </a:r>
          </a:p>
          <a:p>
            <a:pPr marL="445770" lvl="1" indent="-183515"/>
            <a:r>
              <a:rPr lang="de-de" dirty="0">
                <a:cs typeface="Segoe UI"/>
              </a:rPr>
              <a:t>Power BI Pro</a:t>
            </a:r>
          </a:p>
          <a:p>
            <a:pPr marL="445770" lvl="1" indent="-183515"/>
            <a:r>
              <a:rPr lang="de-de" dirty="0"/>
              <a:t>Power BI Premium-Einzelbenutzerlizenz (PPU)</a:t>
            </a:r>
            <a:endParaRPr lang="en-US" dirty="0">
              <a:cs typeface="Segoe UI"/>
            </a:endParaRPr>
          </a:p>
          <a:p>
            <a:pPr marL="445770" lvl="1" indent="-183515"/>
            <a:r>
              <a:rPr lang="de-de" dirty="0"/>
              <a:t>Power BI Premium (P SKUs)</a:t>
            </a:r>
            <a:endParaRPr lang="en-US" dirty="0">
              <a:cs typeface="Segoe UI"/>
            </a:endParaRPr>
          </a:p>
          <a:p>
            <a:pPr marL="445770" lvl="1" indent="-183515"/>
            <a:r>
              <a:rPr lang="de-de" dirty="0"/>
              <a:t>Power BI Embedded (A SKUs, A4-A6)</a:t>
            </a:r>
            <a:endParaRPr lang="en-US" dirty="0">
              <a:cs typeface="Segoe UI"/>
            </a:endParaRPr>
          </a:p>
          <a:p>
            <a:pPr marL="445770" lvl="1" indent="-183515"/>
            <a:endParaRPr lang="en-US" dirty="0">
              <a:cs typeface="Segoe UI"/>
            </a:endParaRPr>
          </a:p>
          <a:p>
            <a:endParaRPr lang="en-US" dirty="0">
              <a:cs typeface="Segoe UI"/>
            </a:endParaRPr>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8863782" y="6492875"/>
            <a:ext cx="3328218" cy="365125"/>
          </a:xfrm>
        </p:spPr>
        <p:txBody>
          <a:bodyPr/>
          <a:lstStyle/>
          <a:p>
            <a:r>
              <a:rPr lang="de-de" dirty="0"/>
              <a:t>© 2022 Microsoft. Alle Rechte vorbehalten. </a:t>
            </a:r>
          </a:p>
        </p:txBody>
      </p:sp>
    </p:spTree>
    <p:extLst>
      <p:ext uri="{BB962C8B-B14F-4D97-AF65-F5344CB8AC3E}">
        <p14:creationId xmlns:p14="http://schemas.microsoft.com/office/powerpoint/2010/main" val="160107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a:xfrm>
            <a:off x="457200" y="385199"/>
            <a:ext cx="11235600" cy="694800"/>
          </a:xfrm>
        </p:spPr>
        <p:txBody>
          <a:bodyPr/>
          <a:lstStyle/>
          <a:p>
            <a:r>
              <a:rPr lang="de-de"/>
              <a:t>Paginierte Berichterstellung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a:xfrm>
            <a:off x="457200" y="1080000"/>
            <a:ext cx="11235600" cy="540000"/>
          </a:xfrm>
        </p:spPr>
        <p:txBody>
          <a:bodyPr/>
          <a:lstStyle/>
          <a:p>
            <a:r>
              <a:rPr lang="de-de"/>
              <a:t>Lizenzierung » Power BI Premium-Einzelbenutzerlizenz (PPU)</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173893" y="2070000"/>
            <a:ext cx="11948753" cy="4788000"/>
          </a:xfrm>
        </p:spPr>
        <p:txBody>
          <a:bodyPr vert="horz" lIns="91440" tIns="45720" rIns="91440" bIns="45720" rtlCol="0" anchor="t">
            <a:noAutofit/>
          </a:bodyPr>
          <a:lstStyle/>
          <a:p>
            <a:r>
              <a:rPr lang="de-de" dirty="0"/>
              <a:t>Mithilfe der Power BI Premium-Einzelbenutzerlizenz können Unternehmen Premium-Funktionen pro Benutzer lizenzieren.</a:t>
            </a:r>
          </a:p>
          <a:p>
            <a:r>
              <a:rPr lang="de-de" dirty="0"/>
              <a:t>Premium-Einzelbenutzerlizenz (PPU) umfasst alle Power BI Pro-Lizenzfunktionen.</a:t>
            </a:r>
          </a:p>
          <a:p>
            <a:pPr marL="445770" lvl="1" indent="-183515"/>
            <a:r>
              <a:rPr lang="de-de" dirty="0"/>
              <a:t>Es werden auch Funktionen wie, KI, Erhöhung der Modellgrößengrenze und andere Funktionen hinzugefügt, die nur Premium-Abonnenten zur Verfügung stehen.</a:t>
            </a:r>
            <a:endParaRPr lang="en-US" dirty="0">
              <a:cs typeface="Segoe UI"/>
            </a:endParaRPr>
          </a:p>
          <a:p>
            <a:r>
              <a:rPr lang="de-de" b="0" i="0" dirty="0">
                <a:solidFill>
                  <a:srgbClr val="171717"/>
                </a:solidFill>
                <a:effectLst/>
                <a:latin typeface="Segoe UI" panose="020B0502040204020203" pitchFamily="34" charset="0"/>
              </a:rPr>
              <a:t>Jeder Benutzer, der auf Inhalte in einem PPU-Arbeitsbereich zugreift, muss über eine PPU-Lizenz verfügen.</a:t>
            </a:r>
          </a:p>
          <a:p>
            <a:r>
              <a:rPr lang="de-de" dirty="0">
                <a:solidFill>
                  <a:srgbClr val="171717"/>
                </a:solidFill>
                <a:latin typeface="Segoe UI" panose="020B0502040204020203" pitchFamily="34" charset="0"/>
              </a:rPr>
              <a:t>PPU-Arbeitsbereiche werden mit einem </a:t>
            </a:r>
            <a:br>
              <a:rPr lang="de-de" dirty="0">
                <a:solidFill>
                  <a:srgbClr val="171717"/>
                </a:solidFill>
                <a:latin typeface="Segoe UI" panose="020B0502040204020203" pitchFamily="34" charset="0"/>
              </a:rPr>
            </a:br>
            <a:r>
              <a:rPr lang="de-de" dirty="0">
                <a:solidFill>
                  <a:srgbClr val="171717"/>
                </a:solidFill>
                <a:latin typeface="Segoe UI" panose="020B0502040204020203" pitchFamily="34" charset="0"/>
              </a:rPr>
              <a:t>Diamanten/Benutzer-Symbol</a:t>
            </a:r>
            <a:r>
              <a:rPr lang="de-de" dirty="0"/>
              <a:t> identifiziert.</a:t>
            </a:r>
            <a:endParaRPr lang="en-US" dirty="0"/>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8922774" y="6492875"/>
            <a:ext cx="3269225" cy="365125"/>
          </a:xfrm>
        </p:spPr>
        <p:txBody>
          <a:bodyPr/>
          <a:lstStyle/>
          <a:p>
            <a:r>
              <a:rPr lang="de-de" dirty="0"/>
              <a:t>© 2022 Microsoft. Alle Rechte vorbehalten. </a:t>
            </a:r>
          </a:p>
        </p:txBody>
      </p:sp>
      <p:pic>
        <p:nvPicPr>
          <p:cNvPr id="4" name="Picture 2">
            <a:extLst>
              <a:ext uri="{FF2B5EF4-FFF2-40B4-BE49-F238E27FC236}">
                <a16:creationId xmlns:a16="http://schemas.microsoft.com/office/drawing/2014/main" id="{5E58149D-79D6-A23A-F867-CBDA27497F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71421" y="5167791"/>
            <a:ext cx="3798276" cy="827829"/>
          </a:xfrm>
          <a:prstGeom prst="rect">
            <a:avLst/>
          </a:prstGeom>
        </p:spPr>
      </p:pic>
    </p:spTree>
    <p:extLst>
      <p:ext uri="{BB962C8B-B14F-4D97-AF65-F5344CB8AC3E}">
        <p14:creationId xmlns:p14="http://schemas.microsoft.com/office/powerpoint/2010/main" val="219730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de-de"/>
              <a:t>Paginierte Berichterstellung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de-de"/>
              <a:t>Lizenzierung » Power BI Premium</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457200" y="2070000"/>
            <a:ext cx="6620933" cy="4788000"/>
          </a:xfrm>
        </p:spPr>
        <p:txBody>
          <a:bodyPr vert="horz" lIns="91440" tIns="45720" rIns="91440" bIns="45720" rtlCol="0" anchor="t">
            <a:noAutofit/>
          </a:bodyPr>
          <a:lstStyle/>
          <a:p>
            <a:r>
              <a:rPr lang="de-de" sz="2600" dirty="0"/>
              <a:t>Der Workload der </a:t>
            </a:r>
            <a:r>
              <a:rPr lang="de-de" sz="2600" b="1" dirty="0"/>
              <a:t>paginierten Berichterstellung </a:t>
            </a:r>
            <a:r>
              <a:rPr lang="de-de" sz="2600" dirty="0"/>
              <a:t>muss in Power BI Premium für die Kapazität aktiviert sein.</a:t>
            </a:r>
          </a:p>
          <a:p>
            <a:pPr marL="445770" lvl="1" indent="-183515"/>
            <a:r>
              <a:rPr lang="de-de" sz="2000" dirty="0"/>
              <a:t>Ein konfigurierter Anteil des Kapazitätsspeichers ist für paginierte Berichte reserviert.</a:t>
            </a:r>
            <a:endParaRPr lang="en-US" sz="2000" dirty="0">
              <a:cs typeface="Segoe UI"/>
            </a:endParaRPr>
          </a:p>
          <a:p>
            <a:pPr marL="445770" lvl="1" indent="-183515"/>
            <a:r>
              <a:rPr lang="de-de" sz="2000" dirty="0"/>
              <a:t>Erfordert Kapazitätsadministratorrechte</a:t>
            </a:r>
            <a:endParaRPr lang="en-US" sz="2000" dirty="0">
              <a:cs typeface="Segoe UI"/>
            </a:endParaRPr>
          </a:p>
          <a:p>
            <a:r>
              <a:rPr lang="de-de" sz="2600" dirty="0"/>
              <a:t>Die A SKUs (A4-A6) werden nur für Einbettungs- oder Test-/Entwicklungsszenarien unterstützt.</a:t>
            </a:r>
            <a:endParaRPr lang="en-US" sz="2600" dirty="0"/>
          </a:p>
          <a:p>
            <a:r>
              <a:rPr lang="de-de" sz="2600" dirty="0">
                <a:solidFill>
                  <a:srgbClr val="171717"/>
                </a:solidFill>
                <a:cs typeface="Segoe UI"/>
              </a:rPr>
              <a:t>Premium-Kapazität-Arbeitsbereiche werden mit einem Diamanten/Benutzer-Symbol identifiziert.</a:t>
            </a:r>
            <a:endParaRPr lang="en-US" sz="2600" dirty="0">
              <a:cs typeface="Segoe UI"/>
            </a:endParaRPr>
          </a:p>
          <a:p>
            <a:endParaRPr lang="en-US" dirty="0">
              <a:cs typeface="Segoe UI"/>
            </a:endParaRPr>
          </a:p>
        </p:txBody>
      </p:sp>
      <p:grpSp>
        <p:nvGrpSpPr>
          <p:cNvPr id="10" name="Group 9">
            <a:extLst>
              <a:ext uri="{FF2B5EF4-FFF2-40B4-BE49-F238E27FC236}">
                <a16:creationId xmlns:a16="http://schemas.microsoft.com/office/drawing/2014/main" id="{F05940E2-DA83-4B30-B766-E8E71EF2F385}"/>
              </a:ext>
              <a:ext uri="{C183D7F6-B498-43B3-948B-1728B52AA6E4}">
                <adec:decorative xmlns:adec="http://schemas.microsoft.com/office/drawing/2017/decorative" val="1"/>
              </a:ext>
            </a:extLst>
          </p:cNvPr>
          <p:cNvGrpSpPr/>
          <p:nvPr/>
        </p:nvGrpSpPr>
        <p:grpSpPr>
          <a:xfrm>
            <a:off x="7290649" y="2069999"/>
            <a:ext cx="4596946" cy="2502581"/>
            <a:chOff x="7421315" y="2084462"/>
            <a:chExt cx="3936264" cy="2142905"/>
          </a:xfrm>
        </p:grpSpPr>
        <p:pic>
          <p:nvPicPr>
            <p:cNvPr id="11" name="Picture 10">
              <a:extLst>
                <a:ext uri="{FF2B5EF4-FFF2-40B4-BE49-F238E27FC236}">
                  <a16:creationId xmlns:a16="http://schemas.microsoft.com/office/drawing/2014/main" id="{B1BCAFE4-6EC4-4932-B7B3-7F5C94AE155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54081" y="2084462"/>
              <a:ext cx="3703498" cy="2142905"/>
            </a:xfrm>
            <a:prstGeom prst="rect">
              <a:avLst/>
            </a:prstGeom>
          </p:spPr>
        </p:pic>
        <p:cxnSp>
          <p:nvCxnSpPr>
            <p:cNvPr id="12" name="Straight Arrow Connector 11">
              <a:extLst>
                <a:ext uri="{FF2B5EF4-FFF2-40B4-BE49-F238E27FC236}">
                  <a16:creationId xmlns:a16="http://schemas.microsoft.com/office/drawing/2014/main" id="{C99AAF5F-F95D-4C0F-BA16-D6BA786B7D0B}"/>
                </a:ext>
                <a:ext uri="{C183D7F6-B498-43B3-948B-1728B52AA6E4}">
                  <adec:decorative xmlns:adec="http://schemas.microsoft.com/office/drawing/2017/decorative" val="1"/>
                </a:ext>
              </a:extLst>
            </p:cNvPr>
            <p:cNvCxnSpPr>
              <a:cxnSpLocks/>
            </p:cNvCxnSpPr>
            <p:nvPr/>
          </p:nvCxnSpPr>
          <p:spPr>
            <a:xfrm flipH="1">
              <a:off x="7421316" y="2852080"/>
              <a:ext cx="465533" cy="0"/>
            </a:xfrm>
            <a:prstGeom prst="straightConnector1">
              <a:avLst/>
            </a:prstGeom>
            <a:noFill/>
            <a:ln w="38100">
              <a:solidFill>
                <a:schemeClr val="accent6"/>
              </a:solidFill>
              <a:round/>
              <a:headEnd type="triangle" w="med" len="med"/>
              <a:tailEnd/>
            </a:ln>
          </p:spPr>
        </p:cxnSp>
        <p:cxnSp>
          <p:nvCxnSpPr>
            <p:cNvPr id="13" name="Straight Arrow Connector 12">
              <a:extLst>
                <a:ext uri="{FF2B5EF4-FFF2-40B4-BE49-F238E27FC236}">
                  <a16:creationId xmlns:a16="http://schemas.microsoft.com/office/drawing/2014/main" id="{21B58ADF-41E2-4345-869E-357957E680C5}"/>
                </a:ext>
                <a:ext uri="{C183D7F6-B498-43B3-948B-1728B52AA6E4}">
                  <adec:decorative xmlns:adec="http://schemas.microsoft.com/office/drawing/2017/decorative" val="1"/>
                </a:ext>
              </a:extLst>
            </p:cNvPr>
            <p:cNvCxnSpPr>
              <a:cxnSpLocks/>
            </p:cNvCxnSpPr>
            <p:nvPr/>
          </p:nvCxnSpPr>
          <p:spPr>
            <a:xfrm flipH="1">
              <a:off x="7421315" y="3412253"/>
              <a:ext cx="465533" cy="0"/>
            </a:xfrm>
            <a:prstGeom prst="straightConnector1">
              <a:avLst/>
            </a:prstGeom>
            <a:noFill/>
            <a:ln w="38100">
              <a:solidFill>
                <a:schemeClr val="accent6"/>
              </a:solidFill>
              <a:round/>
              <a:headEnd type="triangle" w="med" len="med"/>
              <a:tailEnd/>
            </a:ln>
          </p:spPr>
        </p:cxnSp>
      </p:gr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8908026" y="6492875"/>
            <a:ext cx="3283973" cy="365125"/>
          </a:xfrm>
        </p:spPr>
        <p:txBody>
          <a:bodyPr/>
          <a:lstStyle/>
          <a:p>
            <a:r>
              <a:rPr lang="de-de"/>
              <a:t>© 2022 Microsoft. Alle Rechte vorbehalten. </a:t>
            </a:r>
          </a:p>
        </p:txBody>
      </p:sp>
      <p:pic>
        <p:nvPicPr>
          <p:cNvPr id="2" name="Picture 2">
            <a:extLst>
              <a:ext uri="{FF2B5EF4-FFF2-40B4-BE49-F238E27FC236}">
                <a16:creationId xmlns:a16="http://schemas.microsoft.com/office/drawing/2014/main" id="{0600095A-CFCB-08AE-C1D0-79BC8DBE14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00631" y="5165355"/>
            <a:ext cx="4638430" cy="884369"/>
          </a:xfrm>
          <a:prstGeom prst="rect">
            <a:avLst/>
          </a:prstGeom>
        </p:spPr>
      </p:pic>
    </p:spTree>
    <p:extLst>
      <p:ext uri="{BB962C8B-B14F-4D97-AF65-F5344CB8AC3E}">
        <p14:creationId xmlns:p14="http://schemas.microsoft.com/office/powerpoint/2010/main" val="236477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de-de"/>
              <a:t>Paginierte Berichterstellung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de-de"/>
              <a:t>Datenquellen</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457201" y="2070000"/>
            <a:ext cx="6002594" cy="4788000"/>
          </a:xfrm>
        </p:spPr>
        <p:txBody>
          <a:bodyPr/>
          <a:lstStyle/>
          <a:p>
            <a:r>
              <a:rPr lang="de-de" dirty="0"/>
              <a:t>Paginierte Berichte können Daten enthalten, die gespeichert sind in:</a:t>
            </a:r>
          </a:p>
          <a:p>
            <a:pPr lvl="1"/>
            <a:r>
              <a:rPr lang="de-de" dirty="0"/>
              <a:t>Azure-Cloudquellen</a:t>
            </a:r>
          </a:p>
          <a:p>
            <a:pPr lvl="2"/>
            <a:r>
              <a:rPr lang="de-de" dirty="0"/>
              <a:t>Azure SQL-Datenbank sowie andere relationale Dienste</a:t>
            </a:r>
          </a:p>
          <a:p>
            <a:pPr lvl="2"/>
            <a:r>
              <a:rPr lang="de-de" dirty="0"/>
              <a:t>Azure Analysis Services</a:t>
            </a:r>
          </a:p>
          <a:p>
            <a:pPr lvl="1"/>
            <a:r>
              <a:rPr lang="de-de" dirty="0"/>
              <a:t>Lokale Quellen (über Gateway):</a:t>
            </a:r>
          </a:p>
          <a:p>
            <a:pPr lvl="2"/>
            <a:r>
              <a:rPr lang="de-de" dirty="0"/>
              <a:t>SQL Server</a:t>
            </a:r>
          </a:p>
          <a:p>
            <a:pPr lvl="2"/>
            <a:r>
              <a:rPr lang="de-de" dirty="0"/>
              <a:t>SQL Server Analysis Services</a:t>
            </a:r>
          </a:p>
          <a:p>
            <a:pPr lvl="2"/>
            <a:r>
              <a:rPr lang="de-de" dirty="0"/>
              <a:t>Oracle</a:t>
            </a:r>
          </a:p>
          <a:p>
            <a:pPr lvl="2"/>
            <a:r>
              <a:rPr lang="de-de" dirty="0"/>
              <a:t>Teradata</a:t>
            </a:r>
          </a:p>
          <a:p>
            <a:endParaRPr lang="en-US" dirty="0"/>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pic>
        <p:nvPicPr>
          <p:cNvPr id="2" name="Picture 1">
            <a:extLst>
              <a:ext uri="{FF2B5EF4-FFF2-40B4-BE49-F238E27FC236}">
                <a16:creationId xmlns:a16="http://schemas.microsoft.com/office/drawing/2014/main" id="{4D8274AF-5875-24E5-7ADE-D575D82CFA5C}"/>
              </a:ext>
              <a:ext uri="{C183D7F6-B498-43B3-948B-1728B52AA6E4}">
                <adec:decorative xmlns:adec="http://schemas.microsoft.com/office/drawing/2017/decorative" val="1"/>
              </a:ext>
            </a:extLst>
          </p:cNvPr>
          <p:cNvPicPr>
            <a:picLocks/>
          </p:cNvPicPr>
          <p:nvPr/>
        </p:nvPicPr>
        <p:blipFill>
          <a:blip r:embed="rId3"/>
          <a:stretch>
            <a:fillRect/>
          </a:stretch>
        </p:blipFill>
        <p:spPr>
          <a:xfrm>
            <a:off x="7198923" y="2070001"/>
            <a:ext cx="4535877" cy="2733333"/>
          </a:xfrm>
          <a:prstGeom prst="rect">
            <a:avLst/>
          </a:prstGeom>
          <a:ln>
            <a:solidFill>
              <a:schemeClr val="tx1">
                <a:lumMod val="50000"/>
                <a:lumOff val="50000"/>
              </a:schemeClr>
            </a:solidFill>
          </a:ln>
        </p:spPr>
      </p:pic>
    </p:spTree>
    <p:extLst>
      <p:ext uri="{BB962C8B-B14F-4D97-AF65-F5344CB8AC3E}">
        <p14:creationId xmlns:p14="http://schemas.microsoft.com/office/powerpoint/2010/main" val="3174163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D61F03-115E-4836-B2AC-D17820C7904B}"/>
              </a:ext>
            </a:extLst>
          </p:cNvPr>
          <p:cNvSpPr>
            <a:spLocks noGrp="1"/>
          </p:cNvSpPr>
          <p:nvPr>
            <p:ph type="title"/>
          </p:nvPr>
        </p:nvSpPr>
        <p:spPr/>
        <p:txBody>
          <a:bodyPr/>
          <a:lstStyle/>
          <a:p>
            <a:r>
              <a:rPr lang="de-de"/>
              <a:t>Paginierte Berichterstellung</a:t>
            </a:r>
          </a:p>
        </p:txBody>
      </p:sp>
      <p:sp>
        <p:nvSpPr>
          <p:cNvPr id="9" name="Text Placeholder 8">
            <a:extLst>
              <a:ext uri="{FF2B5EF4-FFF2-40B4-BE49-F238E27FC236}">
                <a16:creationId xmlns:a16="http://schemas.microsoft.com/office/drawing/2014/main" id="{88019F5A-C057-4AFC-BEF0-1BADDC1B685E}"/>
              </a:ext>
            </a:extLst>
          </p:cNvPr>
          <p:cNvSpPr>
            <a:spLocks noGrp="1"/>
          </p:cNvSpPr>
          <p:nvPr>
            <p:ph type="body" sz="quarter" idx="10"/>
          </p:nvPr>
        </p:nvSpPr>
        <p:spPr/>
        <p:txBody>
          <a:bodyPr/>
          <a:lstStyle/>
          <a:p>
            <a:r>
              <a:rPr lang="de-de"/>
              <a:t>Berichtsnutzung</a:t>
            </a:r>
          </a:p>
        </p:txBody>
      </p:sp>
      <p:sp>
        <p:nvSpPr>
          <p:cNvPr id="8" name="Content Placeholder 7">
            <a:extLst>
              <a:ext uri="{FF2B5EF4-FFF2-40B4-BE49-F238E27FC236}">
                <a16:creationId xmlns:a16="http://schemas.microsoft.com/office/drawing/2014/main" id="{FAF447A4-7B9C-4F04-90D1-C875C10527C9}"/>
              </a:ext>
            </a:extLst>
          </p:cNvPr>
          <p:cNvSpPr>
            <a:spLocks noGrp="1"/>
          </p:cNvSpPr>
          <p:nvPr>
            <p:ph idx="1"/>
          </p:nvPr>
        </p:nvSpPr>
        <p:spPr>
          <a:xfrm>
            <a:off x="383455" y="2070000"/>
            <a:ext cx="6933452" cy="4788000"/>
          </a:xfrm>
        </p:spPr>
        <p:txBody>
          <a:bodyPr/>
          <a:lstStyle/>
          <a:p>
            <a:r>
              <a:rPr lang="de-de" sz="2600" dirty="0"/>
              <a:t>Paginierte Berichte werden in der gleichen Weise zur Verfügung gestellt, wie Power BI-Berichte – in Arbeitsbereichen oder in Apps verteilt.</a:t>
            </a:r>
          </a:p>
          <a:p>
            <a:r>
              <a:rPr lang="de-de" sz="2600" dirty="0"/>
              <a:t>Verwenden Sie Berichte in:</a:t>
            </a:r>
          </a:p>
          <a:p>
            <a:pPr lvl="1"/>
            <a:r>
              <a:rPr lang="de-de" sz="1800" dirty="0"/>
              <a:t>Power BI-Dienst</a:t>
            </a:r>
          </a:p>
          <a:p>
            <a:pPr lvl="1"/>
            <a:r>
              <a:rPr lang="de-de" sz="1800" dirty="0"/>
              <a:t>Mobile Power BI-App</a:t>
            </a:r>
          </a:p>
          <a:p>
            <a:pPr lvl="1"/>
            <a:r>
              <a:rPr lang="de-de" sz="1800" dirty="0"/>
              <a:t>Benutzerdefinierten Apps und Portalen</a:t>
            </a:r>
          </a:p>
          <a:p>
            <a:r>
              <a:rPr lang="de-de" sz="2600" dirty="0"/>
              <a:t>Exportieren Sie Berichte in verschiedene Formate:</a:t>
            </a:r>
          </a:p>
          <a:p>
            <a:pPr lvl="1"/>
            <a:r>
              <a:rPr lang="de-de" sz="1800" dirty="0"/>
              <a:t>Word, Excel, PowerPoint, PDF, TIFF, MHTML, CSV oder XML</a:t>
            </a:r>
          </a:p>
          <a:p>
            <a:r>
              <a:rPr lang="de-de" sz="2600" dirty="0"/>
              <a:t>Stellen Sie Berichte mit Abonnements bereit.</a:t>
            </a:r>
          </a:p>
        </p:txBody>
      </p:sp>
      <p:sp>
        <p:nvSpPr>
          <p:cNvPr id="6" name="Footer Placeholder 5">
            <a:extLst>
              <a:ext uri="{FF2B5EF4-FFF2-40B4-BE49-F238E27FC236}">
                <a16:creationId xmlns:a16="http://schemas.microsoft.com/office/drawing/2014/main" id="{2131D490-D1C4-4A33-834B-C90B89992F49}"/>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pic>
        <p:nvPicPr>
          <p:cNvPr id="2" name="Picture 1">
            <a:extLst>
              <a:ext uri="{FF2B5EF4-FFF2-40B4-BE49-F238E27FC236}">
                <a16:creationId xmlns:a16="http://schemas.microsoft.com/office/drawing/2014/main" id="{ED70FD9C-E383-285B-9748-AE974E911D69}"/>
              </a:ext>
              <a:ext uri="{C183D7F6-B498-43B3-948B-1728B52AA6E4}">
                <adec:decorative xmlns:adec="http://schemas.microsoft.com/office/drawing/2017/decorative" val="1"/>
              </a:ext>
            </a:extLst>
          </p:cNvPr>
          <p:cNvPicPr>
            <a:picLocks/>
          </p:cNvPicPr>
          <p:nvPr/>
        </p:nvPicPr>
        <p:blipFill>
          <a:blip r:embed="rId3"/>
          <a:stretch>
            <a:fillRect/>
          </a:stretch>
        </p:blipFill>
        <p:spPr>
          <a:xfrm>
            <a:off x="7198923" y="2070001"/>
            <a:ext cx="4535877" cy="2733333"/>
          </a:xfrm>
          <a:prstGeom prst="rect">
            <a:avLst/>
          </a:prstGeom>
          <a:ln>
            <a:solidFill>
              <a:schemeClr val="tx1">
                <a:lumMod val="50000"/>
                <a:lumOff val="50000"/>
              </a:schemeClr>
            </a:solidFill>
          </a:ln>
        </p:spPr>
      </p:pic>
    </p:spTree>
    <p:extLst>
      <p:ext uri="{BB962C8B-B14F-4D97-AF65-F5344CB8AC3E}">
        <p14:creationId xmlns:p14="http://schemas.microsoft.com/office/powerpoint/2010/main" val="110984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de-de"/>
              <a:t>Übung 01A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de-de"/>
              <a:t>15 Minuten</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de-de" sz="4400" dirty="0"/>
              <a:t>Erste Schritte</a:t>
            </a:r>
          </a:p>
          <a:p>
            <a:pPr marL="0" indent="0">
              <a:buNone/>
            </a:pPr>
            <a:r>
              <a:rPr lang="de-de" dirty="0"/>
              <a:t>Das Übungsdokument ist unter &lt;CourseFolder&gt;\PowerBIPRIAD\Lab01A verfügbar.</a:t>
            </a:r>
          </a:p>
          <a:p>
            <a:endParaRPr lang="en-US" dirty="0"/>
          </a:p>
          <a:p>
            <a:pPr marL="358775" indent="-358775">
              <a:buFont typeface="+mj-lt"/>
              <a:buAutoNum type="arabicPeriod"/>
            </a:pPr>
            <a:r>
              <a:rPr lang="de-de" sz="2000" dirty="0"/>
              <a:t>Bei Power BI anmelden</a:t>
            </a:r>
          </a:p>
          <a:p>
            <a:pPr marL="358775" indent="-358775">
              <a:buFont typeface="+mj-lt"/>
              <a:buAutoNum type="arabicPeriod"/>
            </a:pPr>
            <a:r>
              <a:rPr lang="de-de" sz="2000" dirty="0"/>
              <a:t>Einen Arbeitsbereich erstellen</a:t>
            </a:r>
          </a:p>
          <a:p>
            <a:pPr marL="358775" indent="-358775">
              <a:buFont typeface="+mj-lt"/>
              <a:buAutoNum type="arabicPeriod"/>
            </a:pPr>
            <a:r>
              <a:rPr lang="de-de" sz="2000" dirty="0"/>
              <a:t>Eine Power BI Desktop-Datei hochladen</a:t>
            </a:r>
          </a:p>
          <a:p>
            <a:pPr marL="358775" indent="-358775">
              <a:buFont typeface="+mj-lt"/>
              <a:buAutoNum type="arabicPeriod"/>
            </a:pPr>
            <a:r>
              <a:rPr lang="de-de" sz="2000" dirty="0"/>
              <a:t>Power BI Report Builder installieren</a:t>
            </a:r>
          </a:p>
          <a:p>
            <a:endParaRPr lang="en-US" dirty="0"/>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403918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6FD0F1-01D0-4CCF-8213-598F1BD5A975}"/>
              </a:ext>
            </a:extLst>
          </p:cNvPr>
          <p:cNvSpPr>
            <a:spLocks noGrp="1"/>
          </p:cNvSpPr>
          <p:nvPr>
            <p:ph type="title"/>
          </p:nvPr>
        </p:nvSpPr>
        <p:spPr/>
        <p:txBody>
          <a:bodyPr/>
          <a:lstStyle/>
          <a:p>
            <a:r>
              <a:rPr lang="de-de"/>
              <a:t>Ressourcen</a:t>
            </a:r>
          </a:p>
        </p:txBody>
      </p:sp>
      <p:sp>
        <p:nvSpPr>
          <p:cNvPr id="8" name="Text Placeholder 7" hidden="1">
            <a:extLst>
              <a:ext uri="{FF2B5EF4-FFF2-40B4-BE49-F238E27FC236}">
                <a16:creationId xmlns:a16="http://schemas.microsoft.com/office/drawing/2014/main" id="{C80449DB-2093-4D09-83BE-46B0F6ADC293}"/>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E09514D2-4274-40DC-830D-CDB149B21503}"/>
              </a:ext>
            </a:extLst>
          </p:cNvPr>
          <p:cNvSpPr>
            <a:spLocks noGrp="1"/>
          </p:cNvSpPr>
          <p:nvPr>
            <p:ph idx="1"/>
          </p:nvPr>
        </p:nvSpPr>
        <p:spPr/>
        <p:txBody>
          <a:bodyPr/>
          <a:lstStyle/>
          <a:p>
            <a:r>
              <a:rPr lang="de-de"/>
              <a:t>Power BI-Website</a:t>
            </a:r>
          </a:p>
          <a:p>
            <a:pPr lvl="1"/>
            <a:r>
              <a:rPr lang="de-de">
                <a:hlinkClick r:id="rId3"/>
              </a:rPr>
              <a:t>http://powerbi.com</a:t>
            </a:r>
            <a:endParaRPr lang="en-US"/>
          </a:p>
          <a:p>
            <a:r>
              <a:rPr lang="de-de"/>
              <a:t>Power BI-Community</a:t>
            </a:r>
          </a:p>
          <a:p>
            <a:pPr lvl="1"/>
            <a:r>
              <a:rPr lang="de-de">
                <a:hlinkClick r:id="rId4"/>
              </a:rPr>
              <a:t>http://community.powerbi.com/</a:t>
            </a:r>
            <a:endParaRPr lang="en-US"/>
          </a:p>
          <a:p>
            <a:r>
              <a:rPr lang="de-de"/>
              <a:t>Power BI-Ideen</a:t>
            </a:r>
          </a:p>
          <a:p>
            <a:pPr lvl="1"/>
            <a:r>
              <a:rPr lang="de-de">
                <a:hlinkClick r:id="rId5"/>
              </a:rPr>
              <a:t>http://ideas.powerbi.com/</a:t>
            </a:r>
            <a:endParaRPr lang="en-US"/>
          </a:p>
          <a:p>
            <a:r>
              <a:rPr lang="de-de"/>
              <a:t>Power BI-Blog</a:t>
            </a:r>
          </a:p>
          <a:p>
            <a:pPr lvl="1"/>
            <a:r>
              <a:rPr lang="de-de">
                <a:hlinkClick r:id="rId6"/>
              </a:rPr>
              <a:t>https://blog.powerbi.com/</a:t>
            </a:r>
            <a:endParaRPr lang="en-US"/>
          </a:p>
          <a:p>
            <a:r>
              <a:rPr lang="de-de"/>
              <a:t>Power BI-Dokumentation</a:t>
            </a:r>
          </a:p>
          <a:p>
            <a:pPr lvl="1"/>
            <a:r>
              <a:rPr lang="de-de">
                <a:hlinkClick r:id="rId7"/>
              </a:rPr>
              <a:t>https://docs.microsoft.com/power-bi/</a:t>
            </a:r>
            <a:endParaRPr lang="en-US"/>
          </a:p>
          <a:p>
            <a:endParaRPr lang="en-US"/>
          </a:p>
        </p:txBody>
      </p:sp>
      <p:sp>
        <p:nvSpPr>
          <p:cNvPr id="9" name="TextBox 8">
            <a:extLst>
              <a:ext uri="{FF2B5EF4-FFF2-40B4-BE49-F238E27FC236}">
                <a16:creationId xmlns:a16="http://schemas.microsoft.com/office/drawing/2014/main" id="{F8F9853A-FAAF-4656-9A9F-B0783D0EE2B0}"/>
              </a:ext>
            </a:extLst>
          </p:cNvPr>
          <p:cNvSpPr txBox="1"/>
          <p:nvPr/>
        </p:nvSpPr>
        <p:spPr>
          <a:xfrm>
            <a:off x="7064477" y="5021932"/>
            <a:ext cx="4670323" cy="1403461"/>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solidFill>
                  <a:schemeClr val="tx1"/>
                </a:solidFill>
              </a:rPr>
              <a:t>Tipp: Power BI entwickelt sich rasant weiter. Eine der besten Möglichkeiten, mit Updates Schritt zu halten, besteht darin, den Power BI-Blog zu abonnieren.</a:t>
            </a:r>
          </a:p>
        </p:txBody>
      </p:sp>
      <p:sp>
        <p:nvSpPr>
          <p:cNvPr id="5" name="Footer Placeholder 4">
            <a:extLst>
              <a:ext uri="{FF2B5EF4-FFF2-40B4-BE49-F238E27FC236}">
                <a16:creationId xmlns:a16="http://schemas.microsoft.com/office/drawing/2014/main" id="{9B374717-8850-481B-BAF5-4EC5DA25B88C}"/>
              </a:ext>
            </a:extLst>
          </p:cNvPr>
          <p:cNvSpPr>
            <a:spLocks noGrp="1"/>
          </p:cNvSpPr>
          <p:nvPr>
            <p:ph type="ftr" sz="quarter" idx="11"/>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125836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6FD0F1-01D0-4CCF-8213-598F1BD5A975}"/>
              </a:ext>
            </a:extLst>
          </p:cNvPr>
          <p:cNvSpPr>
            <a:spLocks noGrp="1"/>
          </p:cNvSpPr>
          <p:nvPr>
            <p:ph type="title"/>
          </p:nvPr>
        </p:nvSpPr>
        <p:spPr/>
        <p:txBody>
          <a:bodyPr/>
          <a:lstStyle/>
          <a:p>
            <a:r>
              <a:rPr lang="de-de"/>
              <a:t>Ressourcen</a:t>
            </a:r>
          </a:p>
        </p:txBody>
      </p:sp>
      <p:sp>
        <p:nvSpPr>
          <p:cNvPr id="8" name="Text Placeholder 7">
            <a:extLst>
              <a:ext uri="{FF2B5EF4-FFF2-40B4-BE49-F238E27FC236}">
                <a16:creationId xmlns:a16="http://schemas.microsoft.com/office/drawing/2014/main" id="{C80449DB-2093-4D09-83BE-46B0F6ADC293}"/>
              </a:ext>
            </a:extLst>
          </p:cNvPr>
          <p:cNvSpPr>
            <a:spLocks noGrp="1"/>
          </p:cNvSpPr>
          <p:nvPr>
            <p:ph type="body" sz="quarter" idx="10"/>
          </p:nvPr>
        </p:nvSpPr>
        <p:spPr/>
        <p:txBody>
          <a:bodyPr/>
          <a:lstStyle/>
          <a:p>
            <a:r>
              <a:rPr lang="de-de"/>
              <a:t>(Fortsetzung)</a:t>
            </a:r>
          </a:p>
        </p:txBody>
      </p:sp>
      <p:sp>
        <p:nvSpPr>
          <p:cNvPr id="7" name="Content Placeholder 6">
            <a:extLst>
              <a:ext uri="{FF2B5EF4-FFF2-40B4-BE49-F238E27FC236}">
                <a16:creationId xmlns:a16="http://schemas.microsoft.com/office/drawing/2014/main" id="{E09514D2-4274-40DC-830D-CDB149B21503}"/>
              </a:ext>
            </a:extLst>
          </p:cNvPr>
          <p:cNvSpPr>
            <a:spLocks noGrp="1"/>
          </p:cNvSpPr>
          <p:nvPr>
            <p:ph idx="1"/>
          </p:nvPr>
        </p:nvSpPr>
        <p:spPr/>
        <p:txBody>
          <a:bodyPr/>
          <a:lstStyle/>
          <a:p>
            <a:r>
              <a:rPr lang="de-de"/>
              <a:t>Paginierte Berichte in Power BI: FAQ</a:t>
            </a:r>
          </a:p>
          <a:p>
            <a:pPr lvl="1"/>
            <a:r>
              <a:rPr lang="de-de">
                <a:hlinkClick r:id="rId3"/>
              </a:rPr>
              <a:t>https://docs.microsoft.com/power-bi/paginated-reports-faq</a:t>
            </a:r>
            <a:endParaRPr lang="en-US"/>
          </a:p>
          <a:p>
            <a:r>
              <a:rPr lang="de-de"/>
              <a:t>Was sind paginierte Berichte in Power BI Premium?</a:t>
            </a:r>
          </a:p>
          <a:p>
            <a:pPr lvl="1"/>
            <a:r>
              <a:rPr lang="de-de">
                <a:hlinkClick r:id="rId4"/>
              </a:rPr>
              <a:t>https://docs.microsoft.com/power-bi/paginated-reports-report-builder-power-bi</a:t>
            </a:r>
            <a:endParaRPr lang="en-US"/>
          </a:p>
          <a:p>
            <a:r>
              <a:rPr lang="de-de"/>
              <a:t>Power BI Premium-Einzelbenutzerlizenz – Häufig gestellte Fragen</a:t>
            </a:r>
          </a:p>
          <a:p>
            <a:pPr lvl="1"/>
            <a:r>
              <a:rPr lang="de-de">
                <a:hlinkClick r:id="rId5"/>
              </a:rPr>
              <a:t>https://docs.microsoft.com/power-bi/admin/service-premium-per-user-faq</a:t>
            </a:r>
            <a:endParaRPr lang="en-US"/>
          </a:p>
          <a:p>
            <a:pPr lvl="1"/>
            <a:endParaRPr lang="en-US"/>
          </a:p>
        </p:txBody>
      </p:sp>
      <p:sp>
        <p:nvSpPr>
          <p:cNvPr id="5" name="Footer Placeholder 4">
            <a:extLst>
              <a:ext uri="{FF2B5EF4-FFF2-40B4-BE49-F238E27FC236}">
                <a16:creationId xmlns:a16="http://schemas.microsoft.com/office/drawing/2014/main" id="{9B374717-8850-481B-BAF5-4EC5DA25B88C}"/>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423549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de-de"/>
              <a:t>Fragen?</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169875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de-de">
                <a:ea typeface="+mn-ea"/>
                <a:cs typeface="+mn-cs"/>
              </a:rPr>
              <a:t>Power BI </a:t>
            </a:r>
            <a:br/>
            <a:r>
              <a:rPr lang="de-de">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de-de"/>
              <a:t>Modul 02</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de-de"/>
              <a:t>Entwerfen von </a:t>
            </a:r>
            <a:br/>
            <a:r>
              <a:rPr lang="de-de"/>
              <a:t>Berichtslayouts</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8996516" y="6492875"/>
            <a:ext cx="3195484" cy="365125"/>
          </a:xfrm>
        </p:spPr>
        <p:txBody>
          <a:bodyPr/>
          <a:lstStyle/>
          <a:p>
            <a:r>
              <a:rPr lang="de-de" dirty="0"/>
              <a:t>© 2022 Microsoft. Alle Rechte vorbehalten. </a:t>
            </a:r>
          </a:p>
        </p:txBody>
      </p:sp>
    </p:spTree>
    <p:extLst>
      <p:ext uri="{BB962C8B-B14F-4D97-AF65-F5344CB8AC3E}">
        <p14:creationId xmlns:p14="http://schemas.microsoft.com/office/powerpoint/2010/main" val="418580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A4267-FE53-4753-B87B-20964E728897}"/>
              </a:ext>
            </a:extLst>
          </p:cNvPr>
          <p:cNvSpPr>
            <a:spLocks noGrp="1"/>
          </p:cNvSpPr>
          <p:nvPr>
            <p:ph type="title"/>
          </p:nvPr>
        </p:nvSpPr>
        <p:spPr/>
        <p:txBody>
          <a:bodyPr/>
          <a:lstStyle/>
          <a:p>
            <a:r>
              <a:rPr lang="de-de"/>
              <a:t>Kursziel</a:t>
            </a:r>
          </a:p>
        </p:txBody>
      </p:sp>
      <p:sp>
        <p:nvSpPr>
          <p:cNvPr id="11" name="Text Placeholder 10">
            <a:extLst>
              <a:ext uri="{FF2B5EF4-FFF2-40B4-BE49-F238E27FC236}">
                <a16:creationId xmlns:a16="http://schemas.microsoft.com/office/drawing/2014/main" id="{CEED54D9-C70D-4500-A7B3-020D5FEF5E38}"/>
              </a:ext>
            </a:extLst>
          </p:cNvPr>
          <p:cNvSpPr>
            <a:spLocks noGrp="1"/>
          </p:cNvSpPr>
          <p:nvPr>
            <p:ph type="body" sz="quarter" idx="10"/>
          </p:nvPr>
        </p:nvSpPr>
        <p:spPr/>
        <p:txBody>
          <a:bodyPr/>
          <a:lstStyle/>
          <a:p>
            <a:r>
              <a:rPr lang="de-de"/>
              <a:t>(Fortsetzung)</a:t>
            </a:r>
          </a:p>
        </p:txBody>
      </p:sp>
      <p:sp>
        <p:nvSpPr>
          <p:cNvPr id="5" name="Content Placeholder 4">
            <a:extLst>
              <a:ext uri="{FF2B5EF4-FFF2-40B4-BE49-F238E27FC236}">
                <a16:creationId xmlns:a16="http://schemas.microsoft.com/office/drawing/2014/main" id="{FB8E31D3-7A33-49DB-82D5-B2EF0BB1BC61}"/>
              </a:ext>
            </a:extLst>
          </p:cNvPr>
          <p:cNvSpPr>
            <a:spLocks noGrp="1"/>
          </p:cNvSpPr>
          <p:nvPr>
            <p:ph idx="1"/>
          </p:nvPr>
        </p:nvSpPr>
        <p:spPr/>
        <p:txBody>
          <a:bodyPr/>
          <a:lstStyle/>
          <a:p>
            <a:r>
              <a:rPr lang="de-de"/>
              <a:t>Nach Abschluss dieses Kurses können Sie:</a:t>
            </a:r>
          </a:p>
          <a:p>
            <a:pPr lvl="1"/>
            <a:r>
              <a:rPr lang="de-de"/>
              <a:t>Berichtslayouts entwerfen</a:t>
            </a:r>
          </a:p>
          <a:p>
            <a:pPr lvl="1"/>
            <a:r>
              <a:rPr lang="de-de"/>
              <a:t>Eine Verbindung zu Datenquellen herstellen, um Berichtsdaten abzurufen</a:t>
            </a:r>
          </a:p>
          <a:p>
            <a:pPr lvl="1"/>
            <a:r>
              <a:rPr lang="de-de"/>
              <a:t>Mit Parametern arbeiten</a:t>
            </a:r>
          </a:p>
          <a:p>
            <a:pPr lvl="1"/>
            <a:r>
              <a:rPr lang="de-de"/>
              <a:t>Berichtsdaten visualisieren</a:t>
            </a:r>
          </a:p>
          <a:p>
            <a:pPr lvl="1"/>
            <a:r>
              <a:rPr lang="de-de"/>
              <a:t>Interaktivitätsfunktionen hinzufügen</a:t>
            </a:r>
          </a:p>
          <a:p>
            <a:pPr lvl="1"/>
            <a:r>
              <a:rPr lang="de-de"/>
              <a:t>Paginierte Berichte veröffentlichen, verwenden, liefern und einbetten</a:t>
            </a:r>
          </a:p>
          <a:p>
            <a:endParaRPr lang="en-US"/>
          </a:p>
        </p:txBody>
      </p:sp>
      <p:sp>
        <p:nvSpPr>
          <p:cNvPr id="7" name="Footer Placeholder 6">
            <a:extLst>
              <a:ext uri="{FF2B5EF4-FFF2-40B4-BE49-F238E27FC236}">
                <a16:creationId xmlns:a16="http://schemas.microsoft.com/office/drawing/2014/main" id="{8FB902B8-5E58-4373-865A-0CD8D1B626E2}"/>
              </a:ext>
            </a:extLst>
          </p:cNvPr>
          <p:cNvSpPr>
            <a:spLocks noGrp="1"/>
          </p:cNvSpPr>
          <p:nvPr>
            <p:ph type="ftr" sz="quarter" idx="11"/>
          </p:nvPr>
        </p:nvSpPr>
        <p:spPr>
          <a:xfrm>
            <a:off x="8834284" y="6492875"/>
            <a:ext cx="3357715" cy="365125"/>
          </a:xfrm>
        </p:spPr>
        <p:txBody>
          <a:bodyPr/>
          <a:lstStyle/>
          <a:p>
            <a:r>
              <a:rPr lang="de-de"/>
              <a:t>© 2022 Microsoft. Alle Rechte vorbehalten. </a:t>
            </a:r>
          </a:p>
        </p:txBody>
      </p:sp>
    </p:spTree>
    <p:extLst>
      <p:ext uri="{BB962C8B-B14F-4D97-AF65-F5344CB8AC3E}">
        <p14:creationId xmlns:p14="http://schemas.microsoft.com/office/powerpoint/2010/main" val="7368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de-de"/>
              <a:t>Modulübersicht</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de-de"/>
              <a:t>02: Entwerfen von Berichtslayouts</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de-de"/>
              <a:t>Einführung in Report Builder</a:t>
            </a:r>
          </a:p>
          <a:p>
            <a:r>
              <a:rPr lang="de-de"/>
              <a:t>Entwerfen von Berichtslayouts</a:t>
            </a:r>
          </a:p>
          <a:p>
            <a:r>
              <a:rPr lang="de-de"/>
              <a:t>Festlegen dynamischer Eigenschaften</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287569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51EA0-CD78-439F-8A6E-7987698DCF09}"/>
              </a:ext>
            </a:extLst>
          </p:cNvPr>
          <p:cNvSpPr>
            <a:spLocks noGrp="1"/>
          </p:cNvSpPr>
          <p:nvPr>
            <p:ph type="title"/>
          </p:nvPr>
        </p:nvSpPr>
        <p:spPr/>
        <p:txBody>
          <a:bodyPr/>
          <a:lstStyle/>
          <a:p>
            <a:r>
              <a:rPr lang="de-de"/>
              <a:t>Einführung in Report Builder</a:t>
            </a:r>
          </a:p>
        </p:txBody>
      </p:sp>
      <p:sp>
        <p:nvSpPr>
          <p:cNvPr id="3" name="Text Placeholder 2" hidden="1">
            <a:extLst>
              <a:ext uri="{FF2B5EF4-FFF2-40B4-BE49-F238E27FC236}">
                <a16:creationId xmlns:a16="http://schemas.microsoft.com/office/drawing/2014/main" id="{F2A37F62-8BCD-4902-B1F5-F1AE90CCB404}"/>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4D08D0AC-0272-48D9-800A-4A063D4CF991}"/>
              </a:ext>
            </a:extLst>
          </p:cNvPr>
          <p:cNvSpPr>
            <a:spLocks noGrp="1"/>
          </p:cNvSpPr>
          <p:nvPr>
            <p:ph idx="1"/>
          </p:nvPr>
        </p:nvSpPr>
        <p:spPr>
          <a:xfrm>
            <a:off x="2082800" y="2070000"/>
            <a:ext cx="9610000" cy="4788000"/>
          </a:xfrm>
        </p:spPr>
        <p:txBody>
          <a:bodyPr/>
          <a:lstStyle/>
          <a:p>
            <a:r>
              <a:rPr lang="de-de"/>
              <a:t>Report Builder (RB) wird für folgende Zwecke verwendet:</a:t>
            </a:r>
          </a:p>
          <a:p>
            <a:pPr lvl="1"/>
            <a:r>
              <a:rPr lang="de-de"/>
              <a:t>Autorenberichte</a:t>
            </a:r>
          </a:p>
          <a:p>
            <a:pPr lvl="1"/>
            <a:r>
              <a:rPr lang="de-de"/>
              <a:t>Vorschau von Berichten</a:t>
            </a:r>
          </a:p>
          <a:p>
            <a:pPr lvl="1"/>
            <a:r>
              <a:rPr lang="de-de"/>
              <a:t>Berichte im Power BI-Dienst veröffentlichen</a:t>
            </a:r>
          </a:p>
          <a:p>
            <a:r>
              <a:rPr lang="de-de"/>
              <a:t>Erhältlich unter Microsoft-Downloads</a:t>
            </a:r>
          </a:p>
          <a:p>
            <a:pPr lvl="1"/>
            <a:r>
              <a:rPr lang="de-de">
                <a:hlinkClick r:id="rId3"/>
              </a:rPr>
              <a:t>http://aka.ms/pbireportbuilder</a:t>
            </a:r>
            <a:endParaRPr lang="en-US"/>
          </a:p>
          <a:p>
            <a:r>
              <a:rPr lang="de-de"/>
              <a:t>Systemanforderungen:</a:t>
            </a:r>
          </a:p>
          <a:p>
            <a:pPr lvl="1"/>
            <a:r>
              <a:rPr lang="de-de"/>
              <a:t>Windows 7 oder höher</a:t>
            </a:r>
          </a:p>
          <a:p>
            <a:pPr lvl="1"/>
            <a:r>
              <a:rPr lang="de-de"/>
              <a:t>Microsoft .NET Framework 4.7.2</a:t>
            </a:r>
          </a:p>
          <a:p>
            <a:endParaRPr lang="en-US"/>
          </a:p>
        </p:txBody>
      </p:sp>
      <p:sp>
        <p:nvSpPr>
          <p:cNvPr id="6" name="TextBox 5">
            <a:extLst>
              <a:ext uri="{FF2B5EF4-FFF2-40B4-BE49-F238E27FC236}">
                <a16:creationId xmlns:a16="http://schemas.microsoft.com/office/drawing/2014/main" id="{C7ACF888-99C5-40BF-865E-9ABC74808F22}"/>
              </a:ext>
            </a:extLst>
          </p:cNvPr>
          <p:cNvSpPr txBox="1"/>
          <p:nvPr/>
        </p:nvSpPr>
        <p:spPr>
          <a:xfrm>
            <a:off x="7772400" y="5258998"/>
            <a:ext cx="3962400" cy="1126462"/>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solidFill>
                  <a:schemeClr val="tx1"/>
                </a:solidFill>
              </a:rPr>
              <a:t>RB ist ein Tool für Entwickler. Es ist nicht für die Verwendung als Berichtsnutzungs-App vorgesehen.</a:t>
            </a:r>
          </a:p>
        </p:txBody>
      </p:sp>
      <p:pic>
        <p:nvPicPr>
          <p:cNvPr id="7" name="Picture 6">
            <a:extLst>
              <a:ext uri="{FF2B5EF4-FFF2-40B4-BE49-F238E27FC236}">
                <a16:creationId xmlns:a16="http://schemas.microsoft.com/office/drawing/2014/main" id="{7BECF770-240D-4B59-861E-C097437D9CE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0063" y="2068513"/>
            <a:ext cx="1295238" cy="1400000"/>
          </a:xfrm>
          <a:prstGeom prst="rect">
            <a:avLst/>
          </a:prstGeom>
        </p:spPr>
      </p:pic>
      <p:sp>
        <p:nvSpPr>
          <p:cNvPr id="5" name="Footer Placeholder 4">
            <a:extLst>
              <a:ext uri="{FF2B5EF4-FFF2-40B4-BE49-F238E27FC236}">
                <a16:creationId xmlns:a16="http://schemas.microsoft.com/office/drawing/2014/main" id="{41C48C49-F33C-46B0-A2AD-118F3A5A03C5}"/>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26113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FCBC3-4C36-49BC-A156-181C8ED15ED6}"/>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95FDBAC4-BFAE-4EEB-B7CA-2219026F9713}"/>
              </a:ext>
            </a:extLst>
          </p:cNvPr>
          <p:cNvSpPr>
            <a:spLocks noGrp="1"/>
          </p:cNvSpPr>
          <p:nvPr>
            <p:ph type="body" sz="quarter" idx="10"/>
          </p:nvPr>
        </p:nvSpPr>
        <p:spPr/>
        <p:txBody>
          <a:bodyPr/>
          <a:lstStyle/>
          <a:p>
            <a:r>
              <a:rPr lang="de-de"/>
              <a:t>Erste Schritte-Fenster</a:t>
            </a:r>
          </a:p>
        </p:txBody>
      </p:sp>
      <p:sp>
        <p:nvSpPr>
          <p:cNvPr id="4" name="Content Placeholder 3">
            <a:extLst>
              <a:ext uri="{FF2B5EF4-FFF2-40B4-BE49-F238E27FC236}">
                <a16:creationId xmlns:a16="http://schemas.microsoft.com/office/drawing/2014/main" id="{263EBC9A-F485-46E6-A698-B133E5F19AE1}"/>
              </a:ext>
            </a:extLst>
          </p:cNvPr>
          <p:cNvSpPr>
            <a:spLocks noGrp="1"/>
          </p:cNvSpPr>
          <p:nvPr>
            <p:ph idx="1"/>
          </p:nvPr>
        </p:nvSpPr>
        <p:spPr>
          <a:xfrm>
            <a:off x="457199" y="2070000"/>
            <a:ext cx="5324169" cy="4788000"/>
          </a:xfrm>
        </p:spPr>
        <p:txBody>
          <a:bodyPr/>
          <a:lstStyle/>
          <a:p>
            <a:r>
              <a:rPr lang="de-de" dirty="0"/>
              <a:t>Im Fenster </a:t>
            </a:r>
            <a:r>
              <a:rPr lang="de-de" b="1" dirty="0"/>
              <a:t>Erste Schritte </a:t>
            </a:r>
            <a:r>
              <a:rPr lang="de-de" dirty="0"/>
              <a:t>können Sie Folgendes tun:</a:t>
            </a:r>
          </a:p>
          <a:p>
            <a:pPr lvl="1"/>
            <a:r>
              <a:rPr lang="de-de" dirty="0"/>
              <a:t>Einen neuen Bericht erstellen</a:t>
            </a:r>
          </a:p>
          <a:p>
            <a:pPr lvl="2"/>
            <a:r>
              <a:rPr lang="de-de" dirty="0"/>
              <a:t>Assistenten verwenden</a:t>
            </a:r>
          </a:p>
          <a:p>
            <a:pPr lvl="2"/>
            <a:r>
              <a:rPr lang="de-de" dirty="0"/>
              <a:t>Bericht leeren</a:t>
            </a:r>
          </a:p>
          <a:p>
            <a:pPr lvl="1"/>
            <a:r>
              <a:rPr lang="de-de" dirty="0"/>
              <a:t>Einen vorhandenen Bericht öffnen</a:t>
            </a:r>
          </a:p>
          <a:p>
            <a:pPr lvl="2"/>
            <a:r>
              <a:rPr lang="de-de" dirty="0"/>
              <a:t>Aus dem Dateisystem</a:t>
            </a:r>
          </a:p>
          <a:p>
            <a:pPr lvl="2"/>
            <a:r>
              <a:rPr lang="de-de" dirty="0"/>
              <a:t>Aus einer Liste kürzlich geöffneter Berichte</a:t>
            </a:r>
          </a:p>
          <a:p>
            <a:r>
              <a:rPr lang="de-de" dirty="0"/>
              <a:t>Automatisch bei jedem Start von RB öffnen</a:t>
            </a:r>
          </a:p>
          <a:p>
            <a:pPr lvl="1"/>
            <a:r>
              <a:rPr lang="de-de" dirty="0"/>
              <a:t>Kann deaktiviert werden</a:t>
            </a:r>
          </a:p>
          <a:p>
            <a:endParaRPr lang="en-US" dirty="0"/>
          </a:p>
          <a:p>
            <a:endParaRPr lang="en-US" dirty="0"/>
          </a:p>
        </p:txBody>
      </p:sp>
      <p:pic>
        <p:nvPicPr>
          <p:cNvPr id="6" name="Picture 5">
            <a:extLst>
              <a:ext uri="{FF2B5EF4-FFF2-40B4-BE49-F238E27FC236}">
                <a16:creationId xmlns:a16="http://schemas.microsoft.com/office/drawing/2014/main" id="{76665F68-34FB-4D2D-B6A8-4C2E83BE964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07747" y="2134305"/>
            <a:ext cx="5523951" cy="4081434"/>
          </a:xfrm>
          <a:prstGeom prst="rect">
            <a:avLst/>
          </a:prstGeom>
        </p:spPr>
      </p:pic>
      <p:sp>
        <p:nvSpPr>
          <p:cNvPr id="5" name="Footer Placeholder 4">
            <a:extLst>
              <a:ext uri="{FF2B5EF4-FFF2-40B4-BE49-F238E27FC236}">
                <a16:creationId xmlns:a16="http://schemas.microsoft.com/office/drawing/2014/main" id="{E6B0D688-80E2-4832-8147-64E0E2FEB6D0}"/>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5917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2070000"/>
            <a:ext cx="11518490" cy="4788000"/>
          </a:xfrm>
        </p:spPr>
        <p:txBody>
          <a:bodyPr/>
          <a:lstStyle/>
          <a:p>
            <a:r>
              <a:rPr lang="de-de" dirty="0"/>
              <a:t>Stellt einen Berichtscanvas zum Entwerfen eines einzelnen Berichts dar</a:t>
            </a:r>
          </a:p>
          <a:p>
            <a:pPr lvl="1"/>
            <a:r>
              <a:rPr lang="de-de" dirty="0"/>
              <a:t>Optionales Lineal, um das Entwerfen des Layouts für Berichtsobjekte zu erleichtern</a:t>
            </a:r>
          </a:p>
          <a:p>
            <a:r>
              <a:rPr lang="de-de" dirty="0"/>
              <a:t>Die Entwurfsfunktionalität ist verfügbar über: </a:t>
            </a:r>
          </a:p>
          <a:p>
            <a:pPr lvl="1"/>
            <a:r>
              <a:rPr lang="de-de" dirty="0"/>
              <a:t>Schnellzugriffsbefehle – Speichern, Rückgängig machen, Wiederherstellen</a:t>
            </a:r>
          </a:p>
          <a:p>
            <a:pPr lvl="1"/>
            <a:r>
              <a:rPr lang="de-de" dirty="0"/>
              <a:t>Menübandbefehle</a:t>
            </a:r>
          </a:p>
          <a:p>
            <a:pPr lvl="1"/>
            <a:r>
              <a:rPr lang="de-de" dirty="0"/>
              <a:t>Verschiedene Bereiche</a:t>
            </a:r>
          </a:p>
          <a:p>
            <a:endParaRPr lang="en-US" dirty="0"/>
          </a:p>
          <a:p>
            <a:endParaRPr lang="en-US" dirty="0"/>
          </a:p>
        </p:txBody>
      </p:sp>
      <p:sp>
        <p:nvSpPr>
          <p:cNvPr id="6" name="TextBox 5">
            <a:extLst>
              <a:ext uri="{FF2B5EF4-FFF2-40B4-BE49-F238E27FC236}">
                <a16:creationId xmlns:a16="http://schemas.microsoft.com/office/drawing/2014/main" id="{71DFDD11-5E04-4D86-B953-396650A34211}"/>
              </a:ext>
            </a:extLst>
          </p:cNvPr>
          <p:cNvSpPr txBox="1"/>
          <p:nvPr/>
        </p:nvSpPr>
        <p:spPr>
          <a:xfrm>
            <a:off x="812798" y="4977564"/>
            <a:ext cx="3375744" cy="1126462"/>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solidFill>
                  <a:schemeClr val="tx1"/>
                </a:solidFill>
              </a:rPr>
              <a:t>Das Arbeiten mit RB-Funktionen wird in späteren Modulen beschrieben</a:t>
            </a:r>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158802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2FA55032-513E-17D4-5840-06ECD04F25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42495" y="1966369"/>
            <a:ext cx="7567047" cy="4043640"/>
          </a:xfrm>
          <a:prstGeom prst="rect">
            <a:avLst/>
          </a:prstGeom>
        </p:spPr>
      </p:pic>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a:t>
            </a:r>
          </a:p>
        </p:txBody>
      </p:sp>
      <p:grpSp>
        <p:nvGrpSpPr>
          <p:cNvPr id="10" name="Group 9">
            <a:extLst>
              <a:ext uri="{FF2B5EF4-FFF2-40B4-BE49-F238E27FC236}">
                <a16:creationId xmlns:a16="http://schemas.microsoft.com/office/drawing/2014/main" id="{F226899C-F4D1-40B5-9437-0E1EEDE8CB3E}"/>
              </a:ext>
              <a:ext uri="{C183D7F6-B498-43B3-948B-1728B52AA6E4}">
                <adec:decorative xmlns:adec="http://schemas.microsoft.com/office/drawing/2017/decorative" val="1"/>
              </a:ext>
            </a:extLst>
          </p:cNvPr>
          <p:cNvGrpSpPr/>
          <p:nvPr/>
        </p:nvGrpSpPr>
        <p:grpSpPr>
          <a:xfrm>
            <a:off x="239893" y="1881966"/>
            <a:ext cx="2110221" cy="584775"/>
            <a:chOff x="996065" y="1915934"/>
            <a:chExt cx="2045447" cy="584775"/>
          </a:xfrm>
        </p:grpSpPr>
        <p:sp>
          <p:nvSpPr>
            <p:cNvPr id="11" name="Text Box 10">
              <a:extLst>
                <a:ext uri="{FF2B5EF4-FFF2-40B4-BE49-F238E27FC236}">
                  <a16:creationId xmlns:a16="http://schemas.microsoft.com/office/drawing/2014/main" id="{820AF8C1-0FB8-4594-9FCB-3C9BDE72698B}"/>
                </a:ext>
                <a:ext uri="{C183D7F6-B498-43B3-948B-1728B52AA6E4}">
                  <adec:decorative xmlns:adec="http://schemas.microsoft.com/office/drawing/2017/decorative" val="1"/>
                </a:ext>
              </a:extLst>
            </p:cNvPr>
            <p:cNvSpPr txBox="1">
              <a:spLocks noChangeArrowheads="1"/>
            </p:cNvSpPr>
            <p:nvPr/>
          </p:nvSpPr>
          <p:spPr bwMode="auto">
            <a:xfrm>
              <a:off x="996065" y="1915934"/>
              <a:ext cx="1499188" cy="584775"/>
            </a:xfrm>
            <a:prstGeom prst="rect">
              <a:avLst/>
            </a:prstGeom>
            <a:noFill/>
            <a:ln w="9525">
              <a:noFill/>
              <a:miter lim="800000"/>
              <a:headEnd/>
              <a:tailEnd type="none" w="lg" len="lg"/>
            </a:ln>
          </p:spPr>
          <p:txBody>
            <a:bodyPr wrap="square">
              <a:spAutoFit/>
            </a:bodyPr>
            <a:lstStyle/>
            <a:p>
              <a:pPr algn="r" defTabSz="914363">
                <a:spcBef>
                  <a:spcPct val="50000"/>
                </a:spcBef>
              </a:pPr>
              <a:r>
                <a:rPr lang="de-de" sz="1600" dirty="0"/>
                <a:t>Schnellzugriffsbefehle</a:t>
              </a:r>
            </a:p>
          </p:txBody>
        </p:sp>
        <p:cxnSp>
          <p:nvCxnSpPr>
            <p:cNvPr id="12" name="Straight Arrow Connector 11">
              <a:extLst>
                <a:ext uri="{FF2B5EF4-FFF2-40B4-BE49-F238E27FC236}">
                  <a16:creationId xmlns:a16="http://schemas.microsoft.com/office/drawing/2014/main" id="{B0F3649A-837C-4CF1-89E2-712AE8F1DDFB}"/>
                </a:ext>
                <a:ext uri="{C183D7F6-B498-43B3-948B-1728B52AA6E4}">
                  <adec:decorative xmlns:adec="http://schemas.microsoft.com/office/drawing/2017/decorative" val="1"/>
                </a:ext>
              </a:extLst>
            </p:cNvPr>
            <p:cNvCxnSpPr>
              <a:cxnSpLocks/>
              <a:endCxn id="11" idx="3"/>
            </p:cNvCxnSpPr>
            <p:nvPr/>
          </p:nvCxnSpPr>
          <p:spPr>
            <a:xfrm flipH="1">
              <a:off x="2495253" y="2074222"/>
              <a:ext cx="546259" cy="134100"/>
            </a:xfrm>
            <a:prstGeom prst="straightConnector1">
              <a:avLst/>
            </a:prstGeom>
            <a:noFill/>
            <a:ln w="38100">
              <a:solidFill>
                <a:schemeClr val="accent6"/>
              </a:solidFill>
              <a:round/>
              <a:headEnd type="triangle" w="med" len="med"/>
              <a:tailEnd/>
            </a:ln>
          </p:spPr>
        </p:cxnSp>
      </p:grpSp>
      <p:grpSp>
        <p:nvGrpSpPr>
          <p:cNvPr id="13" name="Group 12">
            <a:extLst>
              <a:ext uri="{FF2B5EF4-FFF2-40B4-BE49-F238E27FC236}">
                <a16:creationId xmlns:a16="http://schemas.microsoft.com/office/drawing/2014/main" id="{CA0B5984-E8A5-48E3-8E00-3632E060F384}"/>
              </a:ext>
              <a:ext uri="{C183D7F6-B498-43B3-948B-1728B52AA6E4}">
                <adec:decorative xmlns:adec="http://schemas.microsoft.com/office/drawing/2017/decorative" val="1"/>
              </a:ext>
            </a:extLst>
          </p:cNvPr>
          <p:cNvGrpSpPr/>
          <p:nvPr/>
        </p:nvGrpSpPr>
        <p:grpSpPr>
          <a:xfrm>
            <a:off x="298458" y="2481467"/>
            <a:ext cx="2195700" cy="579816"/>
            <a:chOff x="1394341" y="1698595"/>
            <a:chExt cx="2014887" cy="522323"/>
          </a:xfrm>
        </p:grpSpPr>
        <p:sp>
          <p:nvSpPr>
            <p:cNvPr id="14" name="Text Box 10">
              <a:extLst>
                <a:ext uri="{FF2B5EF4-FFF2-40B4-BE49-F238E27FC236}">
                  <a16:creationId xmlns:a16="http://schemas.microsoft.com/office/drawing/2014/main" id="{0EA401E8-6B11-4365-80B0-950929E7E835}"/>
                </a:ext>
                <a:ext uri="{C183D7F6-B498-43B3-948B-1728B52AA6E4}">
                  <adec:decorative xmlns:adec="http://schemas.microsoft.com/office/drawing/2017/decorative" val="1"/>
                </a:ext>
              </a:extLst>
            </p:cNvPr>
            <p:cNvSpPr txBox="1">
              <a:spLocks noChangeArrowheads="1"/>
            </p:cNvSpPr>
            <p:nvPr/>
          </p:nvSpPr>
          <p:spPr bwMode="auto">
            <a:xfrm>
              <a:off x="1394341" y="1915934"/>
              <a:ext cx="1100911" cy="304984"/>
            </a:xfrm>
            <a:prstGeom prst="rect">
              <a:avLst/>
            </a:prstGeom>
            <a:noFill/>
            <a:ln w="9525">
              <a:noFill/>
              <a:miter lim="800000"/>
              <a:headEnd/>
              <a:tailEnd type="none" w="lg" len="lg"/>
            </a:ln>
          </p:spPr>
          <p:txBody>
            <a:bodyPr wrap="square">
              <a:spAutoFit/>
            </a:bodyPr>
            <a:lstStyle/>
            <a:p>
              <a:pPr algn="r" defTabSz="914363">
                <a:spcBef>
                  <a:spcPct val="50000"/>
                </a:spcBef>
              </a:pPr>
              <a:r>
                <a:rPr lang="de-de" sz="1600" dirty="0"/>
                <a:t>Menüband</a:t>
              </a:r>
            </a:p>
          </p:txBody>
        </p:sp>
        <p:cxnSp>
          <p:nvCxnSpPr>
            <p:cNvPr id="15" name="Straight Arrow Connector 14">
              <a:extLst>
                <a:ext uri="{FF2B5EF4-FFF2-40B4-BE49-F238E27FC236}">
                  <a16:creationId xmlns:a16="http://schemas.microsoft.com/office/drawing/2014/main" id="{9E132A5F-05EE-4FC4-A097-BC31AE8B95F3}"/>
                </a:ext>
                <a:ext uri="{C183D7F6-B498-43B3-948B-1728B52AA6E4}">
                  <adec:decorative xmlns:adec="http://schemas.microsoft.com/office/drawing/2017/decorative" val="1"/>
                </a:ext>
              </a:extLst>
            </p:cNvPr>
            <p:cNvCxnSpPr>
              <a:cxnSpLocks/>
              <a:endCxn id="14" idx="3"/>
            </p:cNvCxnSpPr>
            <p:nvPr/>
          </p:nvCxnSpPr>
          <p:spPr>
            <a:xfrm flipH="1">
              <a:off x="2495252" y="1698595"/>
              <a:ext cx="913976" cy="369831"/>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3458A0EB-1B63-4C0D-82A4-02F60C3F6E6B}"/>
              </a:ext>
              <a:ext uri="{C183D7F6-B498-43B3-948B-1728B52AA6E4}">
                <adec:decorative xmlns:adec="http://schemas.microsoft.com/office/drawing/2017/decorative" val="1"/>
              </a:ext>
            </a:extLst>
          </p:cNvPr>
          <p:cNvGrpSpPr/>
          <p:nvPr/>
        </p:nvGrpSpPr>
        <p:grpSpPr>
          <a:xfrm>
            <a:off x="279075" y="4672726"/>
            <a:ext cx="3422770" cy="338554"/>
            <a:chOff x="946841" y="1960178"/>
            <a:chExt cx="3422770" cy="338554"/>
          </a:xfrm>
        </p:grpSpPr>
        <p:sp>
          <p:nvSpPr>
            <p:cNvPr id="17" name="Text Box 10">
              <a:extLst>
                <a:ext uri="{FF2B5EF4-FFF2-40B4-BE49-F238E27FC236}">
                  <a16:creationId xmlns:a16="http://schemas.microsoft.com/office/drawing/2014/main" id="{36153935-048E-42FC-96B0-31FD32DB0FEF}"/>
                </a:ext>
                <a:ext uri="{C183D7F6-B498-43B3-948B-1728B52AA6E4}">
                  <adec:decorative xmlns:adec="http://schemas.microsoft.com/office/drawing/2017/decorative" val="1"/>
                </a:ext>
              </a:extLst>
            </p:cNvPr>
            <p:cNvSpPr txBox="1">
              <a:spLocks noChangeArrowheads="1"/>
            </p:cNvSpPr>
            <p:nvPr/>
          </p:nvSpPr>
          <p:spPr bwMode="auto">
            <a:xfrm>
              <a:off x="946841" y="1960178"/>
              <a:ext cx="1548411" cy="338554"/>
            </a:xfrm>
            <a:prstGeom prst="rect">
              <a:avLst/>
            </a:prstGeom>
            <a:noFill/>
            <a:ln w="9525">
              <a:noFill/>
              <a:miter lim="800000"/>
              <a:headEnd/>
              <a:tailEnd type="none" w="lg" len="lg"/>
            </a:ln>
          </p:spPr>
          <p:txBody>
            <a:bodyPr wrap="square">
              <a:spAutoFit/>
            </a:bodyPr>
            <a:lstStyle/>
            <a:p>
              <a:pPr algn="r" defTabSz="914363">
                <a:spcBef>
                  <a:spcPct val="50000"/>
                </a:spcBef>
              </a:pPr>
              <a:r>
                <a:rPr lang="de-de" sz="1600" dirty="0"/>
                <a:t>Berichtscanvas</a:t>
              </a:r>
            </a:p>
          </p:txBody>
        </p:sp>
        <p:cxnSp>
          <p:nvCxnSpPr>
            <p:cNvPr id="18" name="Straight Arrow Connector 17">
              <a:extLst>
                <a:ext uri="{FF2B5EF4-FFF2-40B4-BE49-F238E27FC236}">
                  <a16:creationId xmlns:a16="http://schemas.microsoft.com/office/drawing/2014/main" id="{08EBC601-2FA4-44CB-AC3C-4E253392F1CB}"/>
                </a:ext>
                <a:ext uri="{C183D7F6-B498-43B3-948B-1728B52AA6E4}">
                  <adec:decorative xmlns:adec="http://schemas.microsoft.com/office/drawing/2017/decorative" val="1"/>
                </a:ext>
              </a:extLst>
            </p:cNvPr>
            <p:cNvCxnSpPr>
              <a:cxnSpLocks/>
            </p:cNvCxnSpPr>
            <p:nvPr/>
          </p:nvCxnSpPr>
          <p:spPr>
            <a:xfrm flipH="1" flipV="1">
              <a:off x="2495252" y="2129455"/>
              <a:ext cx="1874359" cy="30776"/>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B60B24AC-B55C-47CB-9A7C-6CD9220C3660}"/>
              </a:ext>
              <a:ext uri="{C183D7F6-B498-43B3-948B-1728B52AA6E4}">
                <adec:decorative xmlns:adec="http://schemas.microsoft.com/office/drawing/2017/decorative" val="1"/>
              </a:ext>
            </a:extLst>
          </p:cNvPr>
          <p:cNvGrpSpPr/>
          <p:nvPr/>
        </p:nvGrpSpPr>
        <p:grpSpPr>
          <a:xfrm>
            <a:off x="-44244" y="3461786"/>
            <a:ext cx="2473827" cy="584775"/>
            <a:chOff x="795878" y="1930682"/>
            <a:chExt cx="2473827" cy="584775"/>
          </a:xfrm>
        </p:grpSpPr>
        <p:sp>
          <p:nvSpPr>
            <p:cNvPr id="20" name="Text Box 10">
              <a:extLst>
                <a:ext uri="{FF2B5EF4-FFF2-40B4-BE49-F238E27FC236}">
                  <a16:creationId xmlns:a16="http://schemas.microsoft.com/office/drawing/2014/main" id="{F880B418-13DE-4DAD-8502-E85E4E49D0FF}"/>
                </a:ext>
                <a:ext uri="{C183D7F6-B498-43B3-948B-1728B52AA6E4}">
                  <adec:decorative xmlns:adec="http://schemas.microsoft.com/office/drawing/2017/decorative" val="1"/>
                </a:ext>
              </a:extLst>
            </p:cNvPr>
            <p:cNvSpPr txBox="1">
              <a:spLocks noChangeArrowheads="1"/>
            </p:cNvSpPr>
            <p:nvPr/>
          </p:nvSpPr>
          <p:spPr bwMode="auto">
            <a:xfrm>
              <a:off x="795878" y="1930682"/>
              <a:ext cx="1699375" cy="584775"/>
            </a:xfrm>
            <a:prstGeom prst="rect">
              <a:avLst/>
            </a:prstGeom>
            <a:noFill/>
            <a:ln w="9525">
              <a:noFill/>
              <a:miter lim="800000"/>
              <a:headEnd/>
              <a:tailEnd type="none" w="lg" len="lg"/>
            </a:ln>
          </p:spPr>
          <p:txBody>
            <a:bodyPr wrap="square">
              <a:spAutoFit/>
            </a:bodyPr>
            <a:lstStyle/>
            <a:p>
              <a:pPr algn="r" defTabSz="914363">
                <a:spcBef>
                  <a:spcPct val="50000"/>
                </a:spcBef>
              </a:pPr>
              <a:r>
                <a:rPr lang="de-de" sz="1600" dirty="0"/>
                <a:t>Bereich</a:t>
              </a:r>
              <a:r>
                <a:rPr lang="de-de" sz="1600" b="1" dirty="0"/>
                <a:t> „Berichtsdaten“</a:t>
              </a:r>
            </a:p>
          </p:txBody>
        </p:sp>
        <p:cxnSp>
          <p:nvCxnSpPr>
            <p:cNvPr id="21" name="Straight Arrow Connector 20">
              <a:extLst>
                <a:ext uri="{FF2B5EF4-FFF2-40B4-BE49-F238E27FC236}">
                  <a16:creationId xmlns:a16="http://schemas.microsoft.com/office/drawing/2014/main" id="{57D28E39-A0A4-4BB5-88EB-E37F6E29C5CF}"/>
                </a:ext>
                <a:ext uri="{C183D7F6-B498-43B3-948B-1728B52AA6E4}">
                  <adec:decorative xmlns:adec="http://schemas.microsoft.com/office/drawing/2017/decorative" val="1"/>
                </a:ext>
              </a:extLst>
            </p:cNvPr>
            <p:cNvCxnSpPr>
              <a:cxnSpLocks/>
              <a:endCxn id="20" idx="3"/>
            </p:cNvCxnSpPr>
            <p:nvPr/>
          </p:nvCxnSpPr>
          <p:spPr>
            <a:xfrm flipH="1">
              <a:off x="2495253" y="2192294"/>
              <a:ext cx="774452" cy="30776"/>
            </a:xfrm>
            <a:prstGeom prst="straightConnector1">
              <a:avLst/>
            </a:prstGeom>
            <a:noFill/>
            <a:ln w="38100">
              <a:solidFill>
                <a:schemeClr val="accent6"/>
              </a:solidFill>
              <a:round/>
              <a:headEnd type="triangle" w="med" len="med"/>
              <a:tailEnd/>
            </a:ln>
          </p:spPr>
        </p:cxnSp>
      </p:grpSp>
      <p:grpSp>
        <p:nvGrpSpPr>
          <p:cNvPr id="22" name="Group 21">
            <a:extLst>
              <a:ext uri="{FF2B5EF4-FFF2-40B4-BE49-F238E27FC236}">
                <a16:creationId xmlns:a16="http://schemas.microsoft.com/office/drawing/2014/main" id="{64B482E6-87F1-4589-AA3F-EB81D6120341}"/>
              </a:ext>
              <a:ext uri="{C183D7F6-B498-43B3-948B-1728B52AA6E4}">
                <adec:decorative xmlns:adec="http://schemas.microsoft.com/office/drawing/2017/decorative" val="1"/>
              </a:ext>
            </a:extLst>
          </p:cNvPr>
          <p:cNvGrpSpPr/>
          <p:nvPr/>
        </p:nvGrpSpPr>
        <p:grpSpPr>
          <a:xfrm>
            <a:off x="7468732" y="2930924"/>
            <a:ext cx="4679023" cy="803715"/>
            <a:chOff x="-965602" y="1839763"/>
            <a:chExt cx="4679023" cy="803715"/>
          </a:xfrm>
        </p:grpSpPr>
        <p:sp>
          <p:nvSpPr>
            <p:cNvPr id="23" name="Text Box 10">
              <a:extLst>
                <a:ext uri="{FF2B5EF4-FFF2-40B4-BE49-F238E27FC236}">
                  <a16:creationId xmlns:a16="http://schemas.microsoft.com/office/drawing/2014/main" id="{F7E6A6F7-C9D6-4A5E-9FDA-9DD49EF6D966}"/>
                </a:ext>
                <a:ext uri="{C183D7F6-B498-43B3-948B-1728B52AA6E4}">
                  <adec:decorative xmlns:adec="http://schemas.microsoft.com/office/drawing/2017/decorative" val="1"/>
                </a:ext>
              </a:extLst>
            </p:cNvPr>
            <p:cNvSpPr txBox="1">
              <a:spLocks noChangeArrowheads="1"/>
            </p:cNvSpPr>
            <p:nvPr/>
          </p:nvSpPr>
          <p:spPr bwMode="auto">
            <a:xfrm>
              <a:off x="2194148" y="2058703"/>
              <a:ext cx="1519273" cy="584775"/>
            </a:xfrm>
            <a:prstGeom prst="rect">
              <a:avLst/>
            </a:prstGeom>
            <a:noFill/>
            <a:ln w="9525">
              <a:noFill/>
              <a:miter lim="800000"/>
              <a:headEnd/>
              <a:tailEnd type="none" w="lg" len="lg"/>
            </a:ln>
          </p:spPr>
          <p:txBody>
            <a:bodyPr wrap="square">
              <a:spAutoFit/>
            </a:bodyPr>
            <a:lstStyle/>
            <a:p>
              <a:pPr defTabSz="914363">
                <a:spcBef>
                  <a:spcPct val="50000"/>
                </a:spcBef>
              </a:pPr>
              <a:r>
                <a:rPr lang="de-de" sz="1600" dirty="0"/>
                <a:t>Bereich</a:t>
              </a:r>
              <a:r>
                <a:rPr lang="de-de" sz="1600" b="1" dirty="0"/>
                <a:t> „Parameter“</a:t>
              </a:r>
            </a:p>
          </p:txBody>
        </p:sp>
        <p:cxnSp>
          <p:nvCxnSpPr>
            <p:cNvPr id="24" name="Straight Arrow Connector 23">
              <a:extLst>
                <a:ext uri="{FF2B5EF4-FFF2-40B4-BE49-F238E27FC236}">
                  <a16:creationId xmlns:a16="http://schemas.microsoft.com/office/drawing/2014/main" id="{FFFCC4F0-79AF-4ED9-8390-0BF55853440C}"/>
                </a:ext>
                <a:ext uri="{C183D7F6-B498-43B3-948B-1728B52AA6E4}">
                  <adec:decorative xmlns:adec="http://schemas.microsoft.com/office/drawing/2017/decorative" val="1"/>
                </a:ext>
              </a:extLst>
            </p:cNvPr>
            <p:cNvCxnSpPr>
              <a:cxnSpLocks/>
              <a:endCxn id="23" idx="1"/>
            </p:cNvCxnSpPr>
            <p:nvPr/>
          </p:nvCxnSpPr>
          <p:spPr>
            <a:xfrm>
              <a:off x="-965602" y="1839763"/>
              <a:ext cx="3159750" cy="511328"/>
            </a:xfrm>
            <a:prstGeom prst="straightConnector1">
              <a:avLst/>
            </a:prstGeom>
            <a:noFill/>
            <a:ln w="38100">
              <a:solidFill>
                <a:schemeClr val="accent6"/>
              </a:solidFill>
              <a:round/>
              <a:headEnd type="triangle" w="med" len="med"/>
              <a:tailEnd/>
            </a:ln>
          </p:spPr>
        </p:cxnSp>
      </p:grpSp>
      <p:grpSp>
        <p:nvGrpSpPr>
          <p:cNvPr id="25" name="Group 24">
            <a:extLst>
              <a:ext uri="{FF2B5EF4-FFF2-40B4-BE49-F238E27FC236}">
                <a16:creationId xmlns:a16="http://schemas.microsoft.com/office/drawing/2014/main" id="{51733C3C-5939-4A54-B63F-24B22CE1653A}"/>
              </a:ext>
              <a:ext uri="{C183D7F6-B498-43B3-948B-1728B52AA6E4}">
                <adec:decorative xmlns:adec="http://schemas.microsoft.com/office/drawing/2017/decorative" val="1"/>
              </a:ext>
            </a:extLst>
          </p:cNvPr>
          <p:cNvGrpSpPr/>
          <p:nvPr/>
        </p:nvGrpSpPr>
        <p:grpSpPr>
          <a:xfrm>
            <a:off x="9891498" y="1750701"/>
            <a:ext cx="2256257" cy="830997"/>
            <a:chOff x="1202798" y="1563717"/>
            <a:chExt cx="2256257" cy="830997"/>
          </a:xfrm>
        </p:grpSpPr>
        <p:sp>
          <p:nvSpPr>
            <p:cNvPr id="26" name="Text Box 10">
              <a:extLst>
                <a:ext uri="{FF2B5EF4-FFF2-40B4-BE49-F238E27FC236}">
                  <a16:creationId xmlns:a16="http://schemas.microsoft.com/office/drawing/2014/main" id="{3E0255EC-6094-4206-8DDE-79897B582941}"/>
                </a:ext>
                <a:ext uri="{C183D7F6-B498-43B3-948B-1728B52AA6E4}">
                  <adec:decorative xmlns:adec="http://schemas.microsoft.com/office/drawing/2017/decorative" val="1"/>
                </a:ext>
              </a:extLst>
            </p:cNvPr>
            <p:cNvSpPr txBox="1">
              <a:spLocks noChangeArrowheads="1"/>
            </p:cNvSpPr>
            <p:nvPr/>
          </p:nvSpPr>
          <p:spPr bwMode="auto">
            <a:xfrm>
              <a:off x="1887755" y="1563717"/>
              <a:ext cx="1571300" cy="830997"/>
            </a:xfrm>
            <a:prstGeom prst="rect">
              <a:avLst/>
            </a:prstGeom>
            <a:noFill/>
            <a:ln w="9525">
              <a:noFill/>
              <a:miter lim="800000"/>
              <a:headEnd/>
              <a:tailEnd type="none" w="lg" len="lg"/>
            </a:ln>
          </p:spPr>
          <p:txBody>
            <a:bodyPr wrap="square" rIns="0">
              <a:spAutoFit/>
            </a:bodyPr>
            <a:lstStyle/>
            <a:p>
              <a:pPr defTabSz="914363">
                <a:spcBef>
                  <a:spcPct val="50000"/>
                </a:spcBef>
              </a:pPr>
              <a:r>
                <a:rPr lang="de-de" sz="1600" dirty="0"/>
                <a:t>Authentifizierter Benutzer oder Konto wechseln</a:t>
              </a:r>
            </a:p>
          </p:txBody>
        </p:sp>
        <p:cxnSp>
          <p:nvCxnSpPr>
            <p:cNvPr id="27" name="Straight Arrow Connector 26">
              <a:extLst>
                <a:ext uri="{FF2B5EF4-FFF2-40B4-BE49-F238E27FC236}">
                  <a16:creationId xmlns:a16="http://schemas.microsoft.com/office/drawing/2014/main" id="{B60E2B5D-F98C-4350-B600-27CE583D79E8}"/>
                </a:ext>
                <a:ext uri="{C183D7F6-B498-43B3-948B-1728B52AA6E4}">
                  <adec:decorative xmlns:adec="http://schemas.microsoft.com/office/drawing/2017/decorative" val="1"/>
                </a:ext>
              </a:extLst>
            </p:cNvPr>
            <p:cNvCxnSpPr>
              <a:cxnSpLocks/>
              <a:endCxn id="26" idx="1"/>
            </p:cNvCxnSpPr>
            <p:nvPr/>
          </p:nvCxnSpPr>
          <p:spPr>
            <a:xfrm>
              <a:off x="1202798" y="1859584"/>
              <a:ext cx="684957" cy="119632"/>
            </a:xfrm>
            <a:prstGeom prst="straightConnector1">
              <a:avLst/>
            </a:prstGeom>
            <a:noFill/>
            <a:ln w="38100">
              <a:solidFill>
                <a:schemeClr val="accent6"/>
              </a:solidFill>
              <a:round/>
              <a:headEnd type="triangle" w="med" len="med"/>
              <a:tailEnd/>
            </a:ln>
          </p:spPr>
        </p:cxnSp>
      </p:grpSp>
      <p:grpSp>
        <p:nvGrpSpPr>
          <p:cNvPr id="28" name="Group 27">
            <a:extLst>
              <a:ext uri="{FF2B5EF4-FFF2-40B4-BE49-F238E27FC236}">
                <a16:creationId xmlns:a16="http://schemas.microsoft.com/office/drawing/2014/main" id="{60D6BA8C-1981-437A-8FB8-B5BB54620474}"/>
              </a:ext>
              <a:ext uri="{C183D7F6-B498-43B3-948B-1728B52AA6E4}">
                <adec:decorative xmlns:adec="http://schemas.microsoft.com/office/drawing/2017/decorative" val="1"/>
              </a:ext>
            </a:extLst>
          </p:cNvPr>
          <p:cNvGrpSpPr/>
          <p:nvPr/>
        </p:nvGrpSpPr>
        <p:grpSpPr>
          <a:xfrm>
            <a:off x="9723754" y="3923353"/>
            <a:ext cx="2482190" cy="584775"/>
            <a:chOff x="1283257" y="2116759"/>
            <a:chExt cx="2482190" cy="584775"/>
          </a:xfrm>
        </p:grpSpPr>
        <p:sp>
          <p:nvSpPr>
            <p:cNvPr id="29" name="Text Box 10">
              <a:extLst>
                <a:ext uri="{FF2B5EF4-FFF2-40B4-BE49-F238E27FC236}">
                  <a16:creationId xmlns:a16="http://schemas.microsoft.com/office/drawing/2014/main" id="{0002F7CA-C9B5-4543-AAA5-4CBC67ED0727}"/>
                </a:ext>
                <a:ext uri="{C183D7F6-B498-43B3-948B-1728B52AA6E4}">
                  <adec:decorative xmlns:adec="http://schemas.microsoft.com/office/drawing/2017/decorative" val="1"/>
                </a:ext>
              </a:extLst>
            </p:cNvPr>
            <p:cNvSpPr txBox="1">
              <a:spLocks noChangeArrowheads="1"/>
            </p:cNvSpPr>
            <p:nvPr/>
          </p:nvSpPr>
          <p:spPr bwMode="auto">
            <a:xfrm>
              <a:off x="1984055" y="2116759"/>
              <a:ext cx="1781392" cy="584775"/>
            </a:xfrm>
            <a:prstGeom prst="rect">
              <a:avLst/>
            </a:prstGeom>
            <a:noFill/>
            <a:ln w="9525">
              <a:noFill/>
              <a:miter lim="800000"/>
              <a:headEnd/>
              <a:tailEnd type="none" w="lg" len="lg"/>
            </a:ln>
          </p:spPr>
          <p:txBody>
            <a:bodyPr wrap="square">
              <a:spAutoFit/>
            </a:bodyPr>
            <a:lstStyle/>
            <a:p>
              <a:pPr defTabSz="914363">
                <a:spcBef>
                  <a:spcPct val="50000"/>
                </a:spcBef>
              </a:pPr>
              <a:r>
                <a:rPr lang="de-de" sz="1600" dirty="0"/>
                <a:t>Bereich</a:t>
              </a:r>
              <a:r>
                <a:rPr lang="de-de" sz="1600" b="1" dirty="0"/>
                <a:t> „Eigenschaften“</a:t>
              </a:r>
            </a:p>
          </p:txBody>
        </p:sp>
        <p:cxnSp>
          <p:nvCxnSpPr>
            <p:cNvPr id="30" name="Straight Arrow Connector 29">
              <a:extLst>
                <a:ext uri="{FF2B5EF4-FFF2-40B4-BE49-F238E27FC236}">
                  <a16:creationId xmlns:a16="http://schemas.microsoft.com/office/drawing/2014/main" id="{CB647C88-9EF8-4812-887E-E3602B33E74A}"/>
                </a:ext>
                <a:ext uri="{C183D7F6-B498-43B3-948B-1728B52AA6E4}">
                  <adec:decorative xmlns:adec="http://schemas.microsoft.com/office/drawing/2017/decorative" val="1"/>
                </a:ext>
              </a:extLst>
            </p:cNvPr>
            <p:cNvCxnSpPr>
              <a:cxnSpLocks/>
              <a:endCxn id="29" idx="1"/>
            </p:cNvCxnSpPr>
            <p:nvPr/>
          </p:nvCxnSpPr>
          <p:spPr>
            <a:xfrm>
              <a:off x="1283257" y="2378369"/>
              <a:ext cx="700798" cy="30778"/>
            </a:xfrm>
            <a:prstGeom prst="straightConnector1">
              <a:avLst/>
            </a:prstGeom>
            <a:noFill/>
            <a:ln w="38100">
              <a:solidFill>
                <a:schemeClr val="accent6"/>
              </a:solidFill>
              <a:round/>
              <a:headEnd type="triangle" w="med" len="med"/>
              <a:tailEnd/>
            </a:ln>
          </p:spPr>
        </p:cxnSp>
      </p:grpSp>
      <p:grpSp>
        <p:nvGrpSpPr>
          <p:cNvPr id="31" name="Group 30">
            <a:extLst>
              <a:ext uri="{FF2B5EF4-FFF2-40B4-BE49-F238E27FC236}">
                <a16:creationId xmlns:a16="http://schemas.microsoft.com/office/drawing/2014/main" id="{2CB79E03-38F9-437D-B236-0E95A2A81F6A}"/>
              </a:ext>
              <a:ext uri="{C183D7F6-B498-43B3-948B-1728B52AA6E4}">
                <adec:decorative xmlns:adec="http://schemas.microsoft.com/office/drawing/2017/decorative" val="1"/>
              </a:ext>
            </a:extLst>
          </p:cNvPr>
          <p:cNvGrpSpPr/>
          <p:nvPr/>
        </p:nvGrpSpPr>
        <p:grpSpPr>
          <a:xfrm>
            <a:off x="7909585" y="4469312"/>
            <a:ext cx="4282415" cy="1217348"/>
            <a:chOff x="-524749" y="2261711"/>
            <a:chExt cx="4282415" cy="1217348"/>
          </a:xfrm>
        </p:grpSpPr>
        <p:sp>
          <p:nvSpPr>
            <p:cNvPr id="32" name="Text Box 10">
              <a:extLst>
                <a:ext uri="{FF2B5EF4-FFF2-40B4-BE49-F238E27FC236}">
                  <a16:creationId xmlns:a16="http://schemas.microsoft.com/office/drawing/2014/main" id="{5254C0FE-5BBA-4842-90FE-D9BB88711BFA}"/>
                </a:ext>
                <a:ext uri="{C183D7F6-B498-43B3-948B-1728B52AA6E4}">
                  <adec:decorative xmlns:adec="http://schemas.microsoft.com/office/drawing/2017/decorative" val="1"/>
                </a:ext>
              </a:extLst>
            </p:cNvPr>
            <p:cNvSpPr txBox="1">
              <a:spLocks noChangeArrowheads="1"/>
            </p:cNvSpPr>
            <p:nvPr/>
          </p:nvSpPr>
          <p:spPr bwMode="auto">
            <a:xfrm>
              <a:off x="2142121" y="2261711"/>
              <a:ext cx="1615545" cy="584775"/>
            </a:xfrm>
            <a:prstGeom prst="rect">
              <a:avLst/>
            </a:prstGeom>
            <a:noFill/>
            <a:ln w="9525">
              <a:noFill/>
              <a:miter lim="800000"/>
              <a:headEnd/>
              <a:tailEnd type="none" w="lg" len="lg"/>
            </a:ln>
          </p:spPr>
          <p:txBody>
            <a:bodyPr wrap="square">
              <a:spAutoFit/>
            </a:bodyPr>
            <a:lstStyle/>
            <a:p>
              <a:pPr defTabSz="914363">
                <a:spcBef>
                  <a:spcPct val="50000"/>
                </a:spcBef>
              </a:pPr>
              <a:r>
                <a:rPr lang="de-de" sz="1600" dirty="0"/>
                <a:t>Bereich</a:t>
              </a:r>
              <a:r>
                <a:rPr lang="de-de" sz="1600" b="1" dirty="0"/>
                <a:t> „Gruppierung“</a:t>
              </a:r>
            </a:p>
          </p:txBody>
        </p:sp>
        <p:cxnSp>
          <p:nvCxnSpPr>
            <p:cNvPr id="33" name="Straight Arrow Connector 32">
              <a:extLst>
                <a:ext uri="{FF2B5EF4-FFF2-40B4-BE49-F238E27FC236}">
                  <a16:creationId xmlns:a16="http://schemas.microsoft.com/office/drawing/2014/main" id="{5F77092F-9471-4298-9531-12EDF0A22E9A}"/>
                </a:ext>
                <a:ext uri="{C183D7F6-B498-43B3-948B-1728B52AA6E4}">
                  <adec:decorative xmlns:adec="http://schemas.microsoft.com/office/drawing/2017/decorative" val="1"/>
                </a:ext>
              </a:extLst>
            </p:cNvPr>
            <p:cNvCxnSpPr>
              <a:cxnSpLocks/>
              <a:endCxn id="32" idx="1"/>
            </p:cNvCxnSpPr>
            <p:nvPr/>
          </p:nvCxnSpPr>
          <p:spPr>
            <a:xfrm flipV="1">
              <a:off x="-524749" y="2554099"/>
              <a:ext cx="2666870" cy="924960"/>
            </a:xfrm>
            <a:prstGeom prst="straightConnector1">
              <a:avLst/>
            </a:prstGeom>
            <a:noFill/>
            <a:ln w="38100">
              <a:solidFill>
                <a:schemeClr val="accent6"/>
              </a:solidFill>
              <a:round/>
              <a:headEnd type="triangle" w="med" len="med"/>
              <a:tailEnd/>
            </a:ln>
          </p:spPr>
        </p:cxnSp>
      </p:grpSp>
      <p:grpSp>
        <p:nvGrpSpPr>
          <p:cNvPr id="34" name="Group 33">
            <a:extLst>
              <a:ext uri="{FF2B5EF4-FFF2-40B4-BE49-F238E27FC236}">
                <a16:creationId xmlns:a16="http://schemas.microsoft.com/office/drawing/2014/main" id="{706A4543-2AA0-48B8-A462-CCD2E140B212}"/>
              </a:ext>
              <a:ext uri="{C183D7F6-B498-43B3-948B-1728B52AA6E4}">
                <adec:decorative xmlns:adec="http://schemas.microsoft.com/office/drawing/2017/decorative" val="1"/>
              </a:ext>
            </a:extLst>
          </p:cNvPr>
          <p:cNvGrpSpPr/>
          <p:nvPr/>
        </p:nvGrpSpPr>
        <p:grpSpPr>
          <a:xfrm>
            <a:off x="9904413" y="5154493"/>
            <a:ext cx="2301531" cy="830997"/>
            <a:chOff x="1525756" y="2742264"/>
            <a:chExt cx="2301531" cy="830997"/>
          </a:xfrm>
        </p:grpSpPr>
        <p:sp>
          <p:nvSpPr>
            <p:cNvPr id="35" name="Text Box 10">
              <a:extLst>
                <a:ext uri="{FF2B5EF4-FFF2-40B4-BE49-F238E27FC236}">
                  <a16:creationId xmlns:a16="http://schemas.microsoft.com/office/drawing/2014/main" id="{B94AEFFA-7CCD-4FF4-B097-17C061FB8E83}"/>
                </a:ext>
                <a:ext uri="{C183D7F6-B498-43B3-948B-1728B52AA6E4}">
                  <adec:decorative xmlns:adec="http://schemas.microsoft.com/office/drawing/2017/decorative" val="1"/>
                </a:ext>
              </a:extLst>
            </p:cNvPr>
            <p:cNvSpPr txBox="1">
              <a:spLocks noChangeArrowheads="1"/>
            </p:cNvSpPr>
            <p:nvPr/>
          </p:nvSpPr>
          <p:spPr bwMode="auto">
            <a:xfrm>
              <a:off x="2152961" y="2742264"/>
              <a:ext cx="1674326" cy="830997"/>
            </a:xfrm>
            <a:prstGeom prst="rect">
              <a:avLst/>
            </a:prstGeom>
            <a:noFill/>
            <a:ln w="9525">
              <a:noFill/>
              <a:miter lim="800000"/>
              <a:headEnd/>
              <a:tailEnd type="none" w="lg" len="lg"/>
            </a:ln>
          </p:spPr>
          <p:txBody>
            <a:bodyPr wrap="square">
              <a:spAutoFit/>
            </a:bodyPr>
            <a:lstStyle/>
            <a:p>
              <a:pPr defTabSz="914363">
                <a:spcBef>
                  <a:spcPct val="50000"/>
                </a:spcBef>
              </a:pPr>
              <a:r>
                <a:rPr lang="de-de" sz="1600" dirty="0"/>
                <a:t>Zoom, Vorschau umschalten/</a:t>
              </a:r>
              <a:br>
                <a:rPr sz="1600" dirty="0"/>
              </a:br>
              <a:r>
                <a:rPr lang="de-de" sz="1600" dirty="0"/>
                <a:t>Entwurf</a:t>
              </a:r>
            </a:p>
          </p:txBody>
        </p:sp>
        <p:cxnSp>
          <p:nvCxnSpPr>
            <p:cNvPr id="36" name="Straight Arrow Connector 35">
              <a:extLst>
                <a:ext uri="{FF2B5EF4-FFF2-40B4-BE49-F238E27FC236}">
                  <a16:creationId xmlns:a16="http://schemas.microsoft.com/office/drawing/2014/main" id="{587514E7-8DF5-435E-9356-D92C3D4926D5}"/>
                </a:ext>
                <a:ext uri="{C183D7F6-B498-43B3-948B-1728B52AA6E4}">
                  <adec:decorative xmlns:adec="http://schemas.microsoft.com/office/drawing/2017/decorative" val="1"/>
                </a:ext>
              </a:extLst>
            </p:cNvPr>
            <p:cNvCxnSpPr>
              <a:cxnSpLocks/>
              <a:endCxn id="35" idx="1"/>
            </p:cNvCxnSpPr>
            <p:nvPr/>
          </p:nvCxnSpPr>
          <p:spPr>
            <a:xfrm flipV="1">
              <a:off x="1525756" y="3157763"/>
              <a:ext cx="627205" cy="364118"/>
            </a:xfrm>
            <a:prstGeom prst="straightConnector1">
              <a:avLst/>
            </a:prstGeom>
            <a:noFill/>
            <a:ln w="38100">
              <a:solidFill>
                <a:schemeClr val="accent6"/>
              </a:solidFill>
              <a:round/>
              <a:headEnd type="triangle" w="med" len="med"/>
              <a:tailEnd/>
            </a:ln>
          </p:spPr>
        </p:cxnSp>
      </p:gr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9055510" y="6492875"/>
            <a:ext cx="3092245" cy="365125"/>
          </a:xfrm>
        </p:spPr>
        <p:txBody>
          <a:bodyPr/>
          <a:lstStyle/>
          <a:p>
            <a:r>
              <a:rPr lang="de-de" dirty="0"/>
              <a:t>© 2022 Microsoft. Alle Rechte vorbehalten. </a:t>
            </a:r>
          </a:p>
        </p:txBody>
      </p:sp>
    </p:spTree>
    <p:extLst>
      <p:ext uri="{BB962C8B-B14F-4D97-AF65-F5344CB8AC3E}">
        <p14:creationId xmlns:p14="http://schemas.microsoft.com/office/powerpoint/2010/main" val="281034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Menübandregisterkarten</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p:txBody>
          <a:bodyPr vert="horz" lIns="91440" tIns="45720" rIns="91440" bIns="45720" rtlCol="0" anchor="t">
            <a:noAutofit/>
          </a:bodyPr>
          <a:lstStyle/>
          <a:p>
            <a:r>
              <a:rPr lang="de-de"/>
              <a:t>Es gibt vier Menübandregisterkarten:</a:t>
            </a:r>
          </a:p>
          <a:p>
            <a:pPr marL="445770" lvl="1" indent="-183515"/>
            <a:r>
              <a:rPr lang="de-de"/>
              <a:t>Datei</a:t>
            </a:r>
            <a:endParaRPr lang="en-US">
              <a:cs typeface="Segoe UI"/>
            </a:endParaRPr>
          </a:p>
          <a:p>
            <a:pPr marL="445770" lvl="1" indent="-183515"/>
            <a:r>
              <a:rPr lang="de-de"/>
              <a:t>Stamm</a:t>
            </a:r>
            <a:endParaRPr lang="en-US">
              <a:cs typeface="Segoe UI"/>
            </a:endParaRPr>
          </a:p>
          <a:p>
            <a:pPr marL="445770" lvl="1" indent="-183515"/>
            <a:r>
              <a:rPr lang="de-de"/>
              <a:t>Daten</a:t>
            </a:r>
            <a:endParaRPr lang="en-US">
              <a:cs typeface="Segoe UI"/>
            </a:endParaRPr>
          </a:p>
          <a:p>
            <a:pPr marL="445770" lvl="1" indent="-183515"/>
            <a:r>
              <a:rPr lang="de-de"/>
              <a:t>Einfügen</a:t>
            </a:r>
            <a:endParaRPr lang="en-US">
              <a:cs typeface="Segoe UI"/>
            </a:endParaRPr>
          </a:p>
          <a:p>
            <a:pPr marL="445770" lvl="1" indent="-183515"/>
            <a:r>
              <a:rPr lang="de-de"/>
              <a:t>Ansicht</a:t>
            </a:r>
            <a:endParaRPr lang="en-US">
              <a:cs typeface="Segoe UI"/>
            </a:endParaRP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385335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a:extLst>
              <a:ext uri="{FF2B5EF4-FFF2-40B4-BE49-F238E27FC236}">
                <a16:creationId xmlns:a16="http://schemas.microsoft.com/office/drawing/2014/main" id="{E882C39A-605D-1F74-4272-F0ADAFFD2F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02940" y="2004373"/>
            <a:ext cx="3483052" cy="3688745"/>
          </a:xfrm>
          <a:prstGeom prst="rect">
            <a:avLst/>
          </a:prstGeom>
        </p:spPr>
      </p:pic>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Menübandregisterkarten » Datei</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2070000"/>
            <a:ext cx="7442122" cy="4788000"/>
          </a:xfrm>
        </p:spPr>
        <p:txBody>
          <a:bodyPr/>
          <a:lstStyle/>
          <a:p>
            <a:r>
              <a:rPr lang="de-de" dirty="0"/>
              <a:t>Registerkarte </a:t>
            </a:r>
            <a:r>
              <a:rPr lang="de-de" b="1" dirty="0"/>
              <a:t>Datei</a:t>
            </a:r>
            <a:r>
              <a:rPr lang="de-de" dirty="0"/>
              <a:t>:</a:t>
            </a:r>
          </a:p>
          <a:p>
            <a:pPr lvl="1"/>
            <a:r>
              <a:rPr lang="de-de" dirty="0"/>
              <a:t>Einen neuen Bericht erstellen</a:t>
            </a:r>
          </a:p>
          <a:p>
            <a:pPr lvl="1"/>
            <a:r>
              <a:rPr lang="de-de" dirty="0"/>
              <a:t>Einen vorhandenen Bericht öffnen</a:t>
            </a:r>
          </a:p>
          <a:p>
            <a:pPr lvl="1"/>
            <a:r>
              <a:rPr lang="de-de" dirty="0"/>
              <a:t>Aktuellen Bericht speichern</a:t>
            </a:r>
          </a:p>
          <a:p>
            <a:pPr lvl="1"/>
            <a:r>
              <a:rPr lang="de-de" b="1" dirty="0"/>
              <a:t>Optionen</a:t>
            </a:r>
            <a:r>
              <a:rPr lang="de-de" dirty="0"/>
              <a:t> öffnen</a:t>
            </a:r>
          </a:p>
          <a:p>
            <a:r>
              <a:rPr lang="de-de" dirty="0"/>
              <a:t>Berichte können während der Entwicklung lokal gespeichert werden.</a:t>
            </a:r>
          </a:p>
          <a:p>
            <a:pPr lvl="1"/>
            <a:r>
              <a:rPr lang="de-de" dirty="0"/>
              <a:t>Berichte werden als </a:t>
            </a:r>
            <a:r>
              <a:rPr lang="de-de" b="1" dirty="0"/>
              <a:t>.rdl</a:t>
            </a:r>
            <a:r>
              <a:rPr lang="de-de" dirty="0"/>
              <a:t>-Dateien gespeichert.</a:t>
            </a:r>
          </a:p>
          <a:p>
            <a:r>
              <a:rPr lang="de-de" dirty="0"/>
              <a:t>Die finalisierten Berichte werden im Power BI-Dienst veröffentlicht.</a:t>
            </a:r>
          </a:p>
          <a:p>
            <a:endParaRPr lang="en-US" dirty="0"/>
          </a:p>
        </p:txBody>
      </p:sp>
      <p:sp>
        <p:nvSpPr>
          <p:cNvPr id="6" name="TextBox 5">
            <a:extLst>
              <a:ext uri="{FF2B5EF4-FFF2-40B4-BE49-F238E27FC236}">
                <a16:creationId xmlns:a16="http://schemas.microsoft.com/office/drawing/2014/main" id="{6FCD7E0D-4BC5-45C7-9FFE-59C0EDB104D4}"/>
              </a:ext>
            </a:extLst>
          </p:cNvPr>
          <p:cNvSpPr txBox="1"/>
          <p:nvPr/>
        </p:nvSpPr>
        <p:spPr>
          <a:xfrm>
            <a:off x="2217601" y="6220492"/>
            <a:ext cx="5436812"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dirty="0">
                <a:solidFill>
                  <a:schemeClr val="tx1"/>
                </a:solidFill>
              </a:rPr>
              <a:t>Die Veröffentlichung wird in Modul 07 behandelt.</a:t>
            </a:r>
          </a:p>
        </p:txBody>
      </p:sp>
      <p:sp>
        <p:nvSpPr>
          <p:cNvPr id="8" name="Rectangle 7">
            <a:extLst>
              <a:ext uri="{FF2B5EF4-FFF2-40B4-BE49-F238E27FC236}">
                <a16:creationId xmlns:a16="http://schemas.microsoft.com/office/drawing/2014/main" id="{B10D8768-1A80-4852-BB40-A65EE334499E}"/>
              </a:ext>
              <a:ext uri="{C183D7F6-B498-43B3-948B-1728B52AA6E4}">
                <adec:decorative xmlns:adec="http://schemas.microsoft.com/office/drawing/2017/decorative" val="1"/>
              </a:ext>
            </a:extLst>
          </p:cNvPr>
          <p:cNvSpPr/>
          <p:nvPr/>
        </p:nvSpPr>
        <p:spPr>
          <a:xfrm>
            <a:off x="7899322" y="2006729"/>
            <a:ext cx="551503" cy="29401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9085006" y="6492875"/>
            <a:ext cx="3106993" cy="365125"/>
          </a:xfrm>
        </p:spPr>
        <p:txBody>
          <a:bodyPr/>
          <a:lstStyle/>
          <a:p>
            <a:r>
              <a:rPr lang="de-de"/>
              <a:t>© 2022 Microsoft. Alle Rechte vorbehalten. </a:t>
            </a:r>
          </a:p>
        </p:txBody>
      </p:sp>
    </p:spTree>
    <p:extLst>
      <p:ext uri="{BB962C8B-B14F-4D97-AF65-F5344CB8AC3E}">
        <p14:creationId xmlns:p14="http://schemas.microsoft.com/office/powerpoint/2010/main" val="241482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Menübandregisterkarten » Datei » Optionen</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2070000"/>
            <a:ext cx="6450227" cy="4788000"/>
          </a:xfrm>
        </p:spPr>
        <p:txBody>
          <a:bodyPr/>
          <a:lstStyle/>
          <a:p>
            <a:r>
              <a:rPr lang="de-de"/>
              <a:t>Verwenden Sie </a:t>
            </a:r>
            <a:r>
              <a:rPr lang="de-de" b="1"/>
              <a:t>Optionen</a:t>
            </a:r>
            <a:r>
              <a:rPr lang="de-de"/>
              <a:t> für folgende Vorgänge: </a:t>
            </a:r>
          </a:p>
          <a:p>
            <a:pPr lvl="1"/>
            <a:r>
              <a:rPr lang="de-de"/>
              <a:t>Das Senden von Nutzungsdaten und Fehlern an Microsoft aktivieren (standardmäßig aktiviert)</a:t>
            </a:r>
          </a:p>
          <a:p>
            <a:pPr lvl="1"/>
            <a:r>
              <a:rPr lang="de-de"/>
              <a:t>Zugriff auf Ressourcen, einschließlich: </a:t>
            </a:r>
          </a:p>
          <a:p>
            <a:pPr lvl="2"/>
            <a:r>
              <a:rPr lang="de-de"/>
              <a:t>Communityforen</a:t>
            </a:r>
          </a:p>
          <a:p>
            <a:pPr lvl="2"/>
            <a:r>
              <a:rPr lang="de-de"/>
              <a:t>Feedback</a:t>
            </a:r>
          </a:p>
          <a:p>
            <a:pPr lvl="2"/>
            <a:r>
              <a:rPr lang="de-de"/>
              <a:t>Power BI-Teamblog</a:t>
            </a:r>
          </a:p>
          <a:p>
            <a:pPr lvl="2"/>
            <a:r>
              <a:rPr lang="de-de"/>
              <a:t>Versionsinformationen</a:t>
            </a:r>
          </a:p>
          <a:p>
            <a:pPr lvl="1"/>
            <a:r>
              <a:rPr lang="de-de"/>
              <a:t>Nach Updates suchen</a:t>
            </a:r>
          </a:p>
          <a:p>
            <a:pPr lvl="2"/>
            <a:r>
              <a:rPr lang="de-de"/>
              <a:t>Automatische Prüfungen können aktiviert werden</a:t>
            </a:r>
          </a:p>
          <a:p>
            <a:endParaRPr lang="en-US"/>
          </a:p>
        </p:txBody>
      </p:sp>
      <p:pic>
        <p:nvPicPr>
          <p:cNvPr id="9" name="Picture 8">
            <a:extLst>
              <a:ext uri="{FF2B5EF4-FFF2-40B4-BE49-F238E27FC236}">
                <a16:creationId xmlns:a16="http://schemas.microsoft.com/office/drawing/2014/main" id="{86B305C5-2784-41B8-81ED-7A1B4D743468}"/>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432" r="28949"/>
          <a:stretch/>
        </p:blipFill>
        <p:spPr>
          <a:xfrm>
            <a:off x="7009503" y="2070000"/>
            <a:ext cx="5171768" cy="4273497"/>
          </a:xfrm>
          <a:prstGeom prst="rect">
            <a:avLst/>
          </a:prstGeom>
        </p:spPr>
      </p:pic>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244156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Menübandregisterkarten » Stamm</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de-de"/>
              <a:t>Verwenden Sie die Menübandregisterkarte </a:t>
            </a:r>
            <a:r>
              <a:rPr lang="de-de" b="1"/>
              <a:t>Stamm</a:t>
            </a:r>
            <a:r>
              <a:rPr lang="de-de"/>
              <a:t> für folgende Vorgänge: </a:t>
            </a:r>
          </a:p>
          <a:p>
            <a:pPr lvl="1"/>
            <a:r>
              <a:rPr lang="de-de"/>
              <a:t>Den Bericht ausführen (Vorschau anzeigen)</a:t>
            </a:r>
          </a:p>
          <a:p>
            <a:pPr lvl="1"/>
            <a:r>
              <a:rPr lang="de-de"/>
              <a:t>Kopieren/einfügen</a:t>
            </a:r>
          </a:p>
          <a:p>
            <a:pPr lvl="1"/>
            <a:r>
              <a:rPr lang="de-de"/>
              <a:t>Formatierung anwenden:</a:t>
            </a:r>
          </a:p>
          <a:p>
            <a:pPr lvl="2"/>
            <a:r>
              <a:rPr lang="de-de"/>
              <a:t>Schriftart, Absatz, Rahmen, Nummer und Layout</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8981768" y="6492875"/>
            <a:ext cx="3210231" cy="365125"/>
          </a:xfrm>
        </p:spPr>
        <p:txBody>
          <a:bodyPr/>
          <a:lstStyle/>
          <a:p>
            <a:r>
              <a:rPr lang="de-de"/>
              <a:t>© 2022 Microsoft. Alle Rechte vorbehalten. </a:t>
            </a:r>
          </a:p>
        </p:txBody>
      </p:sp>
      <p:pic>
        <p:nvPicPr>
          <p:cNvPr id="6" name="Picture 6">
            <a:extLst>
              <a:ext uri="{FF2B5EF4-FFF2-40B4-BE49-F238E27FC236}">
                <a16:creationId xmlns:a16="http://schemas.microsoft.com/office/drawing/2014/main" id="{C2E12979-13F9-E40E-3E4F-1C4F07F0224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5900" y="2094196"/>
            <a:ext cx="8791163" cy="1088282"/>
          </a:xfrm>
          <a:prstGeom prst="rect">
            <a:avLst/>
          </a:prstGeom>
        </p:spPr>
      </p:pic>
    </p:spTree>
    <p:extLst>
      <p:ext uri="{BB962C8B-B14F-4D97-AF65-F5344CB8AC3E}">
        <p14:creationId xmlns:p14="http://schemas.microsoft.com/office/powerpoint/2010/main" val="383798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Menübandregisterkarten » Daten</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vert="horz" lIns="91440" tIns="45720" rIns="91440" bIns="45720" rtlCol="0" anchor="t">
            <a:noAutofit/>
          </a:bodyPr>
          <a:lstStyle/>
          <a:p>
            <a:r>
              <a:rPr lang="de-de"/>
              <a:t>Verwenden Sie die Menübandregisterkarte </a:t>
            </a:r>
            <a:r>
              <a:rPr lang="de-de" b="1"/>
              <a:t>Daten</a:t>
            </a:r>
            <a:r>
              <a:rPr lang="de-de"/>
              <a:t> für folgende Vorgänge: </a:t>
            </a:r>
          </a:p>
          <a:p>
            <a:pPr marL="445770" lvl="1" indent="-183515"/>
            <a:r>
              <a:rPr lang="de-de"/>
              <a:t>Verbindung zu Datenquellen herstellen</a:t>
            </a:r>
            <a:endParaRPr lang="en-US">
              <a:cs typeface="Segoe UI"/>
            </a:endParaRPr>
          </a:p>
          <a:p>
            <a:pPr marL="445770" lvl="1" indent="-183515"/>
            <a:r>
              <a:rPr lang="de-de"/>
              <a:t>Manuelle Datasets erstellen</a:t>
            </a:r>
            <a:endParaRPr lang="en-US">
              <a:cs typeface="Segoe UI"/>
            </a:endParaRPr>
          </a:p>
          <a:p>
            <a:endParaRPr lang="en-US">
              <a:cs typeface="Segoe UI"/>
            </a:endParaRPr>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8836618" y="6492875"/>
            <a:ext cx="3355382" cy="365125"/>
          </a:xfrm>
        </p:spPr>
        <p:txBody>
          <a:bodyPr/>
          <a:lstStyle/>
          <a:p>
            <a:r>
              <a:rPr lang="de-de" dirty="0"/>
              <a:t>© 2022 Microsoft. Alle Rechte vorbehalten. </a:t>
            </a:r>
          </a:p>
        </p:txBody>
      </p:sp>
      <p:pic>
        <p:nvPicPr>
          <p:cNvPr id="7" name="Picture 7">
            <a:extLst>
              <a:ext uri="{FF2B5EF4-FFF2-40B4-BE49-F238E27FC236}">
                <a16:creationId xmlns:a16="http://schemas.microsoft.com/office/drawing/2014/main" id="{4EA6D8D8-3766-7FF5-7834-649FBE56DA1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2774" y="2124567"/>
            <a:ext cx="8283843" cy="1136527"/>
          </a:xfrm>
          <a:prstGeom prst="rect">
            <a:avLst/>
          </a:prstGeom>
        </p:spPr>
      </p:pic>
    </p:spTree>
    <p:extLst>
      <p:ext uri="{BB962C8B-B14F-4D97-AF65-F5344CB8AC3E}">
        <p14:creationId xmlns:p14="http://schemas.microsoft.com/office/powerpoint/2010/main" val="240195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EA0E-2A6B-470A-8363-79FF755E1102}"/>
              </a:ext>
            </a:extLst>
          </p:cNvPr>
          <p:cNvSpPr>
            <a:spLocks noGrp="1"/>
          </p:cNvSpPr>
          <p:nvPr>
            <p:ph type="title"/>
          </p:nvPr>
        </p:nvSpPr>
        <p:spPr/>
        <p:txBody>
          <a:bodyPr/>
          <a:lstStyle/>
          <a:p>
            <a:r>
              <a:rPr lang="de-de"/>
              <a:t>Kursziel</a:t>
            </a:r>
          </a:p>
        </p:txBody>
      </p:sp>
      <p:sp>
        <p:nvSpPr>
          <p:cNvPr id="3" name="Text Placeholder 2">
            <a:extLst>
              <a:ext uri="{FF2B5EF4-FFF2-40B4-BE49-F238E27FC236}">
                <a16:creationId xmlns:a16="http://schemas.microsoft.com/office/drawing/2014/main" id="{9857F117-22B8-4DDF-A655-1F04051E6E7F}"/>
              </a:ext>
            </a:extLst>
          </p:cNvPr>
          <p:cNvSpPr>
            <a:spLocks noGrp="1"/>
          </p:cNvSpPr>
          <p:nvPr>
            <p:ph type="body" sz="quarter" idx="10"/>
          </p:nvPr>
        </p:nvSpPr>
        <p:spPr/>
        <p:txBody>
          <a:bodyPr/>
          <a:lstStyle/>
          <a:p>
            <a:r>
              <a:rPr lang="de-de"/>
              <a:t>Voraussetzungen</a:t>
            </a:r>
          </a:p>
        </p:txBody>
      </p:sp>
      <p:sp>
        <p:nvSpPr>
          <p:cNvPr id="4" name="Content Placeholder 3">
            <a:extLst>
              <a:ext uri="{FF2B5EF4-FFF2-40B4-BE49-F238E27FC236}">
                <a16:creationId xmlns:a16="http://schemas.microsoft.com/office/drawing/2014/main" id="{44D6075B-5F7D-4965-82E2-5FE0548FA47B}"/>
              </a:ext>
            </a:extLst>
          </p:cNvPr>
          <p:cNvSpPr>
            <a:spLocks noGrp="1"/>
          </p:cNvSpPr>
          <p:nvPr>
            <p:ph idx="1"/>
          </p:nvPr>
        </p:nvSpPr>
        <p:spPr/>
        <p:txBody>
          <a:bodyPr/>
          <a:lstStyle/>
          <a:p>
            <a:r>
              <a:rPr lang="de-de"/>
              <a:t>Keine besonderen Voraussetzungen</a:t>
            </a:r>
          </a:p>
          <a:p>
            <a:r>
              <a:rPr lang="de-de"/>
              <a:t>Es ist jedoch hilfreich, wenn Sie mit anderen Berichterstellungstools vertraut sind.</a:t>
            </a:r>
          </a:p>
          <a:p>
            <a:endParaRPr lang="en-US"/>
          </a:p>
        </p:txBody>
      </p:sp>
      <p:sp>
        <p:nvSpPr>
          <p:cNvPr id="5" name="Footer Placeholder 4">
            <a:extLst>
              <a:ext uri="{FF2B5EF4-FFF2-40B4-BE49-F238E27FC236}">
                <a16:creationId xmlns:a16="http://schemas.microsoft.com/office/drawing/2014/main" id="{114C3912-1121-446D-9A3B-2FB50E207C26}"/>
              </a:ext>
            </a:extLst>
          </p:cNvPr>
          <p:cNvSpPr>
            <a:spLocks noGrp="1"/>
          </p:cNvSpPr>
          <p:nvPr>
            <p:ph type="ftr" sz="quarter" idx="11"/>
          </p:nvPr>
        </p:nvSpPr>
        <p:spPr>
          <a:xfrm>
            <a:off x="9085006" y="6492875"/>
            <a:ext cx="3106993" cy="365125"/>
          </a:xfrm>
        </p:spPr>
        <p:txBody>
          <a:bodyPr/>
          <a:lstStyle/>
          <a:p>
            <a:r>
              <a:rPr lang="de-de" dirty="0"/>
              <a:t>© 2022 Microsoft. Alle Rechte vorbehalten. </a:t>
            </a:r>
          </a:p>
        </p:txBody>
      </p:sp>
    </p:spTree>
    <p:extLst>
      <p:ext uri="{BB962C8B-B14F-4D97-AF65-F5344CB8AC3E}">
        <p14:creationId xmlns:p14="http://schemas.microsoft.com/office/powerpoint/2010/main" val="57062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Menübandregisterkarten » Einfügen</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de-de"/>
              <a:t>Verwenden Sie die Menübandregisterkarte </a:t>
            </a:r>
            <a:r>
              <a:rPr lang="de-de" b="1"/>
              <a:t>Einfügen</a:t>
            </a:r>
            <a:r>
              <a:rPr lang="de-de"/>
              <a:t> für folgende Vorgänge: </a:t>
            </a:r>
          </a:p>
          <a:p>
            <a:pPr lvl="1"/>
            <a:r>
              <a:rPr lang="de-de"/>
              <a:t>Datenbereiche, Datenvisualisierungen und Berichtselemente hinzufügen</a:t>
            </a:r>
          </a:p>
          <a:p>
            <a:pPr lvl="1"/>
            <a:r>
              <a:rPr lang="de-de"/>
              <a:t>Unterberichte hinzufügen</a:t>
            </a:r>
          </a:p>
          <a:p>
            <a:pPr lvl="1"/>
            <a:r>
              <a:rPr lang="de-de"/>
              <a:t>Aktivierte Kopf- und/oder Fußzeilen</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9043262" y="6492875"/>
            <a:ext cx="3148738" cy="365125"/>
          </a:xfrm>
        </p:spPr>
        <p:txBody>
          <a:bodyPr/>
          <a:lstStyle/>
          <a:p>
            <a:r>
              <a:rPr lang="de-de" dirty="0"/>
              <a:t>© 2022 Microsoft. Alle Rechte vorbehalten. </a:t>
            </a:r>
          </a:p>
        </p:txBody>
      </p:sp>
      <p:pic>
        <p:nvPicPr>
          <p:cNvPr id="6" name="Picture 6">
            <a:extLst>
              <a:ext uri="{FF2B5EF4-FFF2-40B4-BE49-F238E27FC236}">
                <a16:creationId xmlns:a16="http://schemas.microsoft.com/office/drawing/2014/main" id="{B15279CA-775D-1E41-7C67-7991154903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5689" y="2044386"/>
            <a:ext cx="8477572" cy="1064414"/>
          </a:xfrm>
          <a:prstGeom prst="rect">
            <a:avLst/>
          </a:prstGeom>
        </p:spPr>
      </p:pic>
    </p:spTree>
    <p:extLst>
      <p:ext uri="{BB962C8B-B14F-4D97-AF65-F5344CB8AC3E}">
        <p14:creationId xmlns:p14="http://schemas.microsoft.com/office/powerpoint/2010/main" val="139003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Menübandregisterkarten » Ansicht</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de-de"/>
              <a:t>Verwenden Sie die Menübandregisterkarte </a:t>
            </a:r>
            <a:r>
              <a:rPr lang="de-de" b="1"/>
              <a:t>Ansicht</a:t>
            </a:r>
            <a:r>
              <a:rPr lang="de-de"/>
              <a:t> zum Ein- und Ausblenden von: </a:t>
            </a:r>
          </a:p>
          <a:p>
            <a:pPr lvl="1"/>
            <a:r>
              <a:rPr lang="de-de"/>
              <a:t>Lineal</a:t>
            </a:r>
          </a:p>
          <a:p>
            <a:pPr lvl="1"/>
            <a:r>
              <a:rPr lang="de-de"/>
              <a:t>Bereiche:</a:t>
            </a:r>
          </a:p>
          <a:p>
            <a:pPr lvl="2"/>
            <a:r>
              <a:rPr lang="de-de"/>
              <a:t>Berichtsdaten</a:t>
            </a:r>
          </a:p>
          <a:p>
            <a:pPr lvl="2"/>
            <a:r>
              <a:rPr lang="de-de"/>
              <a:t>Eigenschaften</a:t>
            </a:r>
          </a:p>
          <a:p>
            <a:pPr lvl="2"/>
            <a:r>
              <a:rPr lang="de-de"/>
              <a:t>Gruppierung</a:t>
            </a:r>
          </a:p>
          <a:p>
            <a:pPr lvl="2"/>
            <a:r>
              <a:rPr lang="de-de"/>
              <a:t>Parameter</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8937524" y="6492875"/>
            <a:ext cx="3254476" cy="365125"/>
          </a:xfrm>
        </p:spPr>
        <p:txBody>
          <a:bodyPr/>
          <a:lstStyle/>
          <a:p>
            <a:r>
              <a:rPr lang="de-de" dirty="0"/>
              <a:t>© 2022 Microsoft. Alle Rechte vorbehalten. </a:t>
            </a:r>
          </a:p>
        </p:txBody>
      </p:sp>
      <p:pic>
        <p:nvPicPr>
          <p:cNvPr id="6" name="Picture 6">
            <a:extLst>
              <a:ext uri="{FF2B5EF4-FFF2-40B4-BE49-F238E27FC236}">
                <a16:creationId xmlns:a16="http://schemas.microsoft.com/office/drawing/2014/main" id="{B305E09D-5577-A070-0B3D-F66DBE2867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7977" y="1994705"/>
            <a:ext cx="4441556" cy="1473742"/>
          </a:xfrm>
          <a:prstGeom prst="rect">
            <a:avLst/>
          </a:prstGeom>
        </p:spPr>
      </p:pic>
    </p:spTree>
    <p:extLst>
      <p:ext uri="{BB962C8B-B14F-4D97-AF65-F5344CB8AC3E}">
        <p14:creationId xmlns:p14="http://schemas.microsoft.com/office/powerpoint/2010/main" val="245029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Bereiche</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p:txBody>
          <a:bodyPr/>
          <a:lstStyle/>
          <a:p>
            <a:r>
              <a:rPr lang="de-de"/>
              <a:t>Es gibt vier Bereiche: </a:t>
            </a:r>
          </a:p>
          <a:p>
            <a:pPr lvl="1"/>
            <a:r>
              <a:rPr lang="de-de"/>
              <a:t>Berichtsdaten</a:t>
            </a:r>
          </a:p>
          <a:p>
            <a:pPr lvl="1"/>
            <a:r>
              <a:rPr lang="de-de"/>
              <a:t>Eigenschaften</a:t>
            </a:r>
          </a:p>
          <a:p>
            <a:pPr lvl="1"/>
            <a:r>
              <a:rPr lang="de-de"/>
              <a:t>Gruppierung</a:t>
            </a:r>
          </a:p>
          <a:p>
            <a:pPr lvl="1"/>
            <a:r>
              <a:rPr lang="de-de"/>
              <a:t>Parameter</a:t>
            </a:r>
          </a:p>
          <a:p>
            <a:endParaRPr lang="en-US"/>
          </a:p>
        </p:txBody>
      </p:sp>
      <p:sp>
        <p:nvSpPr>
          <p:cNvPr id="6" name="Right Brace 5" descr="Grouping and parameters are...">
            <a:extLst>
              <a:ext uri="{FF2B5EF4-FFF2-40B4-BE49-F238E27FC236}">
                <a16:creationId xmlns:a16="http://schemas.microsoft.com/office/drawing/2014/main" id="{A1A15916-A622-475B-8DCA-A6DBBA3E15B4}"/>
              </a:ext>
              <a:ext uri="{C183D7F6-B498-43B3-948B-1728B52AA6E4}">
                <adec:decorative xmlns:adec="http://schemas.microsoft.com/office/drawing/2017/decorative" val="0"/>
              </a:ext>
            </a:extLst>
          </p:cNvPr>
          <p:cNvSpPr/>
          <p:nvPr/>
        </p:nvSpPr>
        <p:spPr>
          <a:xfrm>
            <a:off x="2757789" y="3288075"/>
            <a:ext cx="335560" cy="802011"/>
          </a:xfrm>
          <a:prstGeom prst="rightBrace">
            <a:avLst/>
          </a:prstGeom>
          <a:noFill/>
          <a:ln w="952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818BFE1-2654-468B-97DD-C48AC92BC6EF}"/>
              </a:ext>
            </a:extLst>
          </p:cNvPr>
          <p:cNvSpPr txBox="1"/>
          <p:nvPr/>
        </p:nvSpPr>
        <p:spPr>
          <a:xfrm>
            <a:off x="3252228" y="3416697"/>
            <a:ext cx="4179730"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dirty="0"/>
              <a:t>Wird in späteren Modulen eingeführt</a:t>
            </a:r>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8996516" y="6492875"/>
            <a:ext cx="3195483" cy="365125"/>
          </a:xfrm>
        </p:spPr>
        <p:txBody>
          <a:bodyPr/>
          <a:lstStyle/>
          <a:p>
            <a:r>
              <a:rPr lang="de-de" dirty="0"/>
              <a:t>© 2022 Microsoft. Alle Rechte vorbehalten. </a:t>
            </a:r>
          </a:p>
        </p:txBody>
      </p:sp>
    </p:spTree>
    <p:extLst>
      <p:ext uri="{BB962C8B-B14F-4D97-AF65-F5344CB8AC3E}">
        <p14:creationId xmlns:p14="http://schemas.microsoft.com/office/powerpoint/2010/main" val="242425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Bereiche » Berichtsdaten</a:t>
            </a:r>
          </a:p>
        </p:txBody>
      </p:sp>
      <p:pic>
        <p:nvPicPr>
          <p:cNvPr id="8" name="Picture 7">
            <a:extLst>
              <a:ext uri="{FF2B5EF4-FFF2-40B4-BE49-F238E27FC236}">
                <a16:creationId xmlns:a16="http://schemas.microsoft.com/office/drawing/2014/main" id="{8C6EA8E5-0132-4848-9BCF-9810F1F22ED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479" t="31" r="-1385" b="-1"/>
          <a:stretch/>
        </p:blipFill>
        <p:spPr>
          <a:xfrm>
            <a:off x="353961" y="2070000"/>
            <a:ext cx="2816941" cy="4788000"/>
          </a:xfrm>
          <a:prstGeom prst="rect">
            <a:avLst/>
          </a:prstGeom>
        </p:spPr>
      </p:pic>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3299254" y="2070000"/>
            <a:ext cx="8393546" cy="4788000"/>
          </a:xfrm>
        </p:spPr>
        <p:txBody>
          <a:bodyPr/>
          <a:lstStyle/>
          <a:p>
            <a:r>
              <a:rPr lang="de-de" dirty="0"/>
              <a:t>Verwenden Sie den Bereich </a:t>
            </a:r>
            <a:r>
              <a:rPr lang="de-de" b="1" dirty="0"/>
              <a:t>Berichtsdaten</a:t>
            </a:r>
            <a:r>
              <a:rPr lang="de-de" dirty="0"/>
              <a:t> zum Verwalten und Durchsuchen der verfügbaren Ressourcen zum Entwerfen des Berichtslayouts: </a:t>
            </a:r>
          </a:p>
          <a:p>
            <a:pPr lvl="1"/>
            <a:r>
              <a:rPr lang="de-de" dirty="0"/>
              <a:t>Integrierte Felder – auch als globale Objekte bezeichnet</a:t>
            </a:r>
          </a:p>
          <a:p>
            <a:pPr lvl="1"/>
            <a:r>
              <a:rPr lang="de-de" dirty="0"/>
              <a:t>Berichtsparameter</a:t>
            </a:r>
          </a:p>
          <a:p>
            <a:pPr lvl="1"/>
            <a:r>
              <a:rPr lang="de-de" dirty="0"/>
              <a:t>Bilder</a:t>
            </a:r>
          </a:p>
          <a:p>
            <a:pPr lvl="1"/>
            <a:r>
              <a:rPr lang="de-de" dirty="0"/>
              <a:t>Datenquellen</a:t>
            </a:r>
          </a:p>
          <a:p>
            <a:pPr lvl="1"/>
            <a:r>
              <a:rPr lang="de-de" dirty="0"/>
              <a:t>Datasets und ihre Felder</a:t>
            </a:r>
          </a:p>
          <a:p>
            <a:r>
              <a:rPr lang="de-de" dirty="0"/>
              <a:t>Integrierte Felder, Berichtsparameter, Bilder und Datensatzfelder können in den Berichtscanvas gezogen werden.</a:t>
            </a:r>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9085006" y="6492875"/>
            <a:ext cx="3106993" cy="365125"/>
          </a:xfrm>
        </p:spPr>
        <p:txBody>
          <a:bodyPr/>
          <a:lstStyle/>
          <a:p>
            <a:r>
              <a:rPr lang="de-de" dirty="0"/>
              <a:t>© 2022 Microsoft. Alle Rechte vorbehalten. </a:t>
            </a:r>
          </a:p>
        </p:txBody>
      </p:sp>
    </p:spTree>
    <p:extLst>
      <p:ext uri="{BB962C8B-B14F-4D97-AF65-F5344CB8AC3E}">
        <p14:creationId xmlns:p14="http://schemas.microsoft.com/office/powerpoint/2010/main" val="625404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Layout » Bereiche » Eigenschaften</a:t>
            </a:r>
          </a:p>
        </p:txBody>
      </p:sp>
      <p:pic>
        <p:nvPicPr>
          <p:cNvPr id="9" name="Picture 8">
            <a:extLst>
              <a:ext uri="{FF2B5EF4-FFF2-40B4-BE49-F238E27FC236}">
                <a16:creationId xmlns:a16="http://schemas.microsoft.com/office/drawing/2014/main" id="{97017BD1-DAF6-4AF3-AD46-49419F0FDDB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697" t="-1503" r="-1593" b="28616"/>
          <a:stretch/>
        </p:blipFill>
        <p:spPr>
          <a:xfrm>
            <a:off x="457199" y="2036902"/>
            <a:ext cx="2610465" cy="4787999"/>
          </a:xfrm>
          <a:prstGeom prst="rect">
            <a:avLst/>
          </a:prstGeom>
        </p:spPr>
      </p:pic>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3299254" y="2070000"/>
            <a:ext cx="8393546" cy="4788000"/>
          </a:xfrm>
        </p:spPr>
        <p:txBody>
          <a:bodyPr/>
          <a:lstStyle/>
          <a:p>
            <a:r>
              <a:rPr lang="de-de"/>
              <a:t>Verwenden Sie den Bereich </a:t>
            </a:r>
            <a:r>
              <a:rPr lang="de-de" b="1"/>
              <a:t>Eigenschaften</a:t>
            </a:r>
            <a:r>
              <a:rPr lang="de-de"/>
              <a:t> zum Verwalten und Auflisten der Eigenschaften für die ausgewählten Elemente.</a:t>
            </a:r>
          </a:p>
          <a:p>
            <a:pPr lvl="1"/>
            <a:r>
              <a:rPr lang="de-de"/>
              <a:t>Eigenschaften können nach Kategorien gruppiert oder alphabetisch aufgelistet werden.</a:t>
            </a:r>
          </a:p>
          <a:p>
            <a:pPr lvl="1"/>
            <a:r>
              <a:rPr lang="de-de"/>
              <a:t>Einige Eigenschaften können für mehrfach ausgewählte Elemente verwaltet werden.</a:t>
            </a:r>
          </a:p>
          <a:p>
            <a:r>
              <a:rPr lang="de-de"/>
              <a:t>Alternativ können Sie mit der rechten Maustaste auf ein Berichtsobjekt klicken, um die Seiten </a:t>
            </a:r>
            <a:r>
              <a:rPr lang="de-de" b="1"/>
              <a:t>Eigenschaften</a:t>
            </a:r>
            <a:r>
              <a:rPr lang="de-de"/>
              <a:t> zu öffnen und auf häufig konfigurierte Eigenschaften zuzugreifen.</a:t>
            </a:r>
          </a:p>
          <a:p>
            <a:endParaRPr lang="en-US"/>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8937524" y="6492875"/>
            <a:ext cx="3254476" cy="365125"/>
          </a:xfrm>
        </p:spPr>
        <p:txBody>
          <a:bodyPr/>
          <a:lstStyle/>
          <a:p>
            <a:r>
              <a:rPr lang="de-de" dirty="0"/>
              <a:t>© 2022 Microsoft. Alle Rechte vorbehalten. </a:t>
            </a:r>
          </a:p>
        </p:txBody>
      </p:sp>
    </p:spTree>
    <p:extLst>
      <p:ext uri="{BB962C8B-B14F-4D97-AF65-F5344CB8AC3E}">
        <p14:creationId xmlns:p14="http://schemas.microsoft.com/office/powerpoint/2010/main" val="189257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DFB7675-E998-452D-B4D7-5BC19F038BDA}"/>
              </a:ext>
            </a:extLst>
          </p:cNvPr>
          <p:cNvSpPr>
            <a:spLocks noGrp="1"/>
          </p:cNvSpPr>
          <p:nvPr>
            <p:ph type="title"/>
          </p:nvPr>
        </p:nvSpPr>
        <p:spPr/>
        <p:txBody>
          <a:bodyPr/>
          <a:lstStyle/>
          <a:p>
            <a:r>
              <a:rPr lang="de-de"/>
              <a:t>Einführung in Report Builder</a:t>
            </a:r>
          </a:p>
        </p:txBody>
      </p:sp>
      <p:sp>
        <p:nvSpPr>
          <p:cNvPr id="11" name="Text Placeholder 10">
            <a:extLst>
              <a:ext uri="{FF2B5EF4-FFF2-40B4-BE49-F238E27FC236}">
                <a16:creationId xmlns:a16="http://schemas.microsoft.com/office/drawing/2014/main" id="{B479FEB7-492C-44C0-AE84-7DED2D8B1925}"/>
              </a:ext>
            </a:extLst>
          </p:cNvPr>
          <p:cNvSpPr>
            <a:spLocks noGrp="1"/>
          </p:cNvSpPr>
          <p:nvPr>
            <p:ph type="body" sz="quarter" idx="10"/>
          </p:nvPr>
        </p:nvSpPr>
        <p:spPr/>
        <p:txBody>
          <a:bodyPr/>
          <a:lstStyle/>
          <a:p>
            <a:r>
              <a:rPr lang="de-de"/>
              <a:t>Layout » Bereiche » Eigenschaften (Fortsetzung)</a:t>
            </a:r>
          </a:p>
        </p:txBody>
      </p:sp>
      <p:pic>
        <p:nvPicPr>
          <p:cNvPr id="12" name="Picture 11">
            <a:extLst>
              <a:ext uri="{FF2B5EF4-FFF2-40B4-BE49-F238E27FC236}">
                <a16:creationId xmlns:a16="http://schemas.microsoft.com/office/drawing/2014/main" id="{F899CD5E-20DD-46C8-BBDD-167A44571BD4}"/>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1184" b="28171"/>
          <a:stretch/>
        </p:blipFill>
        <p:spPr>
          <a:xfrm>
            <a:off x="4811215" y="2044872"/>
            <a:ext cx="2527342" cy="4796290"/>
          </a:xfrm>
          <a:prstGeom prst="rect">
            <a:avLst/>
          </a:prstGeom>
        </p:spPr>
      </p:pic>
      <p:grpSp>
        <p:nvGrpSpPr>
          <p:cNvPr id="13" name="Group 12">
            <a:extLst>
              <a:ext uri="{FF2B5EF4-FFF2-40B4-BE49-F238E27FC236}">
                <a16:creationId xmlns:a16="http://schemas.microsoft.com/office/drawing/2014/main" id="{ED45115D-4039-477D-8D24-E15C63AAC5D9}"/>
              </a:ext>
              <a:ext uri="{C183D7F6-B498-43B3-948B-1728B52AA6E4}">
                <adec:decorative xmlns:adec="http://schemas.microsoft.com/office/drawing/2017/decorative" val="1"/>
              </a:ext>
            </a:extLst>
          </p:cNvPr>
          <p:cNvGrpSpPr/>
          <p:nvPr/>
        </p:nvGrpSpPr>
        <p:grpSpPr>
          <a:xfrm>
            <a:off x="6783866" y="5574103"/>
            <a:ext cx="2610857" cy="369332"/>
            <a:chOff x="1151837" y="1515004"/>
            <a:chExt cx="2610857" cy="369332"/>
          </a:xfrm>
        </p:grpSpPr>
        <p:sp>
          <p:nvSpPr>
            <p:cNvPr id="14" name="Text Box 10">
              <a:extLst>
                <a:ext uri="{FF2B5EF4-FFF2-40B4-BE49-F238E27FC236}">
                  <a16:creationId xmlns:a16="http://schemas.microsoft.com/office/drawing/2014/main" id="{9048D103-06C2-4F37-9AED-22AD8C8E41B5}"/>
                </a:ext>
                <a:ext uri="{C183D7F6-B498-43B3-948B-1728B52AA6E4}">
                  <adec:decorative xmlns:adec="http://schemas.microsoft.com/office/drawing/2017/decorative" val="1"/>
                </a:ext>
              </a:extLst>
            </p:cNvPr>
            <p:cNvSpPr txBox="1">
              <a:spLocks noChangeArrowheads="1"/>
            </p:cNvSpPr>
            <p:nvPr/>
          </p:nvSpPr>
          <p:spPr bwMode="auto">
            <a:xfrm>
              <a:off x="1793489" y="1515004"/>
              <a:ext cx="1969205" cy="369332"/>
            </a:xfrm>
            <a:prstGeom prst="rect">
              <a:avLst/>
            </a:prstGeom>
            <a:noFill/>
            <a:ln w="9525">
              <a:noFill/>
              <a:miter lim="800000"/>
              <a:headEnd/>
              <a:tailEnd type="none" w="lg" len="lg"/>
            </a:ln>
          </p:spPr>
          <p:txBody>
            <a:bodyPr wrap="square">
              <a:spAutoFit/>
            </a:bodyPr>
            <a:lstStyle/>
            <a:p>
              <a:pPr defTabSz="914363">
                <a:spcBef>
                  <a:spcPct val="50000"/>
                </a:spcBef>
              </a:pPr>
              <a:r>
                <a:rPr lang="de-de" dirty="0"/>
                <a:t>Eigenschaftswert</a:t>
              </a:r>
            </a:p>
          </p:txBody>
        </p:sp>
        <p:cxnSp>
          <p:nvCxnSpPr>
            <p:cNvPr id="15" name="Straight Arrow Connector 14">
              <a:extLst>
                <a:ext uri="{FF2B5EF4-FFF2-40B4-BE49-F238E27FC236}">
                  <a16:creationId xmlns:a16="http://schemas.microsoft.com/office/drawing/2014/main" id="{2CFF0140-853F-4C23-839C-9CF4192D0EBA}"/>
                </a:ext>
                <a:ext uri="{C183D7F6-B498-43B3-948B-1728B52AA6E4}">
                  <adec:decorative xmlns:adec="http://schemas.microsoft.com/office/drawing/2017/decorative" val="1"/>
                </a:ext>
              </a:extLst>
            </p:cNvPr>
            <p:cNvCxnSpPr>
              <a:cxnSpLocks/>
              <a:endCxn id="14" idx="1"/>
            </p:cNvCxnSpPr>
            <p:nvPr/>
          </p:nvCxnSpPr>
          <p:spPr>
            <a:xfrm>
              <a:off x="1151837" y="1668893"/>
              <a:ext cx="641652" cy="30777"/>
            </a:xfrm>
            <a:prstGeom prst="straightConnector1">
              <a:avLst/>
            </a:prstGeom>
            <a:noFill/>
            <a:ln w="38100">
              <a:solidFill>
                <a:schemeClr val="accent6"/>
              </a:solidFill>
              <a:round/>
              <a:headEnd type="triangle" w="med" len="med"/>
              <a:tailEnd/>
            </a:ln>
          </p:spPr>
        </p:cxnSp>
      </p:grpSp>
      <p:grpSp>
        <p:nvGrpSpPr>
          <p:cNvPr id="16" name="Group 15">
            <a:extLst>
              <a:ext uri="{FF2B5EF4-FFF2-40B4-BE49-F238E27FC236}">
                <a16:creationId xmlns:a16="http://schemas.microsoft.com/office/drawing/2014/main" id="{6EBEE73C-032A-4086-B639-A58B178A3548}"/>
              </a:ext>
              <a:ext uri="{C183D7F6-B498-43B3-948B-1728B52AA6E4}">
                <adec:decorative xmlns:adec="http://schemas.microsoft.com/office/drawing/2017/decorative" val="1"/>
              </a:ext>
            </a:extLst>
          </p:cNvPr>
          <p:cNvGrpSpPr/>
          <p:nvPr/>
        </p:nvGrpSpPr>
        <p:grpSpPr>
          <a:xfrm>
            <a:off x="1552826" y="2227462"/>
            <a:ext cx="3167455" cy="369332"/>
            <a:chOff x="-231383" y="1857726"/>
            <a:chExt cx="3167455" cy="369332"/>
          </a:xfrm>
        </p:grpSpPr>
        <p:sp>
          <p:nvSpPr>
            <p:cNvPr id="17" name="Text Box 10">
              <a:extLst>
                <a:ext uri="{FF2B5EF4-FFF2-40B4-BE49-F238E27FC236}">
                  <a16:creationId xmlns:a16="http://schemas.microsoft.com/office/drawing/2014/main" id="{5B6F89EE-9782-4F6D-801A-577A1C79D780}"/>
                </a:ext>
                <a:ext uri="{C183D7F6-B498-43B3-948B-1728B52AA6E4}">
                  <adec:decorative xmlns:adec="http://schemas.microsoft.com/office/drawing/2017/decorative" val="1"/>
                </a:ext>
              </a:extLst>
            </p:cNvPr>
            <p:cNvSpPr txBox="1">
              <a:spLocks noChangeArrowheads="1"/>
            </p:cNvSpPr>
            <p:nvPr/>
          </p:nvSpPr>
          <p:spPr bwMode="auto">
            <a:xfrm>
              <a:off x="-231383" y="1857726"/>
              <a:ext cx="2589715" cy="369332"/>
            </a:xfrm>
            <a:prstGeom prst="rect">
              <a:avLst/>
            </a:prstGeom>
            <a:noFill/>
            <a:ln w="9525">
              <a:noFill/>
              <a:miter lim="800000"/>
              <a:headEnd/>
              <a:tailEnd type="none" w="lg" len="lg"/>
            </a:ln>
          </p:spPr>
          <p:txBody>
            <a:bodyPr wrap="square">
              <a:spAutoFit/>
            </a:bodyPr>
            <a:lstStyle/>
            <a:p>
              <a:pPr algn="r" defTabSz="914363">
                <a:spcBef>
                  <a:spcPct val="50000"/>
                </a:spcBef>
              </a:pPr>
              <a:r>
                <a:rPr lang="de-de" dirty="0"/>
                <a:t>Ausgewähltes Element</a:t>
              </a:r>
            </a:p>
          </p:txBody>
        </p:sp>
        <p:cxnSp>
          <p:nvCxnSpPr>
            <p:cNvPr id="18" name="Straight Arrow Connector 17">
              <a:extLst>
                <a:ext uri="{FF2B5EF4-FFF2-40B4-BE49-F238E27FC236}">
                  <a16:creationId xmlns:a16="http://schemas.microsoft.com/office/drawing/2014/main" id="{2E4F5E69-2A95-474A-BF20-BD2A0FB8411F}"/>
                </a:ext>
                <a:ext uri="{C183D7F6-B498-43B3-948B-1728B52AA6E4}">
                  <adec:decorative xmlns:adec="http://schemas.microsoft.com/office/drawing/2017/decorative" val="1"/>
                </a:ext>
              </a:extLst>
            </p:cNvPr>
            <p:cNvCxnSpPr>
              <a:cxnSpLocks/>
              <a:endCxn id="17" idx="3"/>
            </p:cNvCxnSpPr>
            <p:nvPr/>
          </p:nvCxnSpPr>
          <p:spPr>
            <a:xfrm flipH="1">
              <a:off x="2358332" y="2027492"/>
              <a:ext cx="577740" cy="14900"/>
            </a:xfrm>
            <a:prstGeom prst="straightConnector1">
              <a:avLst/>
            </a:prstGeom>
            <a:noFill/>
            <a:ln w="38100">
              <a:solidFill>
                <a:schemeClr val="accent6"/>
              </a:solidFill>
              <a:round/>
              <a:headEnd type="triangle" w="med" len="med"/>
              <a:tailEnd/>
            </a:ln>
          </p:spPr>
        </p:cxnSp>
      </p:grpSp>
      <p:grpSp>
        <p:nvGrpSpPr>
          <p:cNvPr id="19" name="Group 18">
            <a:extLst>
              <a:ext uri="{FF2B5EF4-FFF2-40B4-BE49-F238E27FC236}">
                <a16:creationId xmlns:a16="http://schemas.microsoft.com/office/drawing/2014/main" id="{6E727CA5-CF0D-4430-A73F-B4F31F6BFF6E}"/>
              </a:ext>
              <a:ext uri="{C183D7F6-B498-43B3-948B-1728B52AA6E4}">
                <adec:decorative xmlns:adec="http://schemas.microsoft.com/office/drawing/2017/decorative" val="1"/>
              </a:ext>
            </a:extLst>
          </p:cNvPr>
          <p:cNvGrpSpPr/>
          <p:nvPr/>
        </p:nvGrpSpPr>
        <p:grpSpPr>
          <a:xfrm>
            <a:off x="1552826" y="2559196"/>
            <a:ext cx="3171428" cy="369332"/>
            <a:chOff x="1418163" y="1416043"/>
            <a:chExt cx="2395124" cy="369332"/>
          </a:xfrm>
        </p:grpSpPr>
        <p:sp>
          <p:nvSpPr>
            <p:cNvPr id="20" name="Text Box 10">
              <a:extLst>
                <a:ext uri="{FF2B5EF4-FFF2-40B4-BE49-F238E27FC236}">
                  <a16:creationId xmlns:a16="http://schemas.microsoft.com/office/drawing/2014/main" id="{681E2FFB-5123-4B62-B5B7-0C22AE81910F}"/>
                </a:ext>
                <a:ext uri="{C183D7F6-B498-43B3-948B-1728B52AA6E4}">
                  <adec:decorative xmlns:adec="http://schemas.microsoft.com/office/drawing/2017/decorative" val="1"/>
                </a:ext>
              </a:extLst>
            </p:cNvPr>
            <p:cNvSpPr txBox="1">
              <a:spLocks noChangeArrowheads="1"/>
            </p:cNvSpPr>
            <p:nvPr/>
          </p:nvSpPr>
          <p:spPr bwMode="auto">
            <a:xfrm>
              <a:off x="1418163" y="1416043"/>
              <a:ext cx="1954304" cy="369332"/>
            </a:xfrm>
            <a:prstGeom prst="rect">
              <a:avLst/>
            </a:prstGeom>
            <a:noFill/>
            <a:ln w="9525">
              <a:noFill/>
              <a:miter lim="800000"/>
              <a:headEnd/>
              <a:tailEnd type="none" w="lg" len="lg"/>
            </a:ln>
          </p:spPr>
          <p:txBody>
            <a:bodyPr wrap="square">
              <a:spAutoFit/>
            </a:bodyPr>
            <a:lstStyle/>
            <a:p>
              <a:pPr algn="r" defTabSz="914363">
                <a:spcBef>
                  <a:spcPct val="50000"/>
                </a:spcBef>
              </a:pPr>
              <a:r>
                <a:rPr lang="de-de" dirty="0"/>
                <a:t>Eigenschaftsreihenfolge umschalten</a:t>
              </a:r>
            </a:p>
          </p:txBody>
        </p:sp>
        <p:cxnSp>
          <p:nvCxnSpPr>
            <p:cNvPr id="21" name="Straight Arrow Connector 20">
              <a:extLst>
                <a:ext uri="{FF2B5EF4-FFF2-40B4-BE49-F238E27FC236}">
                  <a16:creationId xmlns:a16="http://schemas.microsoft.com/office/drawing/2014/main" id="{E5C406A9-911B-4E10-BCA8-51F19411B789}"/>
                </a:ext>
                <a:ext uri="{C183D7F6-B498-43B3-948B-1728B52AA6E4}">
                  <adec:decorative xmlns:adec="http://schemas.microsoft.com/office/drawing/2017/decorative" val="1"/>
                </a:ext>
              </a:extLst>
            </p:cNvPr>
            <p:cNvCxnSpPr>
              <a:cxnSpLocks/>
            </p:cNvCxnSpPr>
            <p:nvPr/>
          </p:nvCxnSpPr>
          <p:spPr>
            <a:xfrm flipH="1">
              <a:off x="3372467" y="1598960"/>
              <a:ext cx="440820" cy="0"/>
            </a:xfrm>
            <a:prstGeom prst="straightConnector1">
              <a:avLst/>
            </a:prstGeom>
            <a:noFill/>
            <a:ln w="38100">
              <a:solidFill>
                <a:schemeClr val="accent6"/>
              </a:solidFill>
              <a:round/>
              <a:headEnd type="triangle" w="med" len="med"/>
              <a:tailEnd/>
            </a:ln>
          </p:spPr>
        </p:cxnSp>
      </p:grpSp>
      <p:grpSp>
        <p:nvGrpSpPr>
          <p:cNvPr id="22" name="Group 21">
            <a:extLst>
              <a:ext uri="{FF2B5EF4-FFF2-40B4-BE49-F238E27FC236}">
                <a16:creationId xmlns:a16="http://schemas.microsoft.com/office/drawing/2014/main" id="{2B785AD1-A160-4FCE-B3D0-44F0F61CA499}"/>
              </a:ext>
              <a:ext uri="{C183D7F6-B498-43B3-948B-1728B52AA6E4}">
                <adec:decorative xmlns:adec="http://schemas.microsoft.com/office/drawing/2017/decorative" val="1"/>
              </a:ext>
            </a:extLst>
          </p:cNvPr>
          <p:cNvGrpSpPr/>
          <p:nvPr/>
        </p:nvGrpSpPr>
        <p:grpSpPr>
          <a:xfrm>
            <a:off x="1887795" y="5574103"/>
            <a:ext cx="3178476" cy="369332"/>
            <a:chOff x="1643142" y="1401529"/>
            <a:chExt cx="2400447" cy="369332"/>
          </a:xfrm>
        </p:grpSpPr>
        <p:sp>
          <p:nvSpPr>
            <p:cNvPr id="23" name="Text Box 10">
              <a:extLst>
                <a:ext uri="{FF2B5EF4-FFF2-40B4-BE49-F238E27FC236}">
                  <a16:creationId xmlns:a16="http://schemas.microsoft.com/office/drawing/2014/main" id="{6F774E17-D77A-48EF-8BDF-645DEF915901}"/>
                </a:ext>
                <a:ext uri="{C183D7F6-B498-43B3-948B-1728B52AA6E4}">
                  <adec:decorative xmlns:adec="http://schemas.microsoft.com/office/drawing/2017/decorative" val="1"/>
                </a:ext>
              </a:extLst>
            </p:cNvPr>
            <p:cNvSpPr txBox="1">
              <a:spLocks noChangeArrowheads="1"/>
            </p:cNvSpPr>
            <p:nvPr/>
          </p:nvSpPr>
          <p:spPr bwMode="auto">
            <a:xfrm>
              <a:off x="1643142" y="1401529"/>
              <a:ext cx="1701330" cy="369332"/>
            </a:xfrm>
            <a:prstGeom prst="rect">
              <a:avLst/>
            </a:prstGeom>
            <a:noFill/>
            <a:ln w="9525">
              <a:noFill/>
              <a:miter lim="800000"/>
              <a:headEnd/>
              <a:tailEnd type="none" w="lg" len="lg"/>
            </a:ln>
          </p:spPr>
          <p:txBody>
            <a:bodyPr wrap="square">
              <a:spAutoFit/>
            </a:bodyPr>
            <a:lstStyle/>
            <a:p>
              <a:pPr algn="r" defTabSz="914363">
                <a:spcBef>
                  <a:spcPct val="50000"/>
                </a:spcBef>
              </a:pPr>
              <a:r>
                <a:rPr lang="de-de" dirty="0"/>
                <a:t>Eigenschaftenname</a:t>
              </a:r>
            </a:p>
          </p:txBody>
        </p:sp>
        <p:cxnSp>
          <p:nvCxnSpPr>
            <p:cNvPr id="24" name="Straight Arrow Connector 23">
              <a:extLst>
                <a:ext uri="{FF2B5EF4-FFF2-40B4-BE49-F238E27FC236}">
                  <a16:creationId xmlns:a16="http://schemas.microsoft.com/office/drawing/2014/main" id="{5483E7DF-00AB-4261-904F-0376261858F9}"/>
                </a:ext>
                <a:ext uri="{C183D7F6-B498-43B3-948B-1728B52AA6E4}">
                  <adec:decorative xmlns:adec="http://schemas.microsoft.com/office/drawing/2017/decorative" val="1"/>
                </a:ext>
              </a:extLst>
            </p:cNvPr>
            <p:cNvCxnSpPr>
              <a:cxnSpLocks/>
            </p:cNvCxnSpPr>
            <p:nvPr/>
          </p:nvCxnSpPr>
          <p:spPr>
            <a:xfrm flipH="1">
              <a:off x="3344470" y="1584446"/>
              <a:ext cx="699119" cy="0"/>
            </a:xfrm>
            <a:prstGeom prst="straightConnector1">
              <a:avLst/>
            </a:prstGeom>
            <a:noFill/>
            <a:ln w="38100">
              <a:solidFill>
                <a:schemeClr val="accent6"/>
              </a:solidFill>
              <a:round/>
              <a:headEnd type="triangle" w="med" len="med"/>
              <a:tailEnd/>
            </a:ln>
          </p:spPr>
        </p:cxnSp>
      </p:grpSp>
      <p:grpSp>
        <p:nvGrpSpPr>
          <p:cNvPr id="25" name="Group 24">
            <a:extLst>
              <a:ext uri="{FF2B5EF4-FFF2-40B4-BE49-F238E27FC236}">
                <a16:creationId xmlns:a16="http://schemas.microsoft.com/office/drawing/2014/main" id="{88FD9F78-878E-4979-A26D-0A29352CF22F}"/>
              </a:ext>
              <a:ext uri="{C183D7F6-B498-43B3-948B-1728B52AA6E4}">
                <adec:decorative xmlns:adec="http://schemas.microsoft.com/office/drawing/2017/decorative" val="1"/>
              </a:ext>
            </a:extLst>
          </p:cNvPr>
          <p:cNvGrpSpPr/>
          <p:nvPr/>
        </p:nvGrpSpPr>
        <p:grpSpPr>
          <a:xfrm>
            <a:off x="595085" y="3852119"/>
            <a:ext cx="4125195" cy="646331"/>
            <a:chOff x="887722" y="1401529"/>
            <a:chExt cx="3115427" cy="646331"/>
          </a:xfrm>
        </p:grpSpPr>
        <p:sp>
          <p:nvSpPr>
            <p:cNvPr id="26" name="Text Box 10">
              <a:extLst>
                <a:ext uri="{FF2B5EF4-FFF2-40B4-BE49-F238E27FC236}">
                  <a16:creationId xmlns:a16="http://schemas.microsoft.com/office/drawing/2014/main" id="{C53BB389-2283-4E56-9CFD-99E2579255F8}"/>
                </a:ext>
                <a:ext uri="{C183D7F6-B498-43B3-948B-1728B52AA6E4}">
                  <adec:decorative xmlns:adec="http://schemas.microsoft.com/office/drawing/2017/decorative" val="1"/>
                </a:ext>
              </a:extLst>
            </p:cNvPr>
            <p:cNvSpPr txBox="1">
              <a:spLocks noChangeArrowheads="1"/>
            </p:cNvSpPr>
            <p:nvPr/>
          </p:nvSpPr>
          <p:spPr bwMode="auto">
            <a:xfrm>
              <a:off x="887722" y="1401529"/>
              <a:ext cx="2677608" cy="646331"/>
            </a:xfrm>
            <a:prstGeom prst="rect">
              <a:avLst/>
            </a:prstGeom>
            <a:noFill/>
            <a:ln w="9525">
              <a:noFill/>
              <a:miter lim="800000"/>
              <a:headEnd/>
              <a:tailEnd type="none" w="lg" len="lg"/>
            </a:ln>
          </p:spPr>
          <p:txBody>
            <a:bodyPr wrap="square">
              <a:spAutoFit/>
            </a:bodyPr>
            <a:lstStyle/>
            <a:p>
              <a:pPr algn="r" defTabSz="914363">
                <a:spcBef>
                  <a:spcPct val="50000"/>
                </a:spcBef>
              </a:pPr>
              <a:r>
                <a:rPr lang="de-de"/>
                <a:t>Erweitern Sie die Eigenschaftsgruppe, um Untereigenschaften anzuzeigen.</a:t>
              </a:r>
            </a:p>
          </p:txBody>
        </p:sp>
        <p:cxnSp>
          <p:nvCxnSpPr>
            <p:cNvPr id="27" name="Straight Arrow Connector 26">
              <a:extLst>
                <a:ext uri="{FF2B5EF4-FFF2-40B4-BE49-F238E27FC236}">
                  <a16:creationId xmlns:a16="http://schemas.microsoft.com/office/drawing/2014/main" id="{494912CA-9716-46D2-AC63-EA5B6CECD801}"/>
                </a:ext>
                <a:ext uri="{C183D7F6-B498-43B3-948B-1728B52AA6E4}">
                  <adec:decorative xmlns:adec="http://schemas.microsoft.com/office/drawing/2017/decorative" val="1"/>
                </a:ext>
              </a:extLst>
            </p:cNvPr>
            <p:cNvCxnSpPr>
              <a:cxnSpLocks/>
            </p:cNvCxnSpPr>
            <p:nvPr/>
          </p:nvCxnSpPr>
          <p:spPr>
            <a:xfrm flipH="1">
              <a:off x="3565330" y="1721195"/>
              <a:ext cx="437819" cy="0"/>
            </a:xfrm>
            <a:prstGeom prst="straightConnector1">
              <a:avLst/>
            </a:prstGeom>
            <a:noFill/>
            <a:ln w="38100">
              <a:solidFill>
                <a:schemeClr val="accent6"/>
              </a:solidFill>
              <a:round/>
              <a:headEnd type="triangle" w="med" len="med"/>
              <a:tailEnd/>
            </a:ln>
          </p:spPr>
        </p:cxnSp>
      </p:grpSp>
      <p:grpSp>
        <p:nvGrpSpPr>
          <p:cNvPr id="28" name="Group 27">
            <a:extLst>
              <a:ext uri="{FF2B5EF4-FFF2-40B4-BE49-F238E27FC236}">
                <a16:creationId xmlns:a16="http://schemas.microsoft.com/office/drawing/2014/main" id="{87B58587-E876-4F4B-998F-F37908CE2112}"/>
              </a:ext>
              <a:ext uri="{C183D7F6-B498-43B3-948B-1728B52AA6E4}">
                <adec:decorative xmlns:adec="http://schemas.microsoft.com/office/drawing/2017/decorative" val="1"/>
              </a:ext>
            </a:extLst>
          </p:cNvPr>
          <p:cNvGrpSpPr/>
          <p:nvPr/>
        </p:nvGrpSpPr>
        <p:grpSpPr>
          <a:xfrm>
            <a:off x="5671751" y="2439558"/>
            <a:ext cx="5794295" cy="923330"/>
            <a:chOff x="52079" y="1515004"/>
            <a:chExt cx="5188139" cy="923330"/>
          </a:xfrm>
        </p:grpSpPr>
        <p:sp>
          <p:nvSpPr>
            <p:cNvPr id="29" name="Text Box 10">
              <a:extLst>
                <a:ext uri="{FF2B5EF4-FFF2-40B4-BE49-F238E27FC236}">
                  <a16:creationId xmlns:a16="http://schemas.microsoft.com/office/drawing/2014/main" id="{FD290D90-9EEB-4E4C-993B-91A4B2FEE1FB}"/>
                </a:ext>
                <a:ext uri="{C183D7F6-B498-43B3-948B-1728B52AA6E4}">
                  <adec:decorative xmlns:adec="http://schemas.microsoft.com/office/drawing/2017/decorative" val="1"/>
                </a:ext>
              </a:extLst>
            </p:cNvPr>
            <p:cNvSpPr txBox="1">
              <a:spLocks noChangeArrowheads="1"/>
            </p:cNvSpPr>
            <p:nvPr/>
          </p:nvSpPr>
          <p:spPr bwMode="auto">
            <a:xfrm>
              <a:off x="2194147" y="1515004"/>
              <a:ext cx="3046071" cy="923330"/>
            </a:xfrm>
            <a:prstGeom prst="rect">
              <a:avLst/>
            </a:prstGeom>
            <a:noFill/>
            <a:ln w="9525">
              <a:noFill/>
              <a:miter lim="800000"/>
              <a:headEnd/>
              <a:tailEnd type="none" w="lg" len="lg"/>
            </a:ln>
          </p:spPr>
          <p:txBody>
            <a:bodyPr wrap="square">
              <a:spAutoFit/>
            </a:bodyPr>
            <a:lstStyle/>
            <a:p>
              <a:pPr defTabSz="914363">
                <a:spcBef>
                  <a:spcPct val="50000"/>
                </a:spcBef>
              </a:pPr>
              <a:r>
                <a:rPr lang="de-de" dirty="0"/>
                <a:t>Klicken Sie hier, um die Seiten </a:t>
              </a:r>
              <a:r>
                <a:rPr lang="de-de" b="1" dirty="0"/>
                <a:t>Eigenschaften</a:t>
              </a:r>
              <a:r>
                <a:rPr lang="de-de" dirty="0"/>
                <a:t> (falls verfügbar) zu öffnen.</a:t>
              </a:r>
            </a:p>
          </p:txBody>
        </p:sp>
        <p:cxnSp>
          <p:nvCxnSpPr>
            <p:cNvPr id="30" name="Straight Arrow Connector 29">
              <a:extLst>
                <a:ext uri="{FF2B5EF4-FFF2-40B4-BE49-F238E27FC236}">
                  <a16:creationId xmlns:a16="http://schemas.microsoft.com/office/drawing/2014/main" id="{9558CCDE-BEFE-4DA3-BB55-7871459015FF}"/>
                </a:ext>
                <a:ext uri="{C183D7F6-B498-43B3-948B-1728B52AA6E4}">
                  <adec:decorative xmlns:adec="http://schemas.microsoft.com/office/drawing/2017/decorative" val="1"/>
                </a:ext>
              </a:extLst>
            </p:cNvPr>
            <p:cNvCxnSpPr>
              <a:cxnSpLocks/>
              <a:endCxn id="29" idx="1"/>
            </p:cNvCxnSpPr>
            <p:nvPr/>
          </p:nvCxnSpPr>
          <p:spPr>
            <a:xfrm>
              <a:off x="52079" y="1776614"/>
              <a:ext cx="2142068" cy="200055"/>
            </a:xfrm>
            <a:prstGeom prst="straightConnector1">
              <a:avLst/>
            </a:prstGeom>
            <a:noFill/>
            <a:ln w="38100">
              <a:solidFill>
                <a:schemeClr val="accent6"/>
              </a:solidFill>
              <a:round/>
              <a:headEnd type="triangle" w="med" len="med"/>
              <a:tailEnd/>
            </a:ln>
          </p:spPr>
        </p:cxnSp>
      </p:grpSp>
      <p:sp>
        <p:nvSpPr>
          <p:cNvPr id="31" name="TextBox 30">
            <a:extLst>
              <a:ext uri="{FF2B5EF4-FFF2-40B4-BE49-F238E27FC236}">
                <a16:creationId xmlns:a16="http://schemas.microsoft.com/office/drawing/2014/main" id="{C1E22E4F-D171-4D68-891F-58452FEEDA0C}"/>
              </a:ext>
            </a:extLst>
          </p:cNvPr>
          <p:cNvSpPr txBox="1"/>
          <p:nvPr/>
        </p:nvSpPr>
        <p:spPr>
          <a:xfrm>
            <a:off x="9384587" y="3928297"/>
            <a:ext cx="2641941" cy="2511457"/>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t>Tipp: Um eine Eigenschaft zu konfigurieren, klicken Sie auf ihren Namen, und beginnen Sie mit der Eingabe, um den aktuellen Wert zu überschreiben.</a:t>
            </a:r>
          </a:p>
        </p:txBody>
      </p:sp>
      <p:sp>
        <p:nvSpPr>
          <p:cNvPr id="5" name="Footer Placeholder 4">
            <a:extLst>
              <a:ext uri="{FF2B5EF4-FFF2-40B4-BE49-F238E27FC236}">
                <a16:creationId xmlns:a16="http://schemas.microsoft.com/office/drawing/2014/main" id="{3B0B292E-8033-425A-B5F6-FC7F081D7F2F}"/>
              </a:ext>
            </a:extLst>
          </p:cNvPr>
          <p:cNvSpPr>
            <a:spLocks noGrp="1"/>
          </p:cNvSpPr>
          <p:nvPr>
            <p:ph type="ftr" sz="quarter" idx="11"/>
          </p:nvPr>
        </p:nvSpPr>
        <p:spPr>
          <a:xfrm>
            <a:off x="8790040" y="6492875"/>
            <a:ext cx="3401960" cy="365125"/>
          </a:xfrm>
        </p:spPr>
        <p:txBody>
          <a:bodyPr/>
          <a:lstStyle/>
          <a:p>
            <a:r>
              <a:rPr lang="de-de" dirty="0"/>
              <a:t>© 2022 Microsoft. Alle Rechte vorbehalten. </a:t>
            </a:r>
          </a:p>
        </p:txBody>
      </p:sp>
    </p:spTree>
    <p:extLst>
      <p:ext uri="{BB962C8B-B14F-4D97-AF65-F5344CB8AC3E}">
        <p14:creationId xmlns:p14="http://schemas.microsoft.com/office/powerpoint/2010/main" val="403025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0E687-D0F8-4AC6-A907-1325373FB4DD}"/>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7DDD8AD5-1A88-4F9A-B5FF-2615E3797A32}"/>
              </a:ext>
            </a:extLst>
          </p:cNvPr>
          <p:cNvSpPr>
            <a:spLocks noGrp="1"/>
          </p:cNvSpPr>
          <p:nvPr>
            <p:ph type="body" sz="quarter" idx="10"/>
          </p:nvPr>
        </p:nvSpPr>
        <p:spPr/>
        <p:txBody>
          <a:bodyPr/>
          <a:lstStyle/>
          <a:p>
            <a:r>
              <a:rPr lang="de-de"/>
              <a:t>Berichtsvorschau</a:t>
            </a:r>
          </a:p>
        </p:txBody>
      </p:sp>
      <p:sp>
        <p:nvSpPr>
          <p:cNvPr id="4" name="Content Placeholder 3">
            <a:extLst>
              <a:ext uri="{FF2B5EF4-FFF2-40B4-BE49-F238E27FC236}">
                <a16:creationId xmlns:a16="http://schemas.microsoft.com/office/drawing/2014/main" id="{71D0F0BC-1CD5-4F2E-A971-F77541CE8528}"/>
              </a:ext>
            </a:extLst>
          </p:cNvPr>
          <p:cNvSpPr>
            <a:spLocks noGrp="1"/>
          </p:cNvSpPr>
          <p:nvPr>
            <p:ph idx="1"/>
          </p:nvPr>
        </p:nvSpPr>
        <p:spPr>
          <a:xfrm>
            <a:off x="457200" y="2070000"/>
            <a:ext cx="10205884" cy="4788000"/>
          </a:xfrm>
        </p:spPr>
        <p:txBody>
          <a:bodyPr/>
          <a:lstStyle/>
          <a:p>
            <a:r>
              <a:rPr lang="de-de" dirty="0"/>
              <a:t>Der Vorschaumodus ist hilfreich, um das in HTML gerenderte Berichtsdesign zu testen.</a:t>
            </a:r>
          </a:p>
          <a:p>
            <a:r>
              <a:rPr lang="de-de" dirty="0"/>
              <a:t>Klicken Sie nach der Eingabe aller Berichtsparameterwerte auf „Bericht anzeigen“.</a:t>
            </a:r>
          </a:p>
          <a:p>
            <a:pPr lvl="1"/>
            <a:r>
              <a:rPr lang="de-de" dirty="0"/>
              <a:t>Der Bericht wird automatisch gerendert, wenn alle Parameter Standardwerte haben.</a:t>
            </a:r>
          </a:p>
          <a:p>
            <a:endParaRPr lang="en-US" dirty="0"/>
          </a:p>
        </p:txBody>
      </p:sp>
      <p:pic>
        <p:nvPicPr>
          <p:cNvPr id="6" name="Picture 5">
            <a:extLst>
              <a:ext uri="{FF2B5EF4-FFF2-40B4-BE49-F238E27FC236}">
                <a16:creationId xmlns:a16="http://schemas.microsoft.com/office/drawing/2014/main" id="{9D24DD2D-17D9-405E-8703-82073F1548F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0062" y="4542767"/>
            <a:ext cx="8539838" cy="1521158"/>
          </a:xfrm>
          <a:prstGeom prst="rect">
            <a:avLst/>
          </a:prstGeom>
        </p:spPr>
      </p:pic>
      <p:grpSp>
        <p:nvGrpSpPr>
          <p:cNvPr id="7" name="Group 6">
            <a:extLst>
              <a:ext uri="{FF2B5EF4-FFF2-40B4-BE49-F238E27FC236}">
                <a16:creationId xmlns:a16="http://schemas.microsoft.com/office/drawing/2014/main" id="{D1039F97-865C-48F5-A740-093134483B7A}"/>
              </a:ext>
              <a:ext uri="{C183D7F6-B498-43B3-948B-1728B52AA6E4}">
                <adec:decorative xmlns:adec="http://schemas.microsoft.com/office/drawing/2017/decorative" val="1"/>
              </a:ext>
            </a:extLst>
          </p:cNvPr>
          <p:cNvGrpSpPr/>
          <p:nvPr/>
        </p:nvGrpSpPr>
        <p:grpSpPr>
          <a:xfrm>
            <a:off x="9039900" y="5191427"/>
            <a:ext cx="2310271" cy="369332"/>
            <a:chOff x="1371441" y="2527962"/>
            <a:chExt cx="2310271" cy="369332"/>
          </a:xfrm>
        </p:grpSpPr>
        <p:sp>
          <p:nvSpPr>
            <p:cNvPr id="8" name="Text Box 10">
              <a:extLst>
                <a:ext uri="{FF2B5EF4-FFF2-40B4-BE49-F238E27FC236}">
                  <a16:creationId xmlns:a16="http://schemas.microsoft.com/office/drawing/2014/main" id="{948206A5-5488-4CEB-91C4-ABFA875E4F4F}"/>
                </a:ext>
                <a:ext uri="{C183D7F6-B498-43B3-948B-1728B52AA6E4}">
                  <adec:decorative xmlns:adec="http://schemas.microsoft.com/office/drawing/2017/decorative" val="1"/>
                </a:ext>
              </a:extLst>
            </p:cNvPr>
            <p:cNvSpPr txBox="1">
              <a:spLocks noChangeArrowheads="1"/>
            </p:cNvSpPr>
            <p:nvPr/>
          </p:nvSpPr>
          <p:spPr bwMode="auto">
            <a:xfrm>
              <a:off x="2239082" y="2527962"/>
              <a:ext cx="1442630" cy="369332"/>
            </a:xfrm>
            <a:prstGeom prst="rect">
              <a:avLst/>
            </a:prstGeom>
            <a:noFill/>
            <a:ln w="9525">
              <a:noFill/>
              <a:miter lim="800000"/>
              <a:headEnd/>
              <a:tailEnd type="none" w="lg" len="lg"/>
            </a:ln>
          </p:spPr>
          <p:txBody>
            <a:bodyPr wrap="square">
              <a:spAutoFit/>
            </a:bodyPr>
            <a:lstStyle/>
            <a:p>
              <a:pPr defTabSz="914363">
                <a:spcBef>
                  <a:spcPct val="50000"/>
                </a:spcBef>
              </a:pPr>
              <a:r>
                <a:rPr lang="de-de"/>
                <a:t>Bericht anzeigen</a:t>
              </a:r>
            </a:p>
          </p:txBody>
        </p:sp>
        <p:cxnSp>
          <p:nvCxnSpPr>
            <p:cNvPr id="9" name="Straight Arrow Connector 8">
              <a:extLst>
                <a:ext uri="{FF2B5EF4-FFF2-40B4-BE49-F238E27FC236}">
                  <a16:creationId xmlns:a16="http://schemas.microsoft.com/office/drawing/2014/main" id="{06D460D3-041C-49A7-A609-53BD20BFF796}"/>
                </a:ext>
                <a:ext uri="{C183D7F6-B498-43B3-948B-1728B52AA6E4}">
                  <adec:decorative xmlns:adec="http://schemas.microsoft.com/office/drawing/2017/decorative" val="1"/>
                </a:ext>
              </a:extLst>
            </p:cNvPr>
            <p:cNvCxnSpPr>
              <a:cxnSpLocks/>
            </p:cNvCxnSpPr>
            <p:nvPr/>
          </p:nvCxnSpPr>
          <p:spPr>
            <a:xfrm>
              <a:off x="1371441" y="2710878"/>
              <a:ext cx="867641" cy="0"/>
            </a:xfrm>
            <a:prstGeom prst="straightConnector1">
              <a:avLst/>
            </a:prstGeom>
            <a:noFill/>
            <a:ln w="38100">
              <a:solidFill>
                <a:schemeClr val="accent6"/>
              </a:solidFill>
              <a:round/>
              <a:headEnd type="triangle" w="med" len="med"/>
              <a:tailEnd/>
            </a:ln>
          </p:spPr>
        </p:cxnSp>
      </p:grpSp>
      <p:grpSp>
        <p:nvGrpSpPr>
          <p:cNvPr id="10" name="Group 9">
            <a:extLst>
              <a:ext uri="{FF2B5EF4-FFF2-40B4-BE49-F238E27FC236}">
                <a16:creationId xmlns:a16="http://schemas.microsoft.com/office/drawing/2014/main" id="{B96DA70D-9225-42C7-BA82-463A695E8E3B}"/>
              </a:ext>
              <a:ext uri="{C183D7F6-B498-43B3-948B-1728B52AA6E4}">
                <adec:decorative xmlns:adec="http://schemas.microsoft.com/office/drawing/2017/decorative" val="1"/>
              </a:ext>
            </a:extLst>
          </p:cNvPr>
          <p:cNvGrpSpPr/>
          <p:nvPr/>
        </p:nvGrpSpPr>
        <p:grpSpPr>
          <a:xfrm>
            <a:off x="7549978" y="4003396"/>
            <a:ext cx="4141959" cy="1432684"/>
            <a:chOff x="-152745" y="1515004"/>
            <a:chExt cx="4141959" cy="1432684"/>
          </a:xfrm>
        </p:grpSpPr>
        <p:sp>
          <p:nvSpPr>
            <p:cNvPr id="11" name="Text Box 10">
              <a:extLst>
                <a:ext uri="{FF2B5EF4-FFF2-40B4-BE49-F238E27FC236}">
                  <a16:creationId xmlns:a16="http://schemas.microsoft.com/office/drawing/2014/main" id="{12B65421-91FF-4283-BACE-4E4D0905A10F}"/>
                </a:ext>
                <a:ext uri="{C183D7F6-B498-43B3-948B-1728B52AA6E4}">
                  <adec:decorative xmlns:adec="http://schemas.microsoft.com/office/drawing/2017/decorative" val="1"/>
                </a:ext>
              </a:extLst>
            </p:cNvPr>
            <p:cNvSpPr txBox="1">
              <a:spLocks noChangeArrowheads="1"/>
            </p:cNvSpPr>
            <p:nvPr/>
          </p:nvSpPr>
          <p:spPr bwMode="auto">
            <a:xfrm>
              <a:off x="2194147" y="1515004"/>
              <a:ext cx="1795067" cy="646331"/>
            </a:xfrm>
            <a:prstGeom prst="rect">
              <a:avLst/>
            </a:prstGeom>
            <a:noFill/>
            <a:ln w="9525">
              <a:noFill/>
              <a:miter lim="800000"/>
              <a:headEnd/>
              <a:tailEnd type="none" w="lg" len="lg"/>
            </a:ln>
          </p:spPr>
          <p:txBody>
            <a:bodyPr wrap="square">
              <a:spAutoFit/>
            </a:bodyPr>
            <a:lstStyle/>
            <a:p>
              <a:pPr defTabSz="914363">
                <a:spcBef>
                  <a:spcPct val="50000"/>
                </a:spcBef>
              </a:pPr>
              <a:r>
                <a:rPr lang="de-de" dirty="0"/>
                <a:t>Bereich</a:t>
              </a:r>
              <a:r>
                <a:rPr lang="de-de" b="1" dirty="0"/>
                <a:t> „Parameter“</a:t>
              </a:r>
            </a:p>
          </p:txBody>
        </p:sp>
        <p:cxnSp>
          <p:nvCxnSpPr>
            <p:cNvPr id="12" name="Straight Arrow Connector 11">
              <a:extLst>
                <a:ext uri="{FF2B5EF4-FFF2-40B4-BE49-F238E27FC236}">
                  <a16:creationId xmlns:a16="http://schemas.microsoft.com/office/drawing/2014/main" id="{5741516E-6C52-48A4-BA12-4B52D1EEE125}"/>
                </a:ext>
                <a:ext uri="{C183D7F6-B498-43B3-948B-1728B52AA6E4}">
                  <adec:decorative xmlns:adec="http://schemas.microsoft.com/office/drawing/2017/decorative" val="1"/>
                </a:ext>
              </a:extLst>
            </p:cNvPr>
            <p:cNvCxnSpPr>
              <a:cxnSpLocks/>
              <a:endCxn id="11" idx="1"/>
            </p:cNvCxnSpPr>
            <p:nvPr/>
          </p:nvCxnSpPr>
          <p:spPr>
            <a:xfrm flipV="1">
              <a:off x="-152745" y="1838170"/>
              <a:ext cx="2346892" cy="1109518"/>
            </a:xfrm>
            <a:prstGeom prst="straightConnector1">
              <a:avLst/>
            </a:prstGeom>
            <a:noFill/>
            <a:ln w="38100">
              <a:solidFill>
                <a:schemeClr val="accent6"/>
              </a:solidFill>
              <a:round/>
              <a:headEnd type="triangle" w="med" len="med"/>
              <a:tailEnd/>
            </a:ln>
          </p:spPr>
        </p:cxnSp>
      </p:grpSp>
      <p:sp>
        <p:nvSpPr>
          <p:cNvPr id="5" name="Footer Placeholder 4">
            <a:extLst>
              <a:ext uri="{FF2B5EF4-FFF2-40B4-BE49-F238E27FC236}">
                <a16:creationId xmlns:a16="http://schemas.microsoft.com/office/drawing/2014/main" id="{298DC55B-1226-417E-90D7-E80617FBE5EA}"/>
              </a:ext>
            </a:extLst>
          </p:cNvPr>
          <p:cNvSpPr>
            <a:spLocks noGrp="1"/>
          </p:cNvSpPr>
          <p:nvPr>
            <p:ph type="ftr" sz="quarter" idx="11"/>
          </p:nvPr>
        </p:nvSpPr>
        <p:spPr>
          <a:xfrm>
            <a:off x="9039900" y="6492875"/>
            <a:ext cx="3152099" cy="365125"/>
          </a:xfrm>
        </p:spPr>
        <p:txBody>
          <a:bodyPr/>
          <a:lstStyle/>
          <a:p>
            <a:r>
              <a:rPr lang="de-de" dirty="0"/>
              <a:t>© 2022 Microsoft. Alle Rechte vorbehalten. </a:t>
            </a:r>
          </a:p>
        </p:txBody>
      </p:sp>
    </p:spTree>
    <p:extLst>
      <p:ext uri="{BB962C8B-B14F-4D97-AF65-F5344CB8AC3E}">
        <p14:creationId xmlns:p14="http://schemas.microsoft.com/office/powerpoint/2010/main" val="385083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Berichtsvorschau » Menübandregisterkarten » Ausführen</a:t>
            </a:r>
          </a:p>
        </p:txBody>
      </p:sp>
      <p:pic>
        <p:nvPicPr>
          <p:cNvPr id="8" name="Picture 7">
            <a:extLst>
              <a:ext uri="{FF2B5EF4-FFF2-40B4-BE49-F238E27FC236}">
                <a16:creationId xmlns:a16="http://schemas.microsoft.com/office/drawing/2014/main" id="{66484442-B1A4-4352-9E07-7ED1F8D7F8C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200" y="2168191"/>
            <a:ext cx="10458946" cy="1158885"/>
          </a:xfrm>
          <a:prstGeom prst="rect">
            <a:avLst/>
          </a:prstGeom>
        </p:spPr>
      </p:pic>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544796"/>
            <a:ext cx="11235600" cy="3150973"/>
          </a:xfrm>
        </p:spPr>
        <p:txBody>
          <a:bodyPr/>
          <a:lstStyle/>
          <a:p>
            <a:r>
              <a:rPr lang="de-de" dirty="0"/>
              <a:t>Verwenden Sie die Menübandregisterkarte </a:t>
            </a:r>
            <a:r>
              <a:rPr lang="de-de" b="1" dirty="0"/>
              <a:t>Ausführen</a:t>
            </a:r>
            <a:r>
              <a:rPr lang="de-de" dirty="0"/>
              <a:t> für folgende Vorgänge: </a:t>
            </a:r>
          </a:p>
          <a:p>
            <a:pPr lvl="1"/>
            <a:r>
              <a:rPr lang="de-de" sz="2000" dirty="0"/>
              <a:t>Zum Entwurfsmodus zurückkehren</a:t>
            </a:r>
          </a:p>
          <a:p>
            <a:pPr lvl="1"/>
            <a:r>
              <a:rPr lang="de-de" sz="2000" dirty="0"/>
              <a:t>Zoom</a:t>
            </a:r>
          </a:p>
          <a:p>
            <a:pPr lvl="1"/>
            <a:r>
              <a:rPr lang="de-de" sz="2000" dirty="0"/>
              <a:t>Zwischen den Seiten navigieren</a:t>
            </a:r>
          </a:p>
          <a:p>
            <a:pPr lvl="1"/>
            <a:r>
              <a:rPr lang="de-de" sz="2000" dirty="0"/>
              <a:t>Aktualisieren oder die Aktualisierung beenden</a:t>
            </a:r>
          </a:p>
          <a:p>
            <a:pPr lvl="1"/>
            <a:r>
              <a:rPr lang="de-de" sz="2000" dirty="0"/>
              <a:t>Drucken oder exportieren</a:t>
            </a:r>
          </a:p>
          <a:p>
            <a:pPr lvl="1"/>
            <a:r>
              <a:rPr lang="de-de" sz="2000" dirty="0"/>
              <a:t>Den Bereich „Parameter“ anzeigen</a:t>
            </a:r>
          </a:p>
          <a:p>
            <a:pPr lvl="1"/>
            <a:r>
              <a:rPr lang="de-de" sz="2000" dirty="0"/>
              <a:t>Textwerte suchen</a:t>
            </a:r>
          </a:p>
          <a:p>
            <a:endParaRPr lang="en-US" dirty="0"/>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367363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F69B-7504-4E27-A7FB-21248212238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3F5AC72-D6FB-4D60-82E6-961EFC1A934B}"/>
              </a:ext>
            </a:extLst>
          </p:cNvPr>
          <p:cNvSpPr>
            <a:spLocks noGrp="1"/>
          </p:cNvSpPr>
          <p:nvPr>
            <p:ph type="body" sz="quarter" idx="10"/>
          </p:nvPr>
        </p:nvSpPr>
        <p:spPr/>
        <p:txBody>
          <a:bodyPr/>
          <a:lstStyle/>
          <a:p>
            <a:r>
              <a:rPr lang="de-de"/>
              <a:t>Berichtsvorschau » Druckoptionen</a:t>
            </a:r>
          </a:p>
        </p:txBody>
      </p:sp>
      <p:pic>
        <p:nvPicPr>
          <p:cNvPr id="11" name="Picture 10">
            <a:extLst>
              <a:ext uri="{FF2B5EF4-FFF2-40B4-BE49-F238E27FC236}">
                <a16:creationId xmlns:a16="http://schemas.microsoft.com/office/drawing/2014/main" id="{9901F73F-BF13-44FA-8DEA-2345633B70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200" y="2168191"/>
            <a:ext cx="10458946" cy="1158885"/>
          </a:xfrm>
          <a:prstGeom prst="rect">
            <a:avLst/>
          </a:prstGeom>
        </p:spPr>
      </p:pic>
      <p:sp>
        <p:nvSpPr>
          <p:cNvPr id="12" name="Rectangle 11">
            <a:extLst>
              <a:ext uri="{FF2B5EF4-FFF2-40B4-BE49-F238E27FC236}">
                <a16:creationId xmlns:a16="http://schemas.microsoft.com/office/drawing/2014/main" id="{9538B182-5D62-4026-97BF-27EFB162504F}"/>
              </a:ext>
              <a:ext uri="{C183D7F6-B498-43B3-948B-1728B52AA6E4}">
                <adec:decorative xmlns:adec="http://schemas.microsoft.com/office/drawing/2017/decorative" val="1"/>
              </a:ext>
            </a:extLst>
          </p:cNvPr>
          <p:cNvSpPr/>
          <p:nvPr/>
        </p:nvSpPr>
        <p:spPr>
          <a:xfrm>
            <a:off x="5722375" y="2312139"/>
            <a:ext cx="1970898" cy="1014937"/>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A60D1BE-FD54-4F1E-A9D2-81A216CDCA91}"/>
              </a:ext>
            </a:extLst>
          </p:cNvPr>
          <p:cNvSpPr>
            <a:spLocks noGrp="1"/>
          </p:cNvSpPr>
          <p:nvPr>
            <p:ph idx="1"/>
          </p:nvPr>
        </p:nvSpPr>
        <p:spPr>
          <a:xfrm>
            <a:off x="457200" y="3686630"/>
            <a:ext cx="11235600" cy="3171370"/>
          </a:xfrm>
        </p:spPr>
        <p:txBody>
          <a:bodyPr/>
          <a:lstStyle/>
          <a:p>
            <a:r>
              <a:rPr lang="de-de" dirty="0"/>
              <a:t>Der Vorschaubericht kann auf einem Drucker ausgegeben werden.</a:t>
            </a:r>
          </a:p>
          <a:p>
            <a:pPr lvl="1"/>
            <a:r>
              <a:rPr lang="de-de" dirty="0"/>
              <a:t>Optional können Sie den Seitenbereich und die Anzahl der Kopien festlegen.</a:t>
            </a:r>
          </a:p>
          <a:p>
            <a:r>
              <a:rPr lang="de-de" dirty="0"/>
              <a:t>Verwenden Sie die </a:t>
            </a:r>
            <a:r>
              <a:rPr lang="de-de" b="1" dirty="0"/>
              <a:t>Seite einrichten</a:t>
            </a:r>
            <a:r>
              <a:rPr lang="de-de" dirty="0"/>
              <a:t> zum Einstellen von Papiergröße, Seitenausrichtung und Rändern.</a:t>
            </a:r>
          </a:p>
          <a:p>
            <a:r>
              <a:rPr lang="de-de" dirty="0"/>
              <a:t>Verwenden Sie das </a:t>
            </a:r>
            <a:r>
              <a:rPr lang="de-de" b="1" dirty="0"/>
              <a:t>Seitenlayout</a:t>
            </a:r>
            <a:r>
              <a:rPr lang="de-de" dirty="0"/>
              <a:t>, um zu sehen, wie der gedruckte Bericht aussehen wird.</a:t>
            </a:r>
          </a:p>
          <a:p>
            <a:endParaRPr lang="en-US" dirty="0"/>
          </a:p>
        </p:txBody>
      </p:sp>
      <p:sp>
        <p:nvSpPr>
          <p:cNvPr id="5" name="Footer Placeholder 4">
            <a:extLst>
              <a:ext uri="{FF2B5EF4-FFF2-40B4-BE49-F238E27FC236}">
                <a16:creationId xmlns:a16="http://schemas.microsoft.com/office/drawing/2014/main" id="{566C9D05-6C4A-4F2A-AE94-BD65E5292F54}"/>
              </a:ext>
            </a:extLst>
          </p:cNvPr>
          <p:cNvSpPr>
            <a:spLocks noGrp="1"/>
          </p:cNvSpPr>
          <p:nvPr>
            <p:ph type="ftr" sz="quarter" idx="11"/>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186817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8F69B-7504-4E27-A7FB-212482122380}"/>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D3F5AC72-D6FB-4D60-82E6-961EFC1A934B}"/>
              </a:ext>
            </a:extLst>
          </p:cNvPr>
          <p:cNvSpPr>
            <a:spLocks noGrp="1"/>
          </p:cNvSpPr>
          <p:nvPr>
            <p:ph type="body" sz="quarter" idx="10"/>
          </p:nvPr>
        </p:nvSpPr>
        <p:spPr/>
        <p:txBody>
          <a:bodyPr/>
          <a:lstStyle/>
          <a:p>
            <a:r>
              <a:rPr lang="de-de"/>
              <a:t>Berichtsvorschau » Exportieren</a:t>
            </a:r>
          </a:p>
        </p:txBody>
      </p:sp>
      <p:pic>
        <p:nvPicPr>
          <p:cNvPr id="6" name="Picture 5">
            <a:extLst>
              <a:ext uri="{FF2B5EF4-FFF2-40B4-BE49-F238E27FC236}">
                <a16:creationId xmlns:a16="http://schemas.microsoft.com/office/drawing/2014/main" id="{504D0F98-9FFE-4A94-83E2-13D7AC15C0A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0061" y="2375144"/>
            <a:ext cx="2961393" cy="2767555"/>
          </a:xfrm>
          <a:prstGeom prst="rect">
            <a:avLst/>
          </a:prstGeom>
        </p:spPr>
      </p:pic>
      <p:sp>
        <p:nvSpPr>
          <p:cNvPr id="4" name="Content Placeholder 3">
            <a:extLst>
              <a:ext uri="{FF2B5EF4-FFF2-40B4-BE49-F238E27FC236}">
                <a16:creationId xmlns:a16="http://schemas.microsoft.com/office/drawing/2014/main" id="{9A60D1BE-FD54-4F1E-A9D2-81A216CDCA91}"/>
              </a:ext>
            </a:extLst>
          </p:cNvPr>
          <p:cNvSpPr>
            <a:spLocks noGrp="1"/>
          </p:cNvSpPr>
          <p:nvPr>
            <p:ph idx="1"/>
          </p:nvPr>
        </p:nvSpPr>
        <p:spPr>
          <a:xfrm>
            <a:off x="3830595" y="2070000"/>
            <a:ext cx="7862204" cy="4788000"/>
          </a:xfrm>
        </p:spPr>
        <p:txBody>
          <a:bodyPr/>
          <a:lstStyle/>
          <a:p>
            <a:r>
              <a:rPr lang="de-de" dirty="0"/>
              <a:t>Der Vorschaubericht kann in einem anderen Format exportiert werden: </a:t>
            </a:r>
          </a:p>
          <a:p>
            <a:pPr lvl="1"/>
            <a:r>
              <a:rPr lang="de-de" dirty="0"/>
              <a:t>Word</a:t>
            </a:r>
          </a:p>
          <a:p>
            <a:pPr lvl="1"/>
            <a:r>
              <a:rPr lang="de-de" dirty="0"/>
              <a:t>Excel</a:t>
            </a:r>
          </a:p>
          <a:p>
            <a:pPr lvl="1"/>
            <a:r>
              <a:rPr lang="de-de" dirty="0"/>
              <a:t>PowerPoint</a:t>
            </a:r>
          </a:p>
          <a:p>
            <a:pPr lvl="1"/>
            <a:r>
              <a:rPr lang="de-de" dirty="0"/>
              <a:t>PDF (regulär oder zugreifbar)</a:t>
            </a:r>
          </a:p>
          <a:p>
            <a:pPr lvl="1"/>
            <a:r>
              <a:rPr lang="de-de" dirty="0"/>
              <a:t>TIFF-Datei</a:t>
            </a:r>
          </a:p>
          <a:p>
            <a:pPr lvl="1"/>
            <a:r>
              <a:rPr lang="de-de" dirty="0"/>
              <a:t>MHTML (Webarchiv)</a:t>
            </a:r>
          </a:p>
          <a:p>
            <a:pPr lvl="1"/>
            <a:r>
              <a:rPr lang="de-de" dirty="0"/>
              <a:t>CSV (durch Trennzeichen getrennt)</a:t>
            </a:r>
          </a:p>
          <a:p>
            <a:pPr lvl="1"/>
            <a:r>
              <a:rPr lang="de-de" dirty="0"/>
              <a:t>XML-Datei mit Berichtsdaten</a:t>
            </a:r>
          </a:p>
          <a:p>
            <a:endParaRPr lang="en-US" dirty="0"/>
          </a:p>
          <a:p>
            <a:endParaRPr lang="en-US" dirty="0"/>
          </a:p>
        </p:txBody>
      </p:sp>
      <p:sp>
        <p:nvSpPr>
          <p:cNvPr id="5" name="Footer Placeholder 4">
            <a:extLst>
              <a:ext uri="{FF2B5EF4-FFF2-40B4-BE49-F238E27FC236}">
                <a16:creationId xmlns:a16="http://schemas.microsoft.com/office/drawing/2014/main" id="{566C9D05-6C4A-4F2A-AE94-BD65E5292F54}"/>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12523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CA4267-FE53-4753-B87B-20964E728897}"/>
              </a:ext>
            </a:extLst>
          </p:cNvPr>
          <p:cNvSpPr>
            <a:spLocks noGrp="1"/>
          </p:cNvSpPr>
          <p:nvPr>
            <p:ph type="title"/>
          </p:nvPr>
        </p:nvSpPr>
        <p:spPr/>
        <p:txBody>
          <a:bodyPr/>
          <a:lstStyle/>
          <a:p>
            <a:r>
              <a:rPr lang="de-de"/>
              <a:t>Kursmodule</a:t>
            </a:r>
          </a:p>
        </p:txBody>
      </p:sp>
      <p:sp>
        <p:nvSpPr>
          <p:cNvPr id="6" name="Text Placeholder 5" hidden="1">
            <a:extLst>
              <a:ext uri="{FF2B5EF4-FFF2-40B4-BE49-F238E27FC236}">
                <a16:creationId xmlns:a16="http://schemas.microsoft.com/office/drawing/2014/main" id="{DDA8253C-30D9-4209-BF29-39CD129BAA69}"/>
              </a:ext>
            </a:extLst>
          </p:cNvPr>
          <p:cNvSpPr>
            <a:spLocks noGrp="1"/>
          </p:cNvSpPr>
          <p:nvPr>
            <p:ph type="body" sz="quarter" idx="10"/>
          </p:nvPr>
        </p:nvSpPr>
        <p:spPr/>
        <p:txBody>
          <a:bodyPr/>
          <a:lstStyle/>
          <a:p>
            <a:endParaRPr lang="en-US"/>
          </a:p>
        </p:txBody>
      </p:sp>
      <p:sp>
        <p:nvSpPr>
          <p:cNvPr id="5" name="Content Placeholder 4">
            <a:extLst>
              <a:ext uri="{FF2B5EF4-FFF2-40B4-BE49-F238E27FC236}">
                <a16:creationId xmlns:a16="http://schemas.microsoft.com/office/drawing/2014/main" id="{FB8E31D3-7A33-49DB-82D5-B2EF0BB1BC61}"/>
              </a:ext>
            </a:extLst>
          </p:cNvPr>
          <p:cNvSpPr>
            <a:spLocks noGrp="1"/>
          </p:cNvSpPr>
          <p:nvPr>
            <p:ph idx="1"/>
          </p:nvPr>
        </p:nvSpPr>
        <p:spPr/>
        <p:txBody>
          <a:bodyPr/>
          <a:lstStyle/>
          <a:p>
            <a:pPr marL="0" indent="0">
              <a:buNone/>
            </a:pPr>
            <a:r>
              <a:rPr lang="de-de"/>
              <a:t>01: Power BI-Berichterstellung</a:t>
            </a:r>
          </a:p>
          <a:p>
            <a:pPr marL="0" indent="0">
              <a:buNone/>
            </a:pPr>
            <a:r>
              <a:rPr lang="de-de"/>
              <a:t>02: Entwerfen von Berichtslayouts</a:t>
            </a:r>
          </a:p>
          <a:p>
            <a:pPr marL="0" indent="0">
              <a:buNone/>
            </a:pPr>
            <a:r>
              <a:rPr lang="de-de"/>
              <a:t>03: Abrufen von Berichtsdaten</a:t>
            </a:r>
          </a:p>
          <a:p>
            <a:pPr marL="0" indent="0">
              <a:buNone/>
            </a:pPr>
            <a:r>
              <a:rPr lang="de-de"/>
              <a:t>04: Arbeiten mit Parametern</a:t>
            </a:r>
          </a:p>
          <a:p>
            <a:pPr marL="0" indent="0">
              <a:buNone/>
            </a:pPr>
            <a:r>
              <a:rPr lang="de-de"/>
              <a:t>05: Visualisieren von Berichtsdaten</a:t>
            </a:r>
          </a:p>
          <a:p>
            <a:pPr marL="0" indent="0">
              <a:buNone/>
            </a:pPr>
            <a:r>
              <a:rPr lang="de-de"/>
              <a:t>06: Hinzufügen von Interaktivitätsfunktionen</a:t>
            </a:r>
          </a:p>
          <a:p>
            <a:pPr marL="0" indent="0">
              <a:buNone/>
            </a:pPr>
            <a:r>
              <a:rPr lang="de-de"/>
              <a:t>07: Über die Berichtsentwicklung hinaus</a:t>
            </a:r>
          </a:p>
          <a:p>
            <a:pPr marL="0" indent="0">
              <a:buNone/>
            </a:pPr>
            <a:endParaRPr lang="en-US"/>
          </a:p>
        </p:txBody>
      </p:sp>
      <p:sp>
        <p:nvSpPr>
          <p:cNvPr id="2" name="Footer Placeholder 1">
            <a:extLst>
              <a:ext uri="{FF2B5EF4-FFF2-40B4-BE49-F238E27FC236}">
                <a16:creationId xmlns:a16="http://schemas.microsoft.com/office/drawing/2014/main" id="{C00E0636-A5CF-4592-BC8C-5B242C7197CB}"/>
              </a:ext>
            </a:extLst>
          </p:cNvPr>
          <p:cNvSpPr>
            <a:spLocks noGrp="1"/>
          </p:cNvSpPr>
          <p:nvPr>
            <p:ph type="ftr" sz="quarter" idx="11"/>
          </p:nvPr>
        </p:nvSpPr>
        <p:spPr>
          <a:xfrm>
            <a:off x="8937524" y="6492875"/>
            <a:ext cx="3254476" cy="365125"/>
          </a:xfrm>
        </p:spPr>
        <p:txBody>
          <a:bodyPr/>
          <a:lstStyle/>
          <a:p>
            <a:r>
              <a:rPr lang="de-de" dirty="0"/>
              <a:t>© 2022 Microsoft. Alle Rechte vorbehalten. </a:t>
            </a:r>
          </a:p>
        </p:txBody>
      </p:sp>
    </p:spTree>
    <p:extLst>
      <p:ext uri="{BB962C8B-B14F-4D97-AF65-F5344CB8AC3E}">
        <p14:creationId xmlns:p14="http://schemas.microsoft.com/office/powerpoint/2010/main" val="344879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4D320-1AA2-441F-BA1A-EA67126C3E1E}"/>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8C1A2B42-B662-46BC-B384-1A944048D863}"/>
              </a:ext>
            </a:extLst>
          </p:cNvPr>
          <p:cNvSpPr>
            <a:spLocks noGrp="1"/>
          </p:cNvSpPr>
          <p:nvPr>
            <p:ph type="body" sz="quarter" idx="10"/>
          </p:nvPr>
        </p:nvSpPr>
        <p:spPr/>
        <p:txBody>
          <a:bodyPr/>
          <a:lstStyle/>
          <a:p>
            <a:r>
              <a:rPr lang="de-de"/>
              <a:t>Assistenten</a:t>
            </a:r>
          </a:p>
        </p:txBody>
      </p:sp>
      <p:sp>
        <p:nvSpPr>
          <p:cNvPr id="4" name="Content Placeholder 3">
            <a:extLst>
              <a:ext uri="{FF2B5EF4-FFF2-40B4-BE49-F238E27FC236}">
                <a16:creationId xmlns:a16="http://schemas.microsoft.com/office/drawing/2014/main" id="{38526D78-A69E-4C55-9705-947046F00ABC}"/>
              </a:ext>
            </a:extLst>
          </p:cNvPr>
          <p:cNvSpPr>
            <a:spLocks noGrp="1"/>
          </p:cNvSpPr>
          <p:nvPr>
            <p:ph idx="1"/>
          </p:nvPr>
        </p:nvSpPr>
        <p:spPr>
          <a:xfrm>
            <a:off x="457200" y="2070000"/>
            <a:ext cx="5226908" cy="4788000"/>
          </a:xfrm>
        </p:spPr>
        <p:txBody>
          <a:bodyPr/>
          <a:lstStyle/>
          <a:p>
            <a:r>
              <a:rPr lang="de-de" dirty="0"/>
              <a:t>Es gibt drei Assistenten zum Beschleunigen der Entwicklung: </a:t>
            </a:r>
          </a:p>
          <a:p>
            <a:pPr lvl="1"/>
            <a:r>
              <a:rPr lang="de-de" dirty="0"/>
              <a:t>Tabellen- oder Matrix-Assistent</a:t>
            </a:r>
          </a:p>
          <a:p>
            <a:pPr lvl="1"/>
            <a:r>
              <a:rPr lang="de-de" dirty="0"/>
              <a:t>Diagramm-Assistent</a:t>
            </a:r>
          </a:p>
          <a:p>
            <a:pPr lvl="1"/>
            <a:r>
              <a:rPr lang="de-de" dirty="0"/>
              <a:t>Karten-Assistent</a:t>
            </a:r>
          </a:p>
          <a:p>
            <a:r>
              <a:rPr lang="de-de" dirty="0"/>
              <a:t>Sie werden folgendermaßen gestartet: </a:t>
            </a:r>
          </a:p>
          <a:p>
            <a:pPr lvl="1"/>
            <a:r>
              <a:rPr lang="de-de" b="1" dirty="0"/>
              <a:t>Erste Schritte</a:t>
            </a:r>
            <a:r>
              <a:rPr lang="de-de" dirty="0"/>
              <a:t>-Fenster</a:t>
            </a:r>
          </a:p>
          <a:p>
            <a:pPr lvl="1"/>
            <a:r>
              <a:rPr lang="de-de" b="1" dirty="0"/>
              <a:t>Einfügen</a:t>
            </a:r>
            <a:r>
              <a:rPr lang="de-de" dirty="0"/>
              <a:t>-Menübandregisterkarte</a:t>
            </a:r>
          </a:p>
          <a:p>
            <a:endParaRPr lang="en-US" dirty="0"/>
          </a:p>
        </p:txBody>
      </p:sp>
      <p:pic>
        <p:nvPicPr>
          <p:cNvPr id="6" name="Picture 5">
            <a:extLst>
              <a:ext uri="{FF2B5EF4-FFF2-40B4-BE49-F238E27FC236}">
                <a16:creationId xmlns:a16="http://schemas.microsoft.com/office/drawing/2014/main" id="{2FB00F79-56A7-476D-945D-8620B8DDED3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50910" y="2320835"/>
            <a:ext cx="6700659" cy="3036812"/>
          </a:xfrm>
          <a:prstGeom prst="rect">
            <a:avLst/>
          </a:prstGeom>
        </p:spPr>
      </p:pic>
      <p:sp>
        <p:nvSpPr>
          <p:cNvPr id="5" name="Footer Placeholder 4">
            <a:extLst>
              <a:ext uri="{FF2B5EF4-FFF2-40B4-BE49-F238E27FC236}">
                <a16:creationId xmlns:a16="http://schemas.microsoft.com/office/drawing/2014/main" id="{2D0537DC-82CD-46E4-B44D-96BD3B3751CD}"/>
              </a:ext>
            </a:extLst>
          </p:cNvPr>
          <p:cNvSpPr>
            <a:spLocks noGrp="1"/>
          </p:cNvSpPr>
          <p:nvPr>
            <p:ph type="ftr" sz="quarter" idx="11"/>
          </p:nvPr>
        </p:nvSpPr>
        <p:spPr>
          <a:xfrm>
            <a:off x="8922774" y="6492875"/>
            <a:ext cx="3269225" cy="365125"/>
          </a:xfrm>
        </p:spPr>
        <p:txBody>
          <a:bodyPr/>
          <a:lstStyle/>
          <a:p>
            <a:r>
              <a:rPr lang="de-de" dirty="0"/>
              <a:t>© 2022 Microsoft. Alle Rechte vorbehalten. </a:t>
            </a:r>
          </a:p>
        </p:txBody>
      </p:sp>
    </p:spTree>
    <p:extLst>
      <p:ext uri="{BB962C8B-B14F-4D97-AF65-F5344CB8AC3E}">
        <p14:creationId xmlns:p14="http://schemas.microsoft.com/office/powerpoint/2010/main" val="207898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3DA0AFA-BDED-48A6-8BDE-28BB4622D7D0}"/>
              </a:ext>
            </a:extLst>
          </p:cNvPr>
          <p:cNvSpPr>
            <a:spLocks noGrp="1"/>
          </p:cNvSpPr>
          <p:nvPr>
            <p:ph type="title"/>
          </p:nvPr>
        </p:nvSpPr>
        <p:spPr/>
        <p:txBody>
          <a:bodyPr/>
          <a:lstStyle/>
          <a:p>
            <a:r>
              <a:rPr lang="de-de"/>
              <a:t>Demo 02A</a:t>
            </a:r>
          </a:p>
        </p:txBody>
      </p:sp>
      <p:sp>
        <p:nvSpPr>
          <p:cNvPr id="6" name="Content Placeholder 5">
            <a:extLst>
              <a:ext uri="{FF2B5EF4-FFF2-40B4-BE49-F238E27FC236}">
                <a16:creationId xmlns:a16="http://schemas.microsoft.com/office/drawing/2014/main" id="{7479F570-C85A-4737-802A-72AD435E2F1E}"/>
              </a:ext>
            </a:extLst>
          </p:cNvPr>
          <p:cNvSpPr>
            <a:spLocks noGrp="1"/>
          </p:cNvSpPr>
          <p:nvPr>
            <p:ph idx="1"/>
          </p:nvPr>
        </p:nvSpPr>
        <p:spPr/>
        <p:txBody>
          <a:bodyPr/>
          <a:lstStyle/>
          <a:p>
            <a:r>
              <a:rPr lang="de-de"/>
              <a:t>Einen vom Assistenten entworfenen Bericht erstellen</a:t>
            </a:r>
          </a:p>
          <a:p>
            <a:endParaRPr lang="en-US"/>
          </a:p>
        </p:txBody>
      </p:sp>
      <p:sp>
        <p:nvSpPr>
          <p:cNvPr id="4" name="Footer Placeholder 3">
            <a:extLst>
              <a:ext uri="{FF2B5EF4-FFF2-40B4-BE49-F238E27FC236}">
                <a16:creationId xmlns:a16="http://schemas.microsoft.com/office/drawing/2014/main" id="{28F1F336-04D1-4039-A3BE-7F7750EB2D42}"/>
              </a:ext>
            </a:extLst>
          </p:cNvPr>
          <p:cNvSpPr>
            <a:spLocks noGrp="1"/>
          </p:cNvSpPr>
          <p:nvPr>
            <p:ph type="ftr" sz="quarter" idx="10"/>
          </p:nvPr>
        </p:nvSpPr>
        <p:spPr>
          <a:xfrm>
            <a:off x="9011266" y="6492875"/>
            <a:ext cx="3180734" cy="365125"/>
          </a:xfrm>
        </p:spPr>
        <p:txBody>
          <a:bodyPr/>
          <a:lstStyle/>
          <a:p>
            <a:r>
              <a:rPr lang="de-de"/>
              <a:t>© 2022 Microsoft. Alle Rechte vorbehalten. </a:t>
            </a:r>
          </a:p>
        </p:txBody>
      </p:sp>
    </p:spTree>
    <p:extLst>
      <p:ext uri="{BB962C8B-B14F-4D97-AF65-F5344CB8AC3E}">
        <p14:creationId xmlns:p14="http://schemas.microsoft.com/office/powerpoint/2010/main" val="203337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1A3DC-613A-4059-95A7-E5FF93C3AD23}"/>
              </a:ext>
            </a:extLst>
          </p:cNvPr>
          <p:cNvSpPr>
            <a:spLocks noGrp="1"/>
          </p:cNvSpPr>
          <p:nvPr>
            <p:ph type="title"/>
          </p:nvPr>
        </p:nvSpPr>
        <p:spPr/>
        <p:txBody>
          <a:bodyPr/>
          <a:lstStyle/>
          <a:p>
            <a:r>
              <a:rPr lang="de-de"/>
              <a:t>Einführung in Report Builder</a:t>
            </a:r>
          </a:p>
        </p:txBody>
      </p:sp>
      <p:sp>
        <p:nvSpPr>
          <p:cNvPr id="3" name="Text Placeholder 2">
            <a:extLst>
              <a:ext uri="{FF2B5EF4-FFF2-40B4-BE49-F238E27FC236}">
                <a16:creationId xmlns:a16="http://schemas.microsoft.com/office/drawing/2014/main" id="{3BDD8DBB-62CB-4C7B-969D-922116736BF2}"/>
              </a:ext>
            </a:extLst>
          </p:cNvPr>
          <p:cNvSpPr>
            <a:spLocks noGrp="1"/>
          </p:cNvSpPr>
          <p:nvPr>
            <p:ph type="body" sz="quarter" idx="10"/>
          </p:nvPr>
        </p:nvSpPr>
        <p:spPr/>
        <p:txBody>
          <a:bodyPr/>
          <a:lstStyle/>
          <a:p>
            <a:r>
              <a:rPr lang="de-de"/>
              <a:t>Entwicklungsmethodik</a:t>
            </a:r>
          </a:p>
        </p:txBody>
      </p:sp>
      <p:sp>
        <p:nvSpPr>
          <p:cNvPr id="4" name="Content Placeholder 3">
            <a:extLst>
              <a:ext uri="{FF2B5EF4-FFF2-40B4-BE49-F238E27FC236}">
                <a16:creationId xmlns:a16="http://schemas.microsoft.com/office/drawing/2014/main" id="{C8BEEA6A-FD8A-46F4-B58E-66A09B5133AD}"/>
              </a:ext>
            </a:extLst>
          </p:cNvPr>
          <p:cNvSpPr>
            <a:spLocks noGrp="1"/>
          </p:cNvSpPr>
          <p:nvPr>
            <p:ph idx="1"/>
          </p:nvPr>
        </p:nvSpPr>
        <p:spPr/>
        <p:txBody>
          <a:bodyPr/>
          <a:lstStyle/>
          <a:p>
            <a:r>
              <a:rPr lang="de-de"/>
              <a:t>Eine typische Entwicklungsmethodik umfasst die folgenden Schritte: </a:t>
            </a:r>
          </a:p>
          <a:p>
            <a:endParaRPr lang="en-US"/>
          </a:p>
          <a:p>
            <a:pPr marL="715963" indent="-427038">
              <a:buFont typeface="+mj-lt"/>
              <a:buAutoNum type="arabicPeriod"/>
            </a:pPr>
            <a:r>
              <a:rPr lang="de-de" sz="2000"/>
              <a:t>Den Bericht erstellen</a:t>
            </a:r>
          </a:p>
          <a:p>
            <a:pPr marL="715963" indent="-427038">
              <a:buFont typeface="+mj-lt"/>
              <a:buAutoNum type="arabicPeriod"/>
            </a:pPr>
            <a:r>
              <a:rPr lang="de-de" sz="2000"/>
              <a:t>Eine Datenquelle erstellen</a:t>
            </a:r>
          </a:p>
          <a:p>
            <a:pPr marL="715963" indent="-427038">
              <a:buFont typeface="+mj-lt"/>
              <a:buAutoNum type="arabicPeriod"/>
            </a:pPr>
            <a:r>
              <a:rPr lang="de-de" sz="2000"/>
              <a:t>Einen oder mehrere Datasets definieren, um Daten abzurufen</a:t>
            </a:r>
          </a:p>
          <a:p>
            <a:pPr marL="715963" indent="-427038">
              <a:buFont typeface="+mj-lt"/>
              <a:buAutoNum type="arabicPeriod"/>
            </a:pPr>
            <a:r>
              <a:rPr lang="de-de" sz="2000"/>
              <a:t>Berichtsparameter definieren</a:t>
            </a:r>
          </a:p>
          <a:p>
            <a:pPr marL="715963" indent="-427038">
              <a:buFont typeface="+mj-lt"/>
              <a:buAutoNum type="arabicPeriod"/>
            </a:pPr>
            <a:r>
              <a:rPr lang="de-de" sz="2000"/>
              <a:t>Das Berichtslayout entwerfen</a:t>
            </a:r>
          </a:p>
          <a:p>
            <a:pPr marL="715963" indent="-427038">
              <a:buFont typeface="+mj-lt"/>
              <a:buAutoNum type="arabicPeriod"/>
            </a:pPr>
            <a:r>
              <a:rPr lang="de-de" sz="2000"/>
              <a:t>Den Berichtsentwurf testen (im Vorschaumodus)</a:t>
            </a:r>
          </a:p>
          <a:p>
            <a:pPr marL="715963" indent="-427038">
              <a:buFont typeface="+mj-lt"/>
              <a:buAutoNum type="arabicPeriod"/>
            </a:pPr>
            <a:r>
              <a:rPr lang="de-de" sz="2000"/>
              <a:t>Den Bericht im Power BI-Dienst veröffentlichen</a:t>
            </a:r>
          </a:p>
          <a:p>
            <a:pPr marL="715963" indent="-427038">
              <a:buFont typeface="+mj-lt"/>
              <a:buAutoNum type="arabicPeriod"/>
            </a:pPr>
            <a:r>
              <a:rPr lang="de-de" sz="2000"/>
              <a:t>Alle Aufgaben nach der Veröffentlichung konfigurieren</a:t>
            </a:r>
          </a:p>
          <a:p>
            <a:endParaRPr lang="en-US"/>
          </a:p>
        </p:txBody>
      </p:sp>
      <p:sp>
        <p:nvSpPr>
          <p:cNvPr id="5" name="Footer Placeholder 4">
            <a:extLst>
              <a:ext uri="{FF2B5EF4-FFF2-40B4-BE49-F238E27FC236}">
                <a16:creationId xmlns:a16="http://schemas.microsoft.com/office/drawing/2014/main" id="{D2DD3771-22ED-4D5C-A89C-9075966D3B36}"/>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198665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de-de"/>
              <a:t>Übung 02A</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de-de"/>
              <a:t>20 Minuten</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de-de" sz="4400" dirty="0"/>
              <a:t>Ihren ersten Bericht erstellen</a:t>
            </a:r>
          </a:p>
          <a:p>
            <a:pPr marL="0" indent="0">
              <a:buNone/>
            </a:pPr>
            <a:r>
              <a:rPr lang="de-de" dirty="0">
                <a:solidFill>
                  <a:schemeClr val="accent6"/>
                </a:solidFill>
              </a:rPr>
              <a:t>Sie müssen </a:t>
            </a:r>
            <a:r>
              <a:rPr lang="de-de" b="1" dirty="0">
                <a:solidFill>
                  <a:schemeClr val="accent6"/>
                </a:solidFill>
              </a:rPr>
              <a:t>Übung 01A </a:t>
            </a:r>
            <a:r>
              <a:rPr lang="de-de" dirty="0">
                <a:solidFill>
                  <a:schemeClr val="accent6"/>
                </a:solidFill>
              </a:rPr>
              <a:t>erfolgreich abschließen, bevor Sie mit dieser Übung beginnen können.</a:t>
            </a:r>
          </a:p>
          <a:p>
            <a:pPr marL="0" indent="0">
              <a:buNone/>
            </a:pPr>
            <a:r>
              <a:rPr lang="de-de" dirty="0"/>
              <a:t>Das Übungsdokument ist unter &lt;CourseFolder&gt;\PowerBIPRIAD\Lab02A verfügbar</a:t>
            </a:r>
          </a:p>
          <a:p>
            <a:endParaRPr lang="en-US" dirty="0"/>
          </a:p>
          <a:p>
            <a:pPr marL="363538" indent="-363538">
              <a:buFont typeface="+mj-lt"/>
              <a:buAutoNum type="arabicPeriod"/>
            </a:pPr>
            <a:r>
              <a:rPr lang="de-de" sz="2000" dirty="0"/>
              <a:t>Den Bericht erstellen</a:t>
            </a:r>
          </a:p>
          <a:p>
            <a:endParaRPr lang="en-US" dirty="0"/>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382904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E532-335B-4785-A4C3-DD55309A0A83}"/>
              </a:ext>
            </a:extLst>
          </p:cNvPr>
          <p:cNvSpPr>
            <a:spLocks noGrp="1"/>
          </p:cNvSpPr>
          <p:nvPr>
            <p:ph type="title"/>
          </p:nvPr>
        </p:nvSpPr>
        <p:spPr/>
        <p:txBody>
          <a:bodyPr/>
          <a:lstStyle/>
          <a:p>
            <a:r>
              <a:rPr lang="de-de"/>
              <a:t>Entwerfen von Berichtslayouts</a:t>
            </a:r>
          </a:p>
        </p:txBody>
      </p:sp>
      <p:sp>
        <p:nvSpPr>
          <p:cNvPr id="3" name="Text Placeholder 2" hidden="1">
            <a:extLst>
              <a:ext uri="{FF2B5EF4-FFF2-40B4-BE49-F238E27FC236}">
                <a16:creationId xmlns:a16="http://schemas.microsoft.com/office/drawing/2014/main" id="{91929832-3A8C-487B-883A-D517FA48EE27}"/>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FCB2FFA1-7E2E-47EA-B883-D05D24A580D7}"/>
              </a:ext>
            </a:extLst>
          </p:cNvPr>
          <p:cNvSpPr>
            <a:spLocks noGrp="1"/>
          </p:cNvSpPr>
          <p:nvPr>
            <p:ph idx="1"/>
          </p:nvPr>
        </p:nvSpPr>
        <p:spPr>
          <a:xfrm>
            <a:off x="457199" y="2070000"/>
            <a:ext cx="11533239" cy="4788000"/>
          </a:xfrm>
        </p:spPr>
        <p:txBody>
          <a:bodyPr/>
          <a:lstStyle/>
          <a:p>
            <a:r>
              <a:rPr lang="de-de" dirty="0"/>
              <a:t>Jeder Bericht besteht aus einem Textkörper und kann optional eine Kopf- und/oder Fußzeile enthalten, die für jede Seite wiederholt wird.</a:t>
            </a:r>
          </a:p>
          <a:p>
            <a:pPr lvl="1"/>
            <a:r>
              <a:rPr lang="de-de" dirty="0"/>
              <a:t>Kopf-/Fußzeilen können für die erste und/oder letzte Seite weggelassen werden.</a:t>
            </a:r>
          </a:p>
          <a:p>
            <a:endParaRPr lang="en-US" dirty="0"/>
          </a:p>
          <a:p>
            <a:endParaRPr lang="en-US" dirty="0"/>
          </a:p>
        </p:txBody>
      </p:sp>
      <p:sp>
        <p:nvSpPr>
          <p:cNvPr id="5" name="Footer Placeholder 4">
            <a:extLst>
              <a:ext uri="{FF2B5EF4-FFF2-40B4-BE49-F238E27FC236}">
                <a16:creationId xmlns:a16="http://schemas.microsoft.com/office/drawing/2014/main" id="{B3EF7BDA-0F24-44FA-AA2E-7924EF1150B5}"/>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pic>
        <p:nvPicPr>
          <p:cNvPr id="8" name="Picture 7">
            <a:extLst>
              <a:ext uri="{FF2B5EF4-FFF2-40B4-BE49-F238E27FC236}">
                <a16:creationId xmlns:a16="http://schemas.microsoft.com/office/drawing/2014/main" id="{EBCE4D80-F159-D705-187B-50483210CDB9}"/>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527431" y="3804584"/>
            <a:ext cx="9496009" cy="1192286"/>
          </a:xfrm>
          <a:prstGeom prst="rect">
            <a:avLst/>
          </a:prstGeom>
        </p:spPr>
      </p:pic>
      <p:sp>
        <p:nvSpPr>
          <p:cNvPr id="9" name="Rectangle 8">
            <a:extLst>
              <a:ext uri="{FF2B5EF4-FFF2-40B4-BE49-F238E27FC236}">
                <a16:creationId xmlns:a16="http://schemas.microsoft.com/office/drawing/2014/main" id="{2B8D0674-7E0B-4F30-AEA3-E9C2DB1C7C6F}"/>
              </a:ext>
              <a:ext uri="{C183D7F6-B498-43B3-948B-1728B52AA6E4}">
                <adec:decorative xmlns:adec="http://schemas.microsoft.com/office/drawing/2017/decorative" val="1"/>
              </a:ext>
            </a:extLst>
          </p:cNvPr>
          <p:cNvSpPr/>
          <p:nvPr/>
        </p:nvSpPr>
        <p:spPr>
          <a:xfrm>
            <a:off x="8717280" y="3804585"/>
            <a:ext cx="1372424" cy="1192285"/>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144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826A-14C4-4493-8F98-E2933FBB18B1}"/>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01604FE0-2FA4-46DE-933F-8803937CEE88}"/>
              </a:ext>
            </a:extLst>
          </p:cNvPr>
          <p:cNvSpPr>
            <a:spLocks noGrp="1"/>
          </p:cNvSpPr>
          <p:nvPr>
            <p:ph type="body" sz="quarter" idx="10"/>
          </p:nvPr>
        </p:nvSpPr>
        <p:spPr/>
        <p:txBody>
          <a:bodyPr/>
          <a:lstStyle/>
          <a:p>
            <a:r>
              <a:rPr lang="de-de"/>
              <a:t>Bericht</a:t>
            </a:r>
          </a:p>
        </p:txBody>
      </p:sp>
      <p:sp>
        <p:nvSpPr>
          <p:cNvPr id="4" name="Content Placeholder 3">
            <a:extLst>
              <a:ext uri="{FF2B5EF4-FFF2-40B4-BE49-F238E27FC236}">
                <a16:creationId xmlns:a16="http://schemas.microsoft.com/office/drawing/2014/main" id="{B8F0AEA5-CBBC-4FA8-870D-6368AE1AEA5A}"/>
              </a:ext>
            </a:extLst>
          </p:cNvPr>
          <p:cNvSpPr>
            <a:spLocks noGrp="1"/>
          </p:cNvSpPr>
          <p:nvPr>
            <p:ph idx="1"/>
          </p:nvPr>
        </p:nvSpPr>
        <p:spPr>
          <a:xfrm>
            <a:off x="457199" y="2070000"/>
            <a:ext cx="10943969" cy="4788000"/>
          </a:xfrm>
        </p:spPr>
        <p:txBody>
          <a:bodyPr/>
          <a:lstStyle/>
          <a:p>
            <a:r>
              <a:rPr lang="de-de" dirty="0"/>
              <a:t>Konfigurieren Sie den Bericht mit der einzustellenden Eigenschaftenseite: </a:t>
            </a:r>
          </a:p>
          <a:p>
            <a:pPr lvl="1"/>
            <a:r>
              <a:rPr lang="de-de" dirty="0"/>
              <a:t>Seiteneinheiten (Zoll oder Zentimeter)</a:t>
            </a:r>
          </a:p>
          <a:p>
            <a:pPr lvl="1"/>
            <a:r>
              <a:rPr lang="de-de" dirty="0"/>
              <a:t>Seitenausrichtung</a:t>
            </a:r>
          </a:p>
          <a:p>
            <a:pPr lvl="1"/>
            <a:r>
              <a:rPr lang="de-de" dirty="0"/>
              <a:t>Seitengröße: Verwenden Sie Standardgrößen oder benutzerdefinierte Breite und Höhe.</a:t>
            </a:r>
          </a:p>
          <a:p>
            <a:pPr lvl="1"/>
            <a:r>
              <a:rPr lang="de-de" dirty="0"/>
              <a:t>Ränder</a:t>
            </a:r>
          </a:p>
          <a:p>
            <a:r>
              <a:rPr lang="de-de" dirty="0"/>
              <a:t>Die Seitengröße </a:t>
            </a:r>
            <a:r>
              <a:rPr lang="de-de" i="1" dirty="0"/>
              <a:t>„Weniger Ränder“</a:t>
            </a:r>
            <a:r>
              <a:rPr lang="de-de" dirty="0"/>
              <a:t> bestimmt den verfügbaren Seitenbereich für den Berichtsentwurf.</a:t>
            </a:r>
          </a:p>
          <a:p>
            <a:endParaRPr lang="en-US" dirty="0"/>
          </a:p>
          <a:p>
            <a:endParaRPr lang="en-US" dirty="0"/>
          </a:p>
        </p:txBody>
      </p:sp>
      <p:sp>
        <p:nvSpPr>
          <p:cNvPr id="6" name="TextBox 5">
            <a:extLst>
              <a:ext uri="{FF2B5EF4-FFF2-40B4-BE49-F238E27FC236}">
                <a16:creationId xmlns:a16="http://schemas.microsoft.com/office/drawing/2014/main" id="{28A6C5D6-BFC8-4CC6-9960-D07B5F5F4360}"/>
              </a:ext>
            </a:extLst>
          </p:cNvPr>
          <p:cNvSpPr txBox="1"/>
          <p:nvPr/>
        </p:nvSpPr>
        <p:spPr>
          <a:xfrm>
            <a:off x="790832" y="5691066"/>
            <a:ext cx="5919684" cy="1126462"/>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t>Tipp: Achten Sie darauf, dass die Breite des Berichtstextkörpers der Seitengröße entspricht, wobei Ränder und Kopf-/Fußzeilen berücksichtigt werden.</a:t>
            </a:r>
          </a:p>
        </p:txBody>
      </p:sp>
      <p:sp>
        <p:nvSpPr>
          <p:cNvPr id="5" name="Footer Placeholder 4">
            <a:extLst>
              <a:ext uri="{FF2B5EF4-FFF2-40B4-BE49-F238E27FC236}">
                <a16:creationId xmlns:a16="http://schemas.microsoft.com/office/drawing/2014/main" id="{4F800036-815C-4341-97CF-1165E586FAC2}"/>
              </a:ext>
            </a:extLst>
          </p:cNvPr>
          <p:cNvSpPr>
            <a:spLocks noGrp="1"/>
          </p:cNvSpPr>
          <p:nvPr>
            <p:ph type="ftr" sz="quarter" idx="11"/>
          </p:nvPr>
        </p:nvSpPr>
        <p:spPr>
          <a:xfrm>
            <a:off x="9114504" y="6492875"/>
            <a:ext cx="3077496" cy="365125"/>
          </a:xfrm>
        </p:spPr>
        <p:txBody>
          <a:bodyPr/>
          <a:lstStyle/>
          <a:p>
            <a:r>
              <a:rPr lang="de-de" dirty="0"/>
              <a:t>© 2022 Microsoft. Alle Rechte vorbehalten. </a:t>
            </a:r>
          </a:p>
        </p:txBody>
      </p:sp>
    </p:spTree>
    <p:extLst>
      <p:ext uri="{BB962C8B-B14F-4D97-AF65-F5344CB8AC3E}">
        <p14:creationId xmlns:p14="http://schemas.microsoft.com/office/powerpoint/2010/main" val="6832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826A-14C4-4493-8F98-E2933FBB18B1}"/>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01604FE0-2FA4-46DE-933F-8803937CEE88}"/>
              </a:ext>
            </a:extLst>
          </p:cNvPr>
          <p:cNvSpPr>
            <a:spLocks noGrp="1"/>
          </p:cNvSpPr>
          <p:nvPr>
            <p:ph type="body" sz="quarter" idx="10"/>
          </p:nvPr>
        </p:nvSpPr>
        <p:spPr/>
        <p:txBody>
          <a:bodyPr/>
          <a:lstStyle/>
          <a:p>
            <a:r>
              <a:rPr lang="de-de"/>
              <a:t>Bericht » Zusätzliche Eigenschaften</a:t>
            </a:r>
          </a:p>
        </p:txBody>
      </p:sp>
      <p:sp>
        <p:nvSpPr>
          <p:cNvPr id="4" name="Content Placeholder 3">
            <a:extLst>
              <a:ext uri="{FF2B5EF4-FFF2-40B4-BE49-F238E27FC236}">
                <a16:creationId xmlns:a16="http://schemas.microsoft.com/office/drawing/2014/main" id="{B8F0AEA5-CBBC-4FA8-870D-6368AE1AEA5A}"/>
              </a:ext>
            </a:extLst>
          </p:cNvPr>
          <p:cNvSpPr>
            <a:spLocks noGrp="1"/>
          </p:cNvSpPr>
          <p:nvPr>
            <p:ph idx="1"/>
          </p:nvPr>
        </p:nvSpPr>
        <p:spPr/>
        <p:txBody>
          <a:bodyPr/>
          <a:lstStyle/>
          <a:p>
            <a:r>
              <a:rPr lang="de-de"/>
              <a:t>Verwenden Sie den Bereich „Eigenschaften“, um zusätzliche Berichtseigenschaften zu konfigurieren: </a:t>
            </a:r>
          </a:p>
          <a:p>
            <a:pPr lvl="1"/>
            <a:r>
              <a:rPr lang="de-de"/>
              <a:t>Autor</a:t>
            </a:r>
          </a:p>
          <a:p>
            <a:pPr lvl="1"/>
            <a:r>
              <a:rPr lang="de-de"/>
              <a:t>Beschreibung</a:t>
            </a:r>
          </a:p>
          <a:p>
            <a:pPr lvl="1"/>
            <a:r>
              <a:rPr lang="de-de"/>
              <a:t>Sprache</a:t>
            </a:r>
          </a:p>
          <a:p>
            <a:pPr lvl="1"/>
            <a:r>
              <a:rPr lang="de-de"/>
              <a:t>Spalten</a:t>
            </a:r>
          </a:p>
          <a:p>
            <a:pPr lvl="1"/>
            <a:r>
              <a:rPr lang="de-de"/>
              <a:t>Hintergrundfarbe oder Bild</a:t>
            </a:r>
          </a:p>
          <a:p>
            <a:pPr lvl="1"/>
            <a:r>
              <a:rPr lang="de-de"/>
              <a:t>Zeitintervall für automatische Aktualisierung (Sekunden)</a:t>
            </a:r>
          </a:p>
          <a:p>
            <a:endParaRPr lang="en-US"/>
          </a:p>
        </p:txBody>
      </p:sp>
      <p:sp>
        <p:nvSpPr>
          <p:cNvPr id="5" name="Footer Placeholder 4">
            <a:extLst>
              <a:ext uri="{FF2B5EF4-FFF2-40B4-BE49-F238E27FC236}">
                <a16:creationId xmlns:a16="http://schemas.microsoft.com/office/drawing/2014/main" id="{4F800036-815C-4341-97CF-1165E586FAC2}"/>
              </a:ext>
            </a:extLst>
          </p:cNvPr>
          <p:cNvSpPr>
            <a:spLocks noGrp="1"/>
          </p:cNvSpPr>
          <p:nvPr>
            <p:ph type="ftr" sz="quarter" idx="11"/>
          </p:nvPr>
        </p:nvSpPr>
        <p:spPr>
          <a:xfrm>
            <a:off x="9114504" y="6492875"/>
            <a:ext cx="3077496" cy="365125"/>
          </a:xfrm>
        </p:spPr>
        <p:txBody>
          <a:bodyPr/>
          <a:lstStyle/>
          <a:p>
            <a:r>
              <a:rPr lang="de-de" dirty="0"/>
              <a:t>© 2022 Microsoft. Alle Rechte vorbehalten. </a:t>
            </a:r>
          </a:p>
        </p:txBody>
      </p:sp>
    </p:spTree>
    <p:extLst>
      <p:ext uri="{BB962C8B-B14F-4D97-AF65-F5344CB8AC3E}">
        <p14:creationId xmlns:p14="http://schemas.microsoft.com/office/powerpoint/2010/main" val="329825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826A-14C4-4493-8F98-E2933FBB18B1}"/>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01604FE0-2FA4-46DE-933F-8803937CEE88}"/>
              </a:ext>
            </a:extLst>
          </p:cNvPr>
          <p:cNvSpPr>
            <a:spLocks noGrp="1"/>
          </p:cNvSpPr>
          <p:nvPr>
            <p:ph type="body" sz="quarter" idx="10"/>
          </p:nvPr>
        </p:nvSpPr>
        <p:spPr/>
        <p:txBody>
          <a:bodyPr/>
          <a:lstStyle/>
          <a:p>
            <a:r>
              <a:rPr lang="de-de"/>
              <a:t>Bericht » Variablen</a:t>
            </a:r>
          </a:p>
        </p:txBody>
      </p:sp>
      <p:sp>
        <p:nvSpPr>
          <p:cNvPr id="4" name="Content Placeholder 3">
            <a:extLst>
              <a:ext uri="{FF2B5EF4-FFF2-40B4-BE49-F238E27FC236}">
                <a16:creationId xmlns:a16="http://schemas.microsoft.com/office/drawing/2014/main" id="{B8F0AEA5-CBBC-4FA8-870D-6368AE1AEA5A}"/>
              </a:ext>
            </a:extLst>
          </p:cNvPr>
          <p:cNvSpPr>
            <a:spLocks noGrp="1"/>
          </p:cNvSpPr>
          <p:nvPr>
            <p:ph idx="1"/>
          </p:nvPr>
        </p:nvSpPr>
        <p:spPr/>
        <p:txBody>
          <a:bodyPr/>
          <a:lstStyle/>
          <a:p>
            <a:r>
              <a:rPr lang="de-de"/>
              <a:t>Verwenden Sie eine </a:t>
            </a:r>
            <a:r>
              <a:rPr lang="de-de" b="1"/>
              <a:t>Berichtsvariable</a:t>
            </a:r>
            <a:r>
              <a:rPr lang="de-de"/>
              <a:t>, um einen Wert für zeitabhängige Berechnungen zu haben.</a:t>
            </a:r>
          </a:p>
          <a:p>
            <a:r>
              <a:rPr lang="de-de"/>
              <a:t>Sie werden einmal berechnet und können in Ausdrücken in einem Bericht verwendet werden.</a:t>
            </a:r>
          </a:p>
          <a:p>
            <a:r>
              <a:rPr lang="de-de"/>
              <a:t>Sie sind standardmäßig schreibgeschützt und können auf „Lese- und Schreibzugriff“ eingestellt werden.</a:t>
            </a:r>
          </a:p>
          <a:p>
            <a:r>
              <a:rPr lang="de-de"/>
              <a:t>Der Wert bleibt während einer Sitzung erhalten, bis der Bericht erneut verarbeitet wird.</a:t>
            </a:r>
          </a:p>
          <a:p>
            <a:endParaRPr lang="en-US"/>
          </a:p>
        </p:txBody>
      </p:sp>
      <p:sp>
        <p:nvSpPr>
          <p:cNvPr id="6" name="TextBox 5">
            <a:extLst>
              <a:ext uri="{FF2B5EF4-FFF2-40B4-BE49-F238E27FC236}">
                <a16:creationId xmlns:a16="http://schemas.microsoft.com/office/drawing/2014/main" id="{DB1FFF8C-25D3-449E-9565-31A2D605F3BE}"/>
              </a:ext>
            </a:extLst>
          </p:cNvPr>
          <p:cNvSpPr txBox="1"/>
          <p:nvPr/>
        </p:nvSpPr>
        <p:spPr>
          <a:xfrm>
            <a:off x="778476" y="5674195"/>
            <a:ext cx="3852518" cy="8494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a:t>Variablen sind ein fortschrittliches Entwurfskonzept.</a:t>
            </a:r>
          </a:p>
        </p:txBody>
      </p:sp>
      <p:sp>
        <p:nvSpPr>
          <p:cNvPr id="5" name="Footer Placeholder 4">
            <a:extLst>
              <a:ext uri="{FF2B5EF4-FFF2-40B4-BE49-F238E27FC236}">
                <a16:creationId xmlns:a16="http://schemas.microsoft.com/office/drawing/2014/main" id="{4F800036-815C-4341-97CF-1165E586FAC2}"/>
              </a:ext>
            </a:extLst>
          </p:cNvPr>
          <p:cNvSpPr>
            <a:spLocks noGrp="1"/>
          </p:cNvSpPr>
          <p:nvPr>
            <p:ph type="ftr" sz="quarter" idx="11"/>
          </p:nvPr>
        </p:nvSpPr>
        <p:spPr>
          <a:xfrm>
            <a:off x="8908026" y="6492875"/>
            <a:ext cx="3283974" cy="365125"/>
          </a:xfrm>
        </p:spPr>
        <p:txBody>
          <a:bodyPr/>
          <a:lstStyle/>
          <a:p>
            <a:r>
              <a:rPr lang="de-de" dirty="0"/>
              <a:t>© 2022 Microsoft. Alle Rechte vorbehalten. </a:t>
            </a:r>
          </a:p>
        </p:txBody>
      </p:sp>
    </p:spTree>
    <p:extLst>
      <p:ext uri="{BB962C8B-B14F-4D97-AF65-F5344CB8AC3E}">
        <p14:creationId xmlns:p14="http://schemas.microsoft.com/office/powerpoint/2010/main" val="668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826A-14C4-4493-8F98-E2933FBB18B1}"/>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01604FE0-2FA4-46DE-933F-8803937CEE88}"/>
              </a:ext>
            </a:extLst>
          </p:cNvPr>
          <p:cNvSpPr>
            <a:spLocks noGrp="1"/>
          </p:cNvSpPr>
          <p:nvPr>
            <p:ph type="body" sz="quarter" idx="10"/>
          </p:nvPr>
        </p:nvSpPr>
        <p:spPr/>
        <p:txBody>
          <a:bodyPr/>
          <a:lstStyle/>
          <a:p>
            <a:r>
              <a:rPr lang="de-de"/>
              <a:t>Berichtsobjekte</a:t>
            </a:r>
          </a:p>
        </p:txBody>
      </p:sp>
      <p:sp>
        <p:nvSpPr>
          <p:cNvPr id="4" name="Content Placeholder 3">
            <a:extLst>
              <a:ext uri="{FF2B5EF4-FFF2-40B4-BE49-F238E27FC236}">
                <a16:creationId xmlns:a16="http://schemas.microsoft.com/office/drawing/2014/main" id="{B8F0AEA5-CBBC-4FA8-870D-6368AE1AEA5A}"/>
              </a:ext>
            </a:extLst>
          </p:cNvPr>
          <p:cNvSpPr>
            <a:spLocks noGrp="1"/>
          </p:cNvSpPr>
          <p:nvPr>
            <p:ph idx="1"/>
          </p:nvPr>
        </p:nvSpPr>
        <p:spPr/>
        <p:txBody>
          <a:bodyPr/>
          <a:lstStyle/>
          <a:p>
            <a:r>
              <a:rPr lang="de-de"/>
              <a:t>Berichtsobjekte können aus der Menübandregisterkarte </a:t>
            </a:r>
            <a:r>
              <a:rPr lang="de-de" b="1"/>
              <a:t>Einfügen</a:t>
            </a:r>
            <a:r>
              <a:rPr lang="de-de"/>
              <a:t> hinzugefügt werden.</a:t>
            </a:r>
          </a:p>
          <a:p>
            <a:r>
              <a:rPr lang="de-de"/>
              <a:t>Sie bestehen aus: </a:t>
            </a:r>
          </a:p>
          <a:p>
            <a:pPr lvl="1"/>
            <a:r>
              <a:rPr lang="de-de"/>
              <a:t>Datenbereichen</a:t>
            </a:r>
          </a:p>
          <a:p>
            <a:pPr lvl="1"/>
            <a:r>
              <a:rPr lang="de-de"/>
              <a:t>Datenvisualisierungen</a:t>
            </a:r>
          </a:p>
          <a:p>
            <a:pPr lvl="1"/>
            <a:r>
              <a:rPr lang="de-de"/>
              <a:t>Berichtselementen</a:t>
            </a:r>
          </a:p>
          <a:p>
            <a:pPr lvl="1"/>
            <a:r>
              <a:rPr lang="de-de"/>
              <a:t>Unterberichten</a:t>
            </a:r>
          </a:p>
          <a:p>
            <a:endParaRPr lang="en-US"/>
          </a:p>
        </p:txBody>
      </p:sp>
      <p:sp>
        <p:nvSpPr>
          <p:cNvPr id="7" name="Right Brace 6" descr="Data regions and data visualizations are...">
            <a:extLst>
              <a:ext uri="{FF2B5EF4-FFF2-40B4-BE49-F238E27FC236}">
                <a16:creationId xmlns:a16="http://schemas.microsoft.com/office/drawing/2014/main" id="{27E9B358-BCE4-4179-8601-3981D848CCCF}"/>
              </a:ext>
              <a:ext uri="{C183D7F6-B498-43B3-948B-1728B52AA6E4}">
                <adec:decorative xmlns:adec="http://schemas.microsoft.com/office/drawing/2017/decorative" val="0"/>
              </a:ext>
            </a:extLst>
          </p:cNvPr>
          <p:cNvSpPr/>
          <p:nvPr/>
        </p:nvSpPr>
        <p:spPr>
          <a:xfrm>
            <a:off x="4125098" y="3429000"/>
            <a:ext cx="335560" cy="728460"/>
          </a:xfrm>
          <a:prstGeom prst="rightBrace">
            <a:avLst/>
          </a:prstGeom>
          <a:noFill/>
          <a:ln w="952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DB1FFF8C-25D3-449E-9565-31A2D605F3BE}"/>
              </a:ext>
            </a:extLst>
          </p:cNvPr>
          <p:cNvSpPr txBox="1"/>
          <p:nvPr/>
        </p:nvSpPr>
        <p:spPr>
          <a:xfrm>
            <a:off x="4644081" y="3520847"/>
            <a:ext cx="2903838"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dirty="0"/>
              <a:t>Eingeführt in Modul 05</a:t>
            </a:r>
          </a:p>
        </p:txBody>
      </p:sp>
      <p:sp>
        <p:nvSpPr>
          <p:cNvPr id="5" name="Footer Placeholder 4">
            <a:extLst>
              <a:ext uri="{FF2B5EF4-FFF2-40B4-BE49-F238E27FC236}">
                <a16:creationId xmlns:a16="http://schemas.microsoft.com/office/drawing/2014/main" id="{4F800036-815C-4341-97CF-1165E586FAC2}"/>
              </a:ext>
            </a:extLst>
          </p:cNvPr>
          <p:cNvSpPr>
            <a:spLocks noGrp="1"/>
          </p:cNvSpPr>
          <p:nvPr>
            <p:ph type="ftr" sz="quarter" idx="11"/>
          </p:nvPr>
        </p:nvSpPr>
        <p:spPr>
          <a:xfrm>
            <a:off x="9011265" y="6492875"/>
            <a:ext cx="3180735" cy="365125"/>
          </a:xfrm>
        </p:spPr>
        <p:txBody>
          <a:bodyPr/>
          <a:lstStyle/>
          <a:p>
            <a:r>
              <a:rPr lang="de-de" dirty="0"/>
              <a:t>© 2022 Microsoft. Alle Rechte vorbehalten. </a:t>
            </a:r>
          </a:p>
        </p:txBody>
      </p:sp>
    </p:spTree>
    <p:extLst>
      <p:ext uri="{BB962C8B-B14F-4D97-AF65-F5344CB8AC3E}">
        <p14:creationId xmlns:p14="http://schemas.microsoft.com/office/powerpoint/2010/main" val="75144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Berichtsobjekte » Berichtselemente</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412060"/>
            <a:ext cx="11235600" cy="3150973"/>
          </a:xfrm>
        </p:spPr>
        <p:txBody>
          <a:bodyPr/>
          <a:lstStyle/>
          <a:p>
            <a:r>
              <a:rPr lang="de-de" dirty="0"/>
              <a:t>Verwenden Sie </a:t>
            </a:r>
            <a:r>
              <a:rPr lang="de-de" b="1" dirty="0"/>
              <a:t>Berichtselemente</a:t>
            </a:r>
            <a:r>
              <a:rPr lang="de-de" dirty="0"/>
              <a:t>, um das Layout visuell ansprechender zu machen.</a:t>
            </a:r>
          </a:p>
          <a:p>
            <a:pPr lvl="1"/>
            <a:r>
              <a:rPr lang="de-de" dirty="0"/>
              <a:t>Sie werden häufig unabhängig von Berichtsdaten konfiguriert.</a:t>
            </a:r>
          </a:p>
          <a:p>
            <a:r>
              <a:rPr lang="de-de" dirty="0"/>
              <a:t>Berichtselemente beinhalten:</a:t>
            </a:r>
          </a:p>
          <a:p>
            <a:pPr lvl="1"/>
            <a:r>
              <a:rPr lang="de-de" sz="2000" dirty="0"/>
              <a:t>Textfeld</a:t>
            </a:r>
          </a:p>
          <a:p>
            <a:pPr lvl="1"/>
            <a:r>
              <a:rPr lang="de-de" sz="2000" dirty="0"/>
              <a:t>Bild</a:t>
            </a:r>
          </a:p>
          <a:p>
            <a:pPr lvl="1"/>
            <a:r>
              <a:rPr lang="de-de" sz="2000" dirty="0"/>
              <a:t>Linie</a:t>
            </a:r>
          </a:p>
          <a:p>
            <a:pPr lvl="1"/>
            <a:r>
              <a:rPr lang="de-de" sz="2000" dirty="0"/>
              <a:t>Rechteck</a:t>
            </a:r>
          </a:p>
          <a:p>
            <a:endParaRPr lang="en-US" dirty="0"/>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pic>
        <p:nvPicPr>
          <p:cNvPr id="10" name="Picture 9">
            <a:extLst>
              <a:ext uri="{FF2B5EF4-FFF2-40B4-BE49-F238E27FC236}">
                <a16:creationId xmlns:a16="http://schemas.microsoft.com/office/drawing/2014/main" id="{2F00A1D6-E746-6606-46B1-28CE234359C0}"/>
              </a:ext>
              <a:ext uri="{C183D7F6-B498-43B3-948B-1728B52AA6E4}">
                <adec:decorative xmlns:adec="http://schemas.microsoft.com/office/drawing/2017/decorative" val="1"/>
              </a:ext>
            </a:extLst>
          </p:cNvPr>
          <p:cNvPicPr>
            <a:picLocks/>
          </p:cNvPicPr>
          <p:nvPr/>
        </p:nvPicPr>
        <p:blipFill>
          <a:blip r:embed="rId3">
            <a:extLst>
              <a:ext uri="{28A0092B-C50C-407E-A947-70E740481C1C}">
                <a14:useLocalDpi xmlns:a14="http://schemas.microsoft.com/office/drawing/2010/main" val="0"/>
              </a:ext>
            </a:extLst>
          </a:blip>
          <a:srcRect/>
          <a:stretch/>
        </p:blipFill>
        <p:spPr>
          <a:xfrm>
            <a:off x="527431" y="1993856"/>
            <a:ext cx="9496009" cy="1192286"/>
          </a:xfrm>
          <a:prstGeom prst="rect">
            <a:avLst/>
          </a:prstGeom>
        </p:spPr>
      </p:pic>
      <p:sp>
        <p:nvSpPr>
          <p:cNvPr id="11" name="Rectangle 10">
            <a:extLst>
              <a:ext uri="{FF2B5EF4-FFF2-40B4-BE49-F238E27FC236}">
                <a16:creationId xmlns:a16="http://schemas.microsoft.com/office/drawing/2014/main" id="{2BF8752F-B707-A4DD-B5BC-1DBBE62A959D}"/>
              </a:ext>
              <a:ext uri="{C183D7F6-B498-43B3-948B-1728B52AA6E4}">
                <adec:decorative xmlns:adec="http://schemas.microsoft.com/office/drawing/2017/decorative" val="1"/>
              </a:ext>
            </a:extLst>
          </p:cNvPr>
          <p:cNvSpPr/>
          <p:nvPr/>
        </p:nvSpPr>
        <p:spPr>
          <a:xfrm>
            <a:off x="5773783" y="2085078"/>
            <a:ext cx="2134541" cy="1101064"/>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434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B079-82B7-4635-8FF4-92B629D1C391}"/>
              </a:ext>
            </a:extLst>
          </p:cNvPr>
          <p:cNvSpPr>
            <a:spLocks noGrp="1"/>
          </p:cNvSpPr>
          <p:nvPr>
            <p:ph type="title"/>
          </p:nvPr>
        </p:nvSpPr>
        <p:spPr/>
        <p:txBody>
          <a:bodyPr/>
          <a:lstStyle/>
          <a:p>
            <a:r>
              <a:rPr lang="de-de"/>
              <a:t>Übungseinheiten</a:t>
            </a:r>
          </a:p>
        </p:txBody>
      </p:sp>
      <p:sp>
        <p:nvSpPr>
          <p:cNvPr id="3" name="Text Placeholder 2" hidden="1">
            <a:extLst>
              <a:ext uri="{FF2B5EF4-FFF2-40B4-BE49-F238E27FC236}">
                <a16:creationId xmlns:a16="http://schemas.microsoft.com/office/drawing/2014/main" id="{24D949B1-5F59-4E66-A9D0-1DE706FEBE83}"/>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AB6262F0-B81E-4ABB-90F6-9C0B10C32374}"/>
              </a:ext>
            </a:extLst>
          </p:cNvPr>
          <p:cNvSpPr>
            <a:spLocks noGrp="1"/>
          </p:cNvSpPr>
          <p:nvPr>
            <p:ph idx="1"/>
          </p:nvPr>
        </p:nvSpPr>
        <p:spPr/>
        <p:txBody>
          <a:bodyPr/>
          <a:lstStyle/>
          <a:p>
            <a:pPr marL="0" indent="0">
              <a:buNone/>
            </a:pPr>
            <a:r>
              <a:rPr lang="de-de"/>
              <a:t>01A: Erste Schritte</a:t>
            </a:r>
            <a:r>
              <a:rPr lang="de-de" sz="1400"/>
              <a:t> 15 Minuten</a:t>
            </a:r>
          </a:p>
          <a:p>
            <a:pPr marL="0" indent="0">
              <a:buNone/>
            </a:pPr>
            <a:r>
              <a:rPr lang="de-de"/>
              <a:t>02A: Ihren ersten Bericht erstellen</a:t>
            </a:r>
            <a:r>
              <a:rPr lang="de-de" sz="1400"/>
              <a:t>  20 Minuten</a:t>
            </a:r>
          </a:p>
          <a:p>
            <a:pPr marL="0" indent="0">
              <a:buNone/>
            </a:pPr>
            <a:r>
              <a:rPr lang="de-de"/>
              <a:t>02B: Eine Berichtsvorlage entwickeln</a:t>
            </a:r>
            <a:r>
              <a:rPr lang="de-de" sz="1400"/>
              <a:t> 30 Minuten</a:t>
            </a:r>
          </a:p>
          <a:p>
            <a:pPr marL="0" indent="0">
              <a:buNone/>
            </a:pPr>
            <a:r>
              <a:rPr lang="de-de"/>
              <a:t>03A: Einen Listenbericht entwickeln</a:t>
            </a:r>
            <a:r>
              <a:rPr lang="de-de" sz="1400"/>
              <a:t> 45 Minuten</a:t>
            </a:r>
          </a:p>
          <a:p>
            <a:pPr marL="0" indent="0">
              <a:buNone/>
            </a:pPr>
            <a:r>
              <a:rPr lang="de-de"/>
              <a:t>04A: Mit Parametern arbeiten</a:t>
            </a:r>
            <a:r>
              <a:rPr lang="de-de" sz="1400"/>
              <a:t> 45 Minuten</a:t>
            </a:r>
          </a:p>
          <a:p>
            <a:pPr marL="0" indent="0">
              <a:buNone/>
            </a:pPr>
            <a:r>
              <a:rPr lang="de-de"/>
              <a:t>05A: Einen Tabellenbericht entwickeln – Teil 1</a:t>
            </a:r>
            <a:r>
              <a:rPr lang="de-de" sz="1400"/>
              <a:t> 60 Minuten</a:t>
            </a:r>
          </a:p>
          <a:p>
            <a:pPr marL="0" indent="0">
              <a:buNone/>
            </a:pPr>
            <a:r>
              <a:rPr lang="de-de"/>
              <a:t>05B: Einen Tabellenbericht entwickeln – Teil 2</a:t>
            </a:r>
            <a:r>
              <a:rPr lang="de-de" sz="1400"/>
              <a:t> 20 Minuten</a:t>
            </a:r>
          </a:p>
          <a:p>
            <a:pPr marL="0" indent="0">
              <a:buNone/>
            </a:pPr>
            <a:r>
              <a:rPr lang="de-de"/>
              <a:t>06A: Interaktivitätsfunktionen hinzufügen</a:t>
            </a:r>
            <a:r>
              <a:rPr lang="de-de" sz="1400"/>
              <a:t> 10 Minuten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2800" b="0" i="0" u="none" strike="noStrike" kern="1200" cap="none" spc="0" normalizeH="0" baseline="0" noProof="0">
                <a:ln>
                  <a:noFill/>
                </a:ln>
                <a:solidFill>
                  <a:srgbClr val="191919"/>
                </a:solidFill>
                <a:effectLst/>
                <a:uLnTx/>
                <a:uFillTx/>
                <a:latin typeface="Segoe UI"/>
                <a:ea typeface="+mn-ea"/>
                <a:cs typeface="+mn-cs"/>
              </a:rPr>
              <a:t>07A: Das paginierte Berichtselement verwenden</a:t>
            </a:r>
            <a:r>
              <a:rPr kumimoji="0" lang="de-de" sz="1400" b="0" i="0" u="none" strike="noStrike" kern="1200" cap="none" spc="0" normalizeH="0" baseline="0" noProof="0">
                <a:ln>
                  <a:noFill/>
                </a:ln>
                <a:solidFill>
                  <a:srgbClr val="191919"/>
                </a:solidFill>
                <a:effectLst/>
                <a:uLnTx/>
                <a:uFillTx/>
                <a:latin typeface="Segoe UI"/>
                <a:ea typeface="+mn-ea"/>
                <a:cs typeface="+mn-cs"/>
              </a:rPr>
              <a:t> 10 Minuten</a:t>
            </a:r>
          </a:p>
          <a:p>
            <a:pPr marL="0" indent="0">
              <a:buNone/>
            </a:pPr>
            <a:endParaRPr lang="en-US" sz="1400"/>
          </a:p>
          <a:p>
            <a:pPr marL="0" indent="0">
              <a:buNone/>
            </a:pPr>
            <a:endParaRPr lang="en-US"/>
          </a:p>
        </p:txBody>
      </p:sp>
      <p:sp>
        <p:nvSpPr>
          <p:cNvPr id="7" name="Footer Placeholder 6">
            <a:extLst>
              <a:ext uri="{FF2B5EF4-FFF2-40B4-BE49-F238E27FC236}">
                <a16:creationId xmlns:a16="http://schemas.microsoft.com/office/drawing/2014/main" id="{F8FCA313-410D-4EB5-94FC-58DC831B1332}"/>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206864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de-de"/>
              <a:t>Berichtsobjekte » Berichtselemente » Textfeld</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a:xfrm>
            <a:off x="457200" y="1860450"/>
            <a:ext cx="11235600" cy="4788000"/>
          </a:xfrm>
        </p:spPr>
        <p:txBody>
          <a:bodyPr/>
          <a:lstStyle/>
          <a:p>
            <a:r>
              <a:rPr lang="de-de" dirty="0"/>
              <a:t>In </a:t>
            </a:r>
            <a:r>
              <a:rPr lang="de-de" b="1" dirty="0"/>
              <a:t>Textfeldern</a:t>
            </a:r>
            <a:r>
              <a:rPr lang="de-de" dirty="0"/>
              <a:t> werden Werte angezeigt.</a:t>
            </a:r>
          </a:p>
          <a:p>
            <a:pPr lvl="1"/>
            <a:r>
              <a:rPr lang="de-de" dirty="0"/>
              <a:t>Der Wert kann ein statischer Text oder ein Ausdruck sein.</a:t>
            </a:r>
          </a:p>
          <a:p>
            <a:pPr lvl="1"/>
            <a:r>
              <a:rPr lang="de-de" dirty="0"/>
              <a:t>Sie können aus mehreren Textplatzhaltern bestehen, die jeweils einen anderen Wert und ein anderes Format haben.</a:t>
            </a:r>
          </a:p>
          <a:p>
            <a:pPr lvl="1"/>
            <a:r>
              <a:rPr lang="de-de" dirty="0"/>
              <a:t>HTML-Tags können in Platzhaltertext gerendert werden.</a:t>
            </a:r>
          </a:p>
          <a:p>
            <a:r>
              <a:rPr lang="de-de" dirty="0"/>
              <a:t>Formatierungseigenschaften: </a:t>
            </a:r>
          </a:p>
          <a:p>
            <a:pPr lvl="1"/>
            <a:r>
              <a:rPr lang="de-de" sz="2000" dirty="0"/>
              <a:t>Schriftart</a:t>
            </a:r>
          </a:p>
          <a:p>
            <a:pPr lvl="1"/>
            <a:r>
              <a:rPr lang="de-de" sz="2000" dirty="0"/>
              <a:t>Farbe (Vordergrundfarbe) und Hintergrundfarbe</a:t>
            </a:r>
          </a:p>
          <a:p>
            <a:pPr lvl="1"/>
            <a:r>
              <a:rPr lang="de-de" sz="2000" dirty="0"/>
              <a:t>Rahmen</a:t>
            </a:r>
          </a:p>
          <a:p>
            <a:pPr lvl="1"/>
            <a:r>
              <a:rPr lang="de-de" sz="2000" dirty="0"/>
              <a:t>Auffüllen</a:t>
            </a:r>
          </a:p>
          <a:p>
            <a:pPr lvl="1"/>
            <a:r>
              <a:rPr lang="de-de" sz="2000" dirty="0"/>
              <a:t>Können sich vergrößern</a:t>
            </a:r>
          </a:p>
          <a:p>
            <a:pPr lvl="1"/>
            <a:r>
              <a:rPr lang="de-de" sz="2000" dirty="0"/>
              <a:t>Sichtbarkeit</a:t>
            </a:r>
          </a:p>
          <a:p>
            <a:pPr lvl="1"/>
            <a:r>
              <a:rPr lang="de-de" sz="2000" dirty="0"/>
              <a:t>Schreibmodus</a:t>
            </a:r>
          </a:p>
          <a:p>
            <a:endParaRPr lang="en-US" dirty="0"/>
          </a:p>
        </p:txBody>
      </p:sp>
      <p:sp>
        <p:nvSpPr>
          <p:cNvPr id="6" name="TextBox 5">
            <a:extLst>
              <a:ext uri="{FF2B5EF4-FFF2-40B4-BE49-F238E27FC236}">
                <a16:creationId xmlns:a16="http://schemas.microsoft.com/office/drawing/2014/main" id="{DD1B03B6-0377-4B1A-9DB8-3E0C9B6C899F}"/>
              </a:ext>
            </a:extLst>
          </p:cNvPr>
          <p:cNvSpPr txBox="1"/>
          <p:nvPr/>
        </p:nvSpPr>
        <p:spPr>
          <a:xfrm>
            <a:off x="8717286" y="5555842"/>
            <a:ext cx="3225113" cy="8494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t>Ausdrücke werden später in diesem Modul behandelt.</a:t>
            </a:r>
          </a:p>
        </p:txBody>
      </p:sp>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a:xfrm>
            <a:off x="8966886" y="6492875"/>
            <a:ext cx="3225113" cy="365125"/>
          </a:xfrm>
        </p:spPr>
        <p:txBody>
          <a:bodyPr/>
          <a:lstStyle/>
          <a:p>
            <a:r>
              <a:rPr lang="de-de" dirty="0"/>
              <a:t>© 2022 Microsoft. Alle Rechte vorbehalten. </a:t>
            </a:r>
          </a:p>
        </p:txBody>
      </p:sp>
    </p:spTree>
    <p:extLst>
      <p:ext uri="{BB962C8B-B14F-4D97-AF65-F5344CB8AC3E}">
        <p14:creationId xmlns:p14="http://schemas.microsoft.com/office/powerpoint/2010/main" val="25681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de-de"/>
              <a:t>Berichtsobjekte » Berichtselemente » Bild</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de-de" dirty="0"/>
              <a:t>Ein </a:t>
            </a:r>
            <a:r>
              <a:rPr lang="de-de" b="1" dirty="0"/>
              <a:t>Bild</a:t>
            </a:r>
            <a:r>
              <a:rPr lang="de-de" dirty="0"/>
              <a:t> wird verwendet, um eine Grafik wie z. B. ein </a:t>
            </a:r>
            <a:br>
              <a:rPr lang="de-de" dirty="0"/>
            </a:br>
            <a:r>
              <a:rPr lang="de-de" dirty="0"/>
              <a:t>Firmenlogo anzuzeigen.</a:t>
            </a:r>
          </a:p>
          <a:p>
            <a:r>
              <a:rPr lang="de-de" dirty="0"/>
              <a:t>Bildspeicher:</a:t>
            </a:r>
          </a:p>
          <a:p>
            <a:pPr lvl="1"/>
            <a:r>
              <a:rPr lang="de-de" dirty="0"/>
              <a:t>Auf einem Webserver</a:t>
            </a:r>
          </a:p>
          <a:p>
            <a:pPr lvl="1"/>
            <a:r>
              <a:rPr lang="de-de" dirty="0"/>
              <a:t>Eingebettet in den Bericht</a:t>
            </a:r>
          </a:p>
          <a:p>
            <a:pPr lvl="1"/>
            <a:r>
              <a:rPr lang="de-de" dirty="0"/>
              <a:t>In einer Datenbank, die von einem Dataset abgerufen werden kann</a:t>
            </a:r>
          </a:p>
          <a:p>
            <a:endParaRPr lang="en-US" dirty="0"/>
          </a:p>
        </p:txBody>
      </p:sp>
      <p:pic>
        <p:nvPicPr>
          <p:cNvPr id="7" name="Picture 6">
            <a:extLst>
              <a:ext uri="{FF2B5EF4-FFF2-40B4-BE49-F238E27FC236}">
                <a16:creationId xmlns:a16="http://schemas.microsoft.com/office/drawing/2014/main" id="{DD25888D-BBA3-4FD0-B5A3-C79D69E438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3282" y="1984990"/>
            <a:ext cx="1952653" cy="1952653"/>
          </a:xfrm>
          <a:prstGeom prst="rect">
            <a:avLst/>
          </a:prstGeom>
          <a:solidFill>
            <a:schemeClr val="bg1"/>
          </a:solidFill>
        </p:spPr>
      </p:pic>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177667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de-de"/>
              <a:t>Berichtsobjekte » Berichtselemente » Bild (Fortsetzung)</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de-de"/>
              <a:t>Bildnutzung: </a:t>
            </a:r>
          </a:p>
          <a:p>
            <a:pPr lvl="1"/>
            <a:r>
              <a:rPr lang="de-de"/>
              <a:t>Freistehendes Logo oder Bild</a:t>
            </a:r>
          </a:p>
          <a:p>
            <a:pPr lvl="1"/>
            <a:r>
              <a:rPr lang="de-de"/>
              <a:t>Mit Datenzeilen verknüpfte Bilder</a:t>
            </a:r>
          </a:p>
          <a:p>
            <a:pPr lvl="1"/>
            <a:r>
              <a:rPr lang="de-de"/>
              <a:t>Hintergrund für bestimmte Berichtselemente: </a:t>
            </a:r>
          </a:p>
          <a:p>
            <a:pPr lvl="2"/>
            <a:r>
              <a:rPr lang="de-de"/>
              <a:t>Berichtskörper</a:t>
            </a:r>
          </a:p>
          <a:p>
            <a:pPr lvl="2"/>
            <a:r>
              <a:rPr lang="de-de"/>
              <a:t>Textfeld</a:t>
            </a:r>
          </a:p>
          <a:p>
            <a:pPr lvl="2"/>
            <a:r>
              <a:rPr lang="de-de"/>
              <a:t>Rechteck</a:t>
            </a:r>
          </a:p>
          <a:p>
            <a:pPr lvl="2"/>
            <a:r>
              <a:rPr lang="de-de"/>
              <a:t>Tabelle, Matrix oder Liste</a:t>
            </a:r>
          </a:p>
          <a:p>
            <a:endParaRPr lang="en-US"/>
          </a:p>
        </p:txBody>
      </p:sp>
      <p:pic>
        <p:nvPicPr>
          <p:cNvPr id="7" name="Picture 6">
            <a:extLst>
              <a:ext uri="{FF2B5EF4-FFF2-40B4-BE49-F238E27FC236}">
                <a16:creationId xmlns:a16="http://schemas.microsoft.com/office/drawing/2014/main" id="{DD25888D-BBA3-4FD0-B5A3-C79D69E438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13282" y="1984990"/>
            <a:ext cx="1952653" cy="1952653"/>
          </a:xfrm>
          <a:prstGeom prst="rect">
            <a:avLst/>
          </a:prstGeom>
          <a:solidFill>
            <a:schemeClr val="bg1"/>
          </a:solidFill>
        </p:spPr>
      </p:pic>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266373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de-de"/>
              <a:t>Berichtsobjekte » Berichtselemente » Linie</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de-de"/>
              <a:t>Die Option </a:t>
            </a:r>
            <a:r>
              <a:rPr lang="de-de" b="1"/>
              <a:t>Linie</a:t>
            </a:r>
            <a:r>
              <a:rPr lang="de-de"/>
              <a:t> wird zum Hinzufügen visueller Effekte verwendet.</a:t>
            </a:r>
          </a:p>
          <a:p>
            <a:pPr lvl="1"/>
            <a:r>
              <a:rPr lang="de-de"/>
              <a:t>Eigenschaften definieren die Länge, die Breite, die Farbe und den Stil.</a:t>
            </a:r>
          </a:p>
          <a:p>
            <a:r>
              <a:rPr lang="de-de"/>
              <a:t>Sie können jedoch auch Textfeldränder verwenden, um einen ähnlichen Effekt zu erzielen.</a:t>
            </a:r>
          </a:p>
          <a:p>
            <a:pPr lvl="1"/>
            <a:r>
              <a:rPr lang="de-de"/>
              <a:t>Rahmen werden erweitert oder verkleinert, wenn sich die Größe des Textfelds ändert.</a:t>
            </a:r>
          </a:p>
          <a:p>
            <a:pPr lvl="1"/>
            <a:r>
              <a:rPr lang="de-de"/>
              <a:t>Diese Linien haben jedoch eine feste Größe und können nicht diagonal sein.</a:t>
            </a:r>
          </a:p>
          <a:p>
            <a:endParaRPr lang="en-US"/>
          </a:p>
        </p:txBody>
      </p:sp>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26225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de-de"/>
              <a:t>Berichtsobjekte » Berichtselemente » Rechteck</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a:xfrm>
            <a:off x="457199" y="2070000"/>
            <a:ext cx="11734799" cy="4788000"/>
          </a:xfrm>
        </p:spPr>
        <p:txBody>
          <a:bodyPr/>
          <a:lstStyle/>
          <a:p>
            <a:r>
              <a:rPr lang="de-de" dirty="0"/>
              <a:t>Die Option </a:t>
            </a:r>
            <a:r>
              <a:rPr lang="de-de" b="1" dirty="0"/>
              <a:t>Rechteck</a:t>
            </a:r>
            <a:r>
              <a:rPr lang="de-de" dirty="0"/>
              <a:t> wird verwendet, um visuelle Effekte hinzuzufügen.</a:t>
            </a:r>
          </a:p>
          <a:p>
            <a:pPr lvl="1"/>
            <a:r>
              <a:rPr lang="de-de" dirty="0"/>
              <a:t>Eigenschaften definieren die Länge, die Breite, die Farbe und den Stil.</a:t>
            </a:r>
          </a:p>
          <a:p>
            <a:r>
              <a:rPr lang="de-de" dirty="0"/>
              <a:t>Sie können ein Rechteck auch als Container verwenden.</a:t>
            </a:r>
          </a:p>
          <a:p>
            <a:pPr lvl="1"/>
            <a:r>
              <a:rPr lang="de-de" dirty="0"/>
              <a:t>Datenbereiche und Berichtselemente können in einem Rechteck platziert werden.</a:t>
            </a:r>
          </a:p>
          <a:p>
            <a:pPr lvl="1"/>
            <a:r>
              <a:rPr lang="de-de" dirty="0"/>
              <a:t>In einem Rechteck enthaltene Elemente werden mit dem Rechteck zusammen verschoben und behalten ihre relative Position bei.</a:t>
            </a:r>
          </a:p>
          <a:p>
            <a:r>
              <a:rPr lang="de-de" dirty="0"/>
              <a:t>Der Textkörper und die Kopf-/Fußzeile der Seite sind spezielle Instanzen eines Rechtecks.</a:t>
            </a:r>
          </a:p>
          <a:p>
            <a:endParaRPr lang="en-US" dirty="0"/>
          </a:p>
        </p:txBody>
      </p:sp>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3316945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A7BF1-8E0E-4399-8EE9-2C8D75AB9C60}"/>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D71F274F-3565-4FFF-B160-34ACCE2BED08}"/>
              </a:ext>
            </a:extLst>
          </p:cNvPr>
          <p:cNvSpPr>
            <a:spLocks noGrp="1"/>
          </p:cNvSpPr>
          <p:nvPr>
            <p:ph type="body" sz="quarter" idx="10"/>
          </p:nvPr>
        </p:nvSpPr>
        <p:spPr/>
        <p:txBody>
          <a:bodyPr/>
          <a:lstStyle/>
          <a:p>
            <a:r>
              <a:rPr lang="de-de"/>
              <a:t>Berichtsobjekte » Unterberichte</a:t>
            </a:r>
          </a:p>
        </p:txBody>
      </p:sp>
      <p:sp>
        <p:nvSpPr>
          <p:cNvPr id="4" name="Content Placeholder 3">
            <a:extLst>
              <a:ext uri="{FF2B5EF4-FFF2-40B4-BE49-F238E27FC236}">
                <a16:creationId xmlns:a16="http://schemas.microsoft.com/office/drawing/2014/main" id="{24C1A3D7-401A-4717-A0E1-888F055B6927}"/>
              </a:ext>
            </a:extLst>
          </p:cNvPr>
          <p:cNvSpPr>
            <a:spLocks noGrp="1"/>
          </p:cNvSpPr>
          <p:nvPr>
            <p:ph idx="1"/>
          </p:nvPr>
        </p:nvSpPr>
        <p:spPr>
          <a:xfrm>
            <a:off x="457200" y="3707026"/>
            <a:ext cx="11235600" cy="3150973"/>
          </a:xfrm>
        </p:spPr>
        <p:txBody>
          <a:bodyPr/>
          <a:lstStyle/>
          <a:p>
            <a:r>
              <a:rPr lang="de-de" dirty="0"/>
              <a:t>Verwenden Sie </a:t>
            </a:r>
            <a:r>
              <a:rPr lang="de-de" b="1" dirty="0"/>
              <a:t>Unterbericht</a:t>
            </a:r>
            <a:r>
              <a:rPr lang="de-de" dirty="0"/>
              <a:t>, um einen anderen paginierten Bericht im Hauptteil eines paginierten Hauptberichts anzuzeigen.</a:t>
            </a:r>
          </a:p>
          <a:p>
            <a:pPr lvl="1"/>
            <a:r>
              <a:rPr lang="de-de" dirty="0"/>
              <a:t>Konzeptionell ähnelt es einem Frame auf einer Webseite</a:t>
            </a:r>
          </a:p>
          <a:p>
            <a:r>
              <a:rPr lang="de-de" dirty="0"/>
              <a:t>Jeder paginierte Bericht kann eingebettet werden, sofern er im selben Arbeitsbereich wie der übergeordnete Bericht gespeichert ist.</a:t>
            </a:r>
          </a:p>
          <a:p>
            <a:endParaRPr lang="en-US" dirty="0"/>
          </a:p>
        </p:txBody>
      </p:sp>
      <p:sp>
        <p:nvSpPr>
          <p:cNvPr id="5" name="Footer Placeholder 4">
            <a:extLst>
              <a:ext uri="{FF2B5EF4-FFF2-40B4-BE49-F238E27FC236}">
                <a16:creationId xmlns:a16="http://schemas.microsoft.com/office/drawing/2014/main" id="{B3768661-50CE-47FC-902F-B6638A2BEC6F}"/>
              </a:ext>
            </a:extLst>
          </p:cNvPr>
          <p:cNvSpPr>
            <a:spLocks noGrp="1"/>
          </p:cNvSpPr>
          <p:nvPr>
            <p:ph type="ftr" sz="quarter" idx="11"/>
          </p:nvPr>
        </p:nvSpPr>
        <p:spPr>
          <a:xfrm>
            <a:off x="8952272" y="6492875"/>
            <a:ext cx="3239728" cy="365125"/>
          </a:xfrm>
        </p:spPr>
        <p:txBody>
          <a:bodyPr/>
          <a:lstStyle/>
          <a:p>
            <a:r>
              <a:rPr lang="de-de" dirty="0"/>
              <a:t>© 2022 Microsoft. Alle Rechte vorbehalten. </a:t>
            </a:r>
          </a:p>
        </p:txBody>
      </p:sp>
      <p:pic>
        <p:nvPicPr>
          <p:cNvPr id="6" name="Picture 7">
            <a:extLst>
              <a:ext uri="{FF2B5EF4-FFF2-40B4-BE49-F238E27FC236}">
                <a16:creationId xmlns:a16="http://schemas.microsoft.com/office/drawing/2014/main" id="{EDD20C78-95B3-6BFE-776D-3F338BCCDF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3401" y="2050767"/>
            <a:ext cx="10124267" cy="1348703"/>
          </a:xfrm>
          <a:prstGeom prst="rect">
            <a:avLst/>
          </a:prstGeom>
        </p:spPr>
      </p:pic>
    </p:spTree>
    <p:extLst>
      <p:ext uri="{BB962C8B-B14F-4D97-AF65-F5344CB8AC3E}">
        <p14:creationId xmlns:p14="http://schemas.microsoft.com/office/powerpoint/2010/main" val="54956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F5EF6-FB0C-4A17-BD8E-9752BE63D10A}"/>
              </a:ext>
            </a:extLst>
          </p:cNvPr>
          <p:cNvSpPr>
            <a:spLocks noGrp="1"/>
          </p:cNvSpPr>
          <p:nvPr>
            <p:ph type="title"/>
          </p:nvPr>
        </p:nvSpPr>
        <p:spPr/>
        <p:txBody>
          <a:bodyPr/>
          <a:lstStyle/>
          <a:p>
            <a:r>
              <a:rPr lang="de-de"/>
              <a:t>Entwerfen von Berichtslayouts</a:t>
            </a:r>
          </a:p>
        </p:txBody>
      </p:sp>
      <p:sp>
        <p:nvSpPr>
          <p:cNvPr id="3" name="Text Placeholder 2">
            <a:extLst>
              <a:ext uri="{FF2B5EF4-FFF2-40B4-BE49-F238E27FC236}">
                <a16:creationId xmlns:a16="http://schemas.microsoft.com/office/drawing/2014/main" id="{A0444EE7-B376-40C2-BD77-156BE8B10042}"/>
              </a:ext>
            </a:extLst>
          </p:cNvPr>
          <p:cNvSpPr>
            <a:spLocks noGrp="1"/>
          </p:cNvSpPr>
          <p:nvPr>
            <p:ph type="body" sz="quarter" idx="10"/>
          </p:nvPr>
        </p:nvSpPr>
        <p:spPr/>
        <p:txBody>
          <a:bodyPr/>
          <a:lstStyle/>
          <a:p>
            <a:r>
              <a:rPr lang="de-de"/>
              <a:t>Berichtsobjekte » Unterberichte (Fortsetzung)</a:t>
            </a:r>
          </a:p>
        </p:txBody>
      </p:sp>
      <p:sp>
        <p:nvSpPr>
          <p:cNvPr id="4" name="Content Placeholder 3">
            <a:extLst>
              <a:ext uri="{FF2B5EF4-FFF2-40B4-BE49-F238E27FC236}">
                <a16:creationId xmlns:a16="http://schemas.microsoft.com/office/drawing/2014/main" id="{6ECB4484-6002-4A45-9CED-0299E49DEE93}"/>
              </a:ext>
            </a:extLst>
          </p:cNvPr>
          <p:cNvSpPr>
            <a:spLocks noGrp="1"/>
          </p:cNvSpPr>
          <p:nvPr>
            <p:ph idx="1"/>
          </p:nvPr>
        </p:nvSpPr>
        <p:spPr/>
        <p:txBody>
          <a:bodyPr/>
          <a:lstStyle/>
          <a:p>
            <a:r>
              <a:rPr lang="de-de"/>
              <a:t>In der Regel übergeben die übergeordneten Berichte Parameter an den Unterbericht.</a:t>
            </a:r>
          </a:p>
          <a:p>
            <a:r>
              <a:rPr lang="de-de"/>
              <a:t>Unterberichte können innerhalb von Datenbereichen, insbesondere in der Liste, wiederholt werden.</a:t>
            </a:r>
          </a:p>
          <a:p>
            <a:endParaRPr lang="en-US"/>
          </a:p>
        </p:txBody>
      </p:sp>
      <p:sp>
        <p:nvSpPr>
          <p:cNvPr id="7" name="TextBox 6">
            <a:extLst>
              <a:ext uri="{FF2B5EF4-FFF2-40B4-BE49-F238E27FC236}">
                <a16:creationId xmlns:a16="http://schemas.microsoft.com/office/drawing/2014/main" id="{4819D1F5-EEC1-4576-B174-1B0A138CB4C9}"/>
              </a:ext>
            </a:extLst>
          </p:cNvPr>
          <p:cNvSpPr txBox="1"/>
          <p:nvPr/>
        </p:nvSpPr>
        <p:spPr>
          <a:xfrm>
            <a:off x="710107" y="3927860"/>
            <a:ext cx="5203996"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a:t>Die Parameter werden im Modul 04 behandelt.</a:t>
            </a:r>
          </a:p>
        </p:txBody>
      </p:sp>
      <p:sp>
        <p:nvSpPr>
          <p:cNvPr id="6" name="TextBox 5">
            <a:extLst>
              <a:ext uri="{FF2B5EF4-FFF2-40B4-BE49-F238E27FC236}">
                <a16:creationId xmlns:a16="http://schemas.microsoft.com/office/drawing/2014/main" id="{FCBBE9D8-64A0-4FD8-952F-2A8DE5009890}"/>
              </a:ext>
            </a:extLst>
          </p:cNvPr>
          <p:cNvSpPr txBox="1"/>
          <p:nvPr/>
        </p:nvSpPr>
        <p:spPr>
          <a:xfrm>
            <a:off x="710107" y="4627159"/>
            <a:ext cx="5203996"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a:t>Die Listen werden im Modul 05 behandelt.</a:t>
            </a:r>
          </a:p>
        </p:txBody>
      </p:sp>
      <p:sp>
        <p:nvSpPr>
          <p:cNvPr id="5" name="Footer Placeholder 4">
            <a:extLst>
              <a:ext uri="{FF2B5EF4-FFF2-40B4-BE49-F238E27FC236}">
                <a16:creationId xmlns:a16="http://schemas.microsoft.com/office/drawing/2014/main" id="{91E0299C-ED46-4E35-BCD1-26683208C8E2}"/>
              </a:ext>
            </a:extLst>
          </p:cNvPr>
          <p:cNvSpPr>
            <a:spLocks noGrp="1"/>
          </p:cNvSpPr>
          <p:nvPr>
            <p:ph type="ftr" sz="quarter" idx="11"/>
          </p:nvPr>
        </p:nvSpPr>
        <p:spPr>
          <a:xfrm>
            <a:off x="9114504" y="6492875"/>
            <a:ext cx="3077496" cy="365125"/>
          </a:xfrm>
        </p:spPr>
        <p:txBody>
          <a:bodyPr/>
          <a:lstStyle/>
          <a:p>
            <a:r>
              <a:rPr lang="de-de" dirty="0"/>
              <a:t>© 2022 Microsoft. Alle Rechte vorbehalten. </a:t>
            </a:r>
          </a:p>
        </p:txBody>
      </p:sp>
    </p:spTree>
    <p:extLst>
      <p:ext uri="{BB962C8B-B14F-4D97-AF65-F5344CB8AC3E}">
        <p14:creationId xmlns:p14="http://schemas.microsoft.com/office/powerpoint/2010/main" val="67539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de-de"/>
              <a:t>Festlegen dynamischer Eigenschaften</a:t>
            </a:r>
            <a:endParaRPr lang="en-US"/>
          </a:p>
        </p:txBody>
      </p:sp>
      <p:sp>
        <p:nvSpPr>
          <p:cNvPr id="3" name="Text Placeholder 2" hidden="1">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BB12024C-A1CF-4C2E-A660-64CD1DFA5942}"/>
              </a:ext>
            </a:extLst>
          </p:cNvPr>
          <p:cNvSpPr>
            <a:spLocks noGrp="1"/>
          </p:cNvSpPr>
          <p:nvPr>
            <p:ph idx="1"/>
          </p:nvPr>
        </p:nvSpPr>
        <p:spPr/>
        <p:txBody>
          <a:bodyPr vert="horz" lIns="91440" tIns="45720" rIns="91440" bIns="45720" rtlCol="0" anchor="t">
            <a:noAutofit/>
          </a:bodyPr>
          <a:lstStyle/>
          <a:p>
            <a:r>
              <a:rPr lang="de-de"/>
              <a:t>Verwenden Sie </a:t>
            </a:r>
            <a:r>
              <a:rPr lang="de-de" b="1"/>
              <a:t>Ausdrücke</a:t>
            </a:r>
            <a:r>
              <a:rPr lang="de-de"/>
              <a:t>, um Eigenschaften dynamische Werte zuweisen.</a:t>
            </a:r>
          </a:p>
          <a:p>
            <a:pPr marL="445770" lvl="1" indent="-183515"/>
            <a:r>
              <a:rPr lang="de-de"/>
              <a:t>Jeder Ausdruck muss mit einem Gleichheitszeichen (=) beginnen.</a:t>
            </a:r>
            <a:endParaRPr lang="en-US">
              <a:cs typeface="Segoe UI"/>
            </a:endParaRPr>
          </a:p>
          <a:p>
            <a:r>
              <a:rPr lang="de-de"/>
              <a:t>Ausdrücke können Folgendem zugewiesen werden:</a:t>
            </a:r>
          </a:p>
          <a:p>
            <a:pPr marL="445770" lvl="1" indent="-183515"/>
            <a:r>
              <a:rPr lang="de-de"/>
              <a:t>Textfeld- und Platzhalterwerte (sehr häufig)</a:t>
            </a:r>
            <a:endParaRPr lang="en-US">
              <a:cs typeface="Segoe UI"/>
            </a:endParaRPr>
          </a:p>
          <a:p>
            <a:pPr marL="445770" lvl="1" indent="-183515"/>
            <a:r>
              <a:rPr lang="de-de"/>
              <a:t>Stil- und Formatierungseigenschaften</a:t>
            </a:r>
            <a:endParaRPr lang="en-US">
              <a:cs typeface="Segoe UI"/>
            </a:endParaRPr>
          </a:p>
          <a:p>
            <a:pPr marL="445770" lvl="1" indent="-183515"/>
            <a:r>
              <a:rPr lang="de-de"/>
              <a:t>Wie bei vielen anderen Eigenschaften von Berichtsobjekten – jedoch nicht Speicherort oder Größe oder Datenquellenverbindungszeichenfolgen</a:t>
            </a:r>
            <a:endParaRPr lang="en-US">
              <a:cs typeface="Segoe UI"/>
            </a:endParaRPr>
          </a:p>
          <a:p>
            <a:r>
              <a:rPr lang="de-de"/>
              <a:t>Verwenden Sie Funktionen aus:</a:t>
            </a:r>
          </a:p>
          <a:p>
            <a:pPr marL="445770" lvl="1" indent="-183515"/>
            <a:r>
              <a:rPr lang="de-de"/>
              <a:t>Einer Vielzahl von .NET-Namespaces</a:t>
            </a:r>
            <a:endParaRPr lang="en-US">
              <a:cs typeface="Segoe UI"/>
            </a:endParaRPr>
          </a:p>
          <a:p>
            <a:pPr marL="445770" lvl="1" indent="-183515"/>
            <a:r>
              <a:rPr lang="de-de"/>
              <a:t>Benutzerdefiniertem Code (Codeblock)</a:t>
            </a:r>
            <a:endParaRPr lang="en-US">
              <a:cs typeface="Segoe UI"/>
            </a:endParaRPr>
          </a:p>
          <a:p>
            <a:endParaRPr lang="en-US"/>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6077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de-de"/>
              <a:t>Festlegen dynamischer Eigenschaften</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de-de"/>
              <a:t>Ausdruckseditor</a:t>
            </a:r>
          </a:p>
        </p:txBody>
      </p:sp>
      <p:sp>
        <p:nvSpPr>
          <p:cNvPr id="4" name="Content Placeholder 3">
            <a:extLst>
              <a:ext uri="{FF2B5EF4-FFF2-40B4-BE49-F238E27FC236}">
                <a16:creationId xmlns:a16="http://schemas.microsoft.com/office/drawing/2014/main" id="{BB12024C-A1CF-4C2E-A660-64CD1DFA5942}"/>
              </a:ext>
            </a:extLst>
          </p:cNvPr>
          <p:cNvSpPr>
            <a:spLocks noGrp="1"/>
          </p:cNvSpPr>
          <p:nvPr>
            <p:ph idx="1"/>
          </p:nvPr>
        </p:nvSpPr>
        <p:spPr/>
        <p:txBody>
          <a:bodyPr/>
          <a:lstStyle/>
          <a:p>
            <a:r>
              <a:rPr lang="de-de" dirty="0"/>
              <a:t>Verwenden Sie den </a:t>
            </a:r>
            <a:r>
              <a:rPr lang="de-de" b="1" dirty="0"/>
              <a:t>Ausdruckseditor</a:t>
            </a:r>
            <a:r>
              <a:rPr lang="de-de" dirty="0"/>
              <a:t>, um Ausdrücke zu erstellen.</a:t>
            </a:r>
          </a:p>
          <a:p>
            <a:r>
              <a:rPr lang="de-de" dirty="0"/>
              <a:t>Starten Sie im Bereich </a:t>
            </a:r>
            <a:r>
              <a:rPr lang="de-de" b="1" dirty="0"/>
              <a:t>Eigenschaften</a:t>
            </a:r>
            <a:r>
              <a:rPr lang="de-de" dirty="0"/>
              <a:t> bzw. auf einer der </a:t>
            </a:r>
            <a:r>
              <a:rPr lang="de-de" b="1" dirty="0"/>
              <a:t>Eigenschaftenseiten</a:t>
            </a:r>
            <a:r>
              <a:rPr lang="de-de" dirty="0"/>
              <a:t>.</a:t>
            </a:r>
          </a:p>
          <a:p>
            <a:r>
              <a:rPr lang="de-de" dirty="0"/>
              <a:t>Zugriff auf hilfreiche Ressourcen:</a:t>
            </a:r>
          </a:p>
          <a:p>
            <a:pPr lvl="1"/>
            <a:r>
              <a:rPr lang="de-de" dirty="0"/>
              <a:t>Konstanten und Berichtssammlungen</a:t>
            </a:r>
          </a:p>
          <a:p>
            <a:pPr lvl="1"/>
            <a:r>
              <a:rPr lang="de-de" dirty="0"/>
              <a:t>Operatoren</a:t>
            </a:r>
          </a:p>
          <a:p>
            <a:pPr lvl="1"/>
            <a:r>
              <a:rPr lang="de-de" dirty="0"/>
              <a:t>Allgemeine Funktionen</a:t>
            </a:r>
          </a:p>
          <a:p>
            <a:endParaRPr lang="en-US" dirty="0"/>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363410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de-de"/>
              <a:t>Festlegen dynamischer Eigenschaften</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de-de"/>
              <a:t>Ausdruckseditor » Verwendung</a:t>
            </a:r>
          </a:p>
        </p:txBody>
      </p:sp>
      <p:pic>
        <p:nvPicPr>
          <p:cNvPr id="6" name="Picture 5" descr="Starten Sie den Editor über die FX-Schaltfläche auf einer Eigenschaftenseite.">
            <a:extLst>
              <a:ext uri="{FF2B5EF4-FFF2-40B4-BE49-F238E27FC236}">
                <a16:creationId xmlns:a16="http://schemas.microsoft.com/office/drawing/2014/main" id="{5B4F84EC-D1EC-4D28-8685-513DCC367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62" y="4388216"/>
            <a:ext cx="831679" cy="617054"/>
          </a:xfrm>
          <a:prstGeom prst="rect">
            <a:avLst/>
          </a:prstGeom>
        </p:spPr>
      </p:pic>
      <p:pic>
        <p:nvPicPr>
          <p:cNvPr id="7" name="Picture 6">
            <a:extLst>
              <a:ext uri="{FF2B5EF4-FFF2-40B4-BE49-F238E27FC236}">
                <a16:creationId xmlns:a16="http://schemas.microsoft.com/office/drawing/2014/main" id="{EDA49855-03B3-4DC4-904E-67F02383CFA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98890" y="4388216"/>
            <a:ext cx="3440735" cy="1626002"/>
          </a:xfrm>
          <a:prstGeom prst="rect">
            <a:avLst/>
          </a:prstGeom>
        </p:spPr>
      </p:pic>
      <p:pic>
        <p:nvPicPr>
          <p:cNvPr id="8" name="Picture 7">
            <a:extLst>
              <a:ext uri="{FF2B5EF4-FFF2-40B4-BE49-F238E27FC236}">
                <a16:creationId xmlns:a16="http://schemas.microsoft.com/office/drawing/2014/main" id="{CA2972E6-29B8-4850-9F31-1AAB3261C06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23013" y="2175943"/>
            <a:ext cx="3669560" cy="4133295"/>
          </a:xfrm>
          <a:prstGeom prst="rect">
            <a:avLst/>
          </a:prstGeom>
        </p:spPr>
      </p:pic>
      <p:grpSp>
        <p:nvGrpSpPr>
          <p:cNvPr id="9" name="Group 8">
            <a:extLst>
              <a:ext uri="{FF2B5EF4-FFF2-40B4-BE49-F238E27FC236}">
                <a16:creationId xmlns:a16="http://schemas.microsoft.com/office/drawing/2014/main" id="{14A2AF64-AC37-42C7-BB80-ACDB0067EEBA}"/>
              </a:ext>
              <a:ext uri="{C183D7F6-B498-43B3-948B-1728B52AA6E4}">
                <adec:decorative xmlns:adec="http://schemas.microsoft.com/office/drawing/2017/decorative" val="1"/>
              </a:ext>
            </a:extLst>
          </p:cNvPr>
          <p:cNvGrpSpPr/>
          <p:nvPr/>
        </p:nvGrpSpPr>
        <p:grpSpPr>
          <a:xfrm>
            <a:off x="5825631" y="2292969"/>
            <a:ext cx="2187146" cy="369332"/>
            <a:chOff x="748927" y="1915934"/>
            <a:chExt cx="2187146" cy="369332"/>
          </a:xfrm>
        </p:grpSpPr>
        <p:sp>
          <p:nvSpPr>
            <p:cNvPr id="10" name="Text Box 10">
              <a:extLst>
                <a:ext uri="{FF2B5EF4-FFF2-40B4-BE49-F238E27FC236}">
                  <a16:creationId xmlns:a16="http://schemas.microsoft.com/office/drawing/2014/main" id="{BDA9C4CA-0ACB-448A-8017-CAFCA87C9717}"/>
                </a:ext>
                <a:ext uri="{C183D7F6-B498-43B3-948B-1728B52AA6E4}">
                  <adec:decorative xmlns:adec="http://schemas.microsoft.com/office/drawing/2017/decorative" val="1"/>
                </a:ext>
              </a:extLst>
            </p:cNvPr>
            <p:cNvSpPr txBox="1">
              <a:spLocks noChangeArrowheads="1"/>
            </p:cNvSpPr>
            <p:nvPr/>
          </p:nvSpPr>
          <p:spPr bwMode="auto">
            <a:xfrm>
              <a:off x="748927" y="1915934"/>
              <a:ext cx="1607420" cy="369332"/>
            </a:xfrm>
            <a:prstGeom prst="rect">
              <a:avLst/>
            </a:prstGeom>
            <a:noFill/>
            <a:ln w="9525">
              <a:noFill/>
              <a:miter lim="800000"/>
              <a:headEnd/>
              <a:tailEnd type="none" w="lg" len="lg"/>
            </a:ln>
          </p:spPr>
          <p:txBody>
            <a:bodyPr wrap="square">
              <a:spAutoFit/>
            </a:bodyPr>
            <a:lstStyle/>
            <a:p>
              <a:pPr algn="r" defTabSz="914363">
                <a:spcBef>
                  <a:spcPct val="50000"/>
                </a:spcBef>
              </a:pPr>
              <a:r>
                <a:rPr lang="de-de"/>
                <a:t>Eigenschaft</a:t>
              </a:r>
            </a:p>
          </p:txBody>
        </p:sp>
        <p:cxnSp>
          <p:nvCxnSpPr>
            <p:cNvPr id="11" name="Straight Arrow Connector 10">
              <a:extLst>
                <a:ext uri="{FF2B5EF4-FFF2-40B4-BE49-F238E27FC236}">
                  <a16:creationId xmlns:a16="http://schemas.microsoft.com/office/drawing/2014/main" id="{A66F558F-BF4C-4419-9492-DEE90F768CB3}"/>
                </a:ext>
                <a:ext uri="{C183D7F6-B498-43B3-948B-1728B52AA6E4}">
                  <adec:decorative xmlns:adec="http://schemas.microsoft.com/office/drawing/2017/decorative" val="1"/>
                </a:ext>
              </a:extLst>
            </p:cNvPr>
            <p:cNvCxnSpPr>
              <a:cxnSpLocks/>
            </p:cNvCxnSpPr>
            <p:nvPr/>
          </p:nvCxnSpPr>
          <p:spPr>
            <a:xfrm flipH="1">
              <a:off x="2356347" y="2098851"/>
              <a:ext cx="579726" cy="0"/>
            </a:xfrm>
            <a:prstGeom prst="straightConnector1">
              <a:avLst/>
            </a:prstGeom>
            <a:noFill/>
            <a:ln w="38100">
              <a:solidFill>
                <a:schemeClr val="accent6"/>
              </a:solidFill>
              <a:round/>
              <a:headEnd type="triangle" w="med" len="med"/>
              <a:tailEnd/>
            </a:ln>
          </p:spPr>
        </p:cxnSp>
      </p:grpSp>
      <p:grpSp>
        <p:nvGrpSpPr>
          <p:cNvPr id="12" name="Group 11">
            <a:extLst>
              <a:ext uri="{FF2B5EF4-FFF2-40B4-BE49-F238E27FC236}">
                <a16:creationId xmlns:a16="http://schemas.microsoft.com/office/drawing/2014/main" id="{849D40AE-B9BD-43C3-98EE-F11E03E4F4B7}"/>
              </a:ext>
              <a:ext uri="{C183D7F6-B498-43B3-948B-1728B52AA6E4}">
                <adec:decorative xmlns:adec="http://schemas.microsoft.com/office/drawing/2017/decorative" val="1"/>
              </a:ext>
            </a:extLst>
          </p:cNvPr>
          <p:cNvGrpSpPr/>
          <p:nvPr/>
        </p:nvGrpSpPr>
        <p:grpSpPr>
          <a:xfrm>
            <a:off x="5825631" y="2767914"/>
            <a:ext cx="2490466" cy="545371"/>
            <a:chOff x="748927" y="1739895"/>
            <a:chExt cx="2490466" cy="545371"/>
          </a:xfrm>
        </p:grpSpPr>
        <p:sp>
          <p:nvSpPr>
            <p:cNvPr id="13" name="Text Box 10">
              <a:extLst>
                <a:ext uri="{FF2B5EF4-FFF2-40B4-BE49-F238E27FC236}">
                  <a16:creationId xmlns:a16="http://schemas.microsoft.com/office/drawing/2014/main" id="{CE0AC457-84EA-49B2-B923-041AF675BABE}"/>
                </a:ext>
                <a:ext uri="{C183D7F6-B498-43B3-948B-1728B52AA6E4}">
                  <adec:decorative xmlns:adec="http://schemas.microsoft.com/office/drawing/2017/decorative" val="1"/>
                </a:ext>
              </a:extLst>
            </p:cNvPr>
            <p:cNvSpPr txBox="1">
              <a:spLocks noChangeArrowheads="1"/>
            </p:cNvSpPr>
            <p:nvPr/>
          </p:nvSpPr>
          <p:spPr bwMode="auto">
            <a:xfrm>
              <a:off x="748927" y="1915934"/>
              <a:ext cx="1607420" cy="369332"/>
            </a:xfrm>
            <a:prstGeom prst="rect">
              <a:avLst/>
            </a:prstGeom>
            <a:noFill/>
            <a:ln w="9525">
              <a:noFill/>
              <a:miter lim="800000"/>
              <a:headEnd/>
              <a:tailEnd type="none" w="lg" len="lg"/>
            </a:ln>
          </p:spPr>
          <p:txBody>
            <a:bodyPr wrap="square">
              <a:spAutoFit/>
            </a:bodyPr>
            <a:lstStyle/>
            <a:p>
              <a:pPr algn="r" defTabSz="914363">
                <a:spcBef>
                  <a:spcPct val="50000"/>
                </a:spcBef>
              </a:pPr>
              <a:r>
                <a:rPr lang="de-de"/>
                <a:t>Ausdruck</a:t>
              </a:r>
            </a:p>
          </p:txBody>
        </p:sp>
        <p:cxnSp>
          <p:nvCxnSpPr>
            <p:cNvPr id="14" name="Straight Arrow Connector 13">
              <a:extLst>
                <a:ext uri="{FF2B5EF4-FFF2-40B4-BE49-F238E27FC236}">
                  <a16:creationId xmlns:a16="http://schemas.microsoft.com/office/drawing/2014/main" id="{67653AEB-4E19-493A-9233-33E6E50FC3C9}"/>
                </a:ext>
                <a:ext uri="{C183D7F6-B498-43B3-948B-1728B52AA6E4}">
                  <adec:decorative xmlns:adec="http://schemas.microsoft.com/office/drawing/2017/decorative" val="1"/>
                </a:ext>
              </a:extLst>
            </p:cNvPr>
            <p:cNvCxnSpPr>
              <a:cxnSpLocks/>
              <a:endCxn id="13" idx="3"/>
            </p:cNvCxnSpPr>
            <p:nvPr/>
          </p:nvCxnSpPr>
          <p:spPr>
            <a:xfrm flipH="1">
              <a:off x="2356347" y="1739895"/>
              <a:ext cx="883046" cy="360705"/>
            </a:xfrm>
            <a:prstGeom prst="straightConnector1">
              <a:avLst/>
            </a:prstGeom>
            <a:noFill/>
            <a:ln w="38100">
              <a:solidFill>
                <a:schemeClr val="accent6"/>
              </a:solidFill>
              <a:round/>
              <a:headEnd type="triangle" w="med" len="med"/>
              <a:tailEnd/>
            </a:ln>
          </p:spPr>
        </p:cxnSp>
      </p:grpSp>
      <p:grpSp>
        <p:nvGrpSpPr>
          <p:cNvPr id="15" name="Group 14">
            <a:extLst>
              <a:ext uri="{FF2B5EF4-FFF2-40B4-BE49-F238E27FC236}">
                <a16:creationId xmlns:a16="http://schemas.microsoft.com/office/drawing/2014/main" id="{3CCC17BD-1D95-45E3-B446-A9E22696C2B1}"/>
              </a:ext>
              <a:ext uri="{C183D7F6-B498-43B3-948B-1728B52AA6E4}">
                <adec:decorative xmlns:adec="http://schemas.microsoft.com/office/drawing/2017/decorative" val="1"/>
              </a:ext>
            </a:extLst>
          </p:cNvPr>
          <p:cNvGrpSpPr/>
          <p:nvPr/>
        </p:nvGrpSpPr>
        <p:grpSpPr>
          <a:xfrm>
            <a:off x="5502343" y="3987209"/>
            <a:ext cx="2347772" cy="1919320"/>
            <a:chOff x="5502343" y="3987209"/>
            <a:chExt cx="2347772" cy="1919320"/>
          </a:xfrm>
        </p:grpSpPr>
        <p:sp>
          <p:nvSpPr>
            <p:cNvPr id="16" name="Right Brace 15">
              <a:extLst>
                <a:ext uri="{FF2B5EF4-FFF2-40B4-BE49-F238E27FC236}">
                  <a16:creationId xmlns:a16="http://schemas.microsoft.com/office/drawing/2014/main" id="{3412CAF9-C6D7-4AB5-8AF6-13FDAA6C7B90}"/>
                </a:ext>
                <a:ext uri="{C183D7F6-B498-43B3-948B-1728B52AA6E4}">
                  <adec:decorative xmlns:adec="http://schemas.microsoft.com/office/drawing/2017/decorative" val="1"/>
                </a:ext>
              </a:extLst>
            </p:cNvPr>
            <p:cNvSpPr/>
            <p:nvPr/>
          </p:nvSpPr>
          <p:spPr>
            <a:xfrm rot="10800000">
              <a:off x="7514555" y="3987209"/>
              <a:ext cx="335560" cy="1919320"/>
            </a:xfrm>
            <a:prstGeom prst="rightBrace">
              <a:avLst/>
            </a:prstGeom>
            <a:noFill/>
            <a:ln w="9525" cap="flat" cmpd="sng" algn="ctr">
              <a:solidFill>
                <a:schemeClr val="tx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Text Box 10">
              <a:extLst>
                <a:ext uri="{FF2B5EF4-FFF2-40B4-BE49-F238E27FC236}">
                  <a16:creationId xmlns:a16="http://schemas.microsoft.com/office/drawing/2014/main" id="{3AF8DEAD-3D74-4353-9349-59C3ED8385CE}"/>
                </a:ext>
                <a:ext uri="{C183D7F6-B498-43B3-948B-1728B52AA6E4}">
                  <adec:decorative xmlns:adec="http://schemas.microsoft.com/office/drawing/2017/decorative" val="1"/>
                </a:ext>
              </a:extLst>
            </p:cNvPr>
            <p:cNvSpPr txBox="1">
              <a:spLocks noChangeArrowheads="1"/>
            </p:cNvSpPr>
            <p:nvPr/>
          </p:nvSpPr>
          <p:spPr bwMode="auto">
            <a:xfrm>
              <a:off x="5502343" y="4211856"/>
              <a:ext cx="2005805" cy="1477328"/>
            </a:xfrm>
            <a:prstGeom prst="rect">
              <a:avLst/>
            </a:prstGeom>
            <a:noFill/>
            <a:ln w="9525">
              <a:noFill/>
              <a:miter lim="800000"/>
              <a:headEnd/>
              <a:tailEnd type="none" w="lg" len="lg"/>
            </a:ln>
          </p:spPr>
          <p:txBody>
            <a:bodyPr wrap="square">
              <a:spAutoFit/>
            </a:bodyPr>
            <a:lstStyle/>
            <a:p>
              <a:pPr algn="r" defTabSz="914363">
                <a:spcBef>
                  <a:spcPct val="50000"/>
                </a:spcBef>
              </a:pPr>
              <a:r>
                <a:rPr lang="de-de" dirty="0"/>
                <a:t>Fügen Sie Ressourcen mithilfe von Drag &amp; Drop in den Ausdruck ein.</a:t>
              </a:r>
            </a:p>
          </p:txBody>
        </p:sp>
      </p:grpSp>
      <p:grpSp>
        <p:nvGrpSpPr>
          <p:cNvPr id="18" name="Group 17">
            <a:extLst>
              <a:ext uri="{FF2B5EF4-FFF2-40B4-BE49-F238E27FC236}">
                <a16:creationId xmlns:a16="http://schemas.microsoft.com/office/drawing/2014/main" id="{CB08EC07-69E5-4452-BD16-CA3C28925EC3}"/>
              </a:ext>
              <a:ext uri="{C183D7F6-B498-43B3-948B-1728B52AA6E4}">
                <adec:decorative xmlns:adec="http://schemas.microsoft.com/office/drawing/2017/decorative" val="1"/>
              </a:ext>
            </a:extLst>
          </p:cNvPr>
          <p:cNvGrpSpPr/>
          <p:nvPr/>
        </p:nvGrpSpPr>
        <p:grpSpPr>
          <a:xfrm>
            <a:off x="1460183" y="2836232"/>
            <a:ext cx="2809515" cy="2169039"/>
            <a:chOff x="1648865" y="2836232"/>
            <a:chExt cx="2809515" cy="2169039"/>
          </a:xfrm>
        </p:grpSpPr>
        <p:grpSp>
          <p:nvGrpSpPr>
            <p:cNvPr id="19" name="Group 18">
              <a:extLst>
                <a:ext uri="{FF2B5EF4-FFF2-40B4-BE49-F238E27FC236}">
                  <a16:creationId xmlns:a16="http://schemas.microsoft.com/office/drawing/2014/main" id="{C7B556F8-5622-4F08-AD9A-FE1B97D3A730}"/>
                </a:ext>
              </a:extLst>
            </p:cNvPr>
            <p:cNvGrpSpPr/>
            <p:nvPr/>
          </p:nvGrpSpPr>
          <p:grpSpPr>
            <a:xfrm>
              <a:off x="1648865" y="2836232"/>
              <a:ext cx="2208467" cy="1406359"/>
              <a:chOff x="1461349" y="1984252"/>
              <a:chExt cx="2208467" cy="1406359"/>
            </a:xfrm>
          </p:grpSpPr>
          <p:sp>
            <p:nvSpPr>
              <p:cNvPr id="21" name="Text Box 10">
                <a:extLst>
                  <a:ext uri="{FF2B5EF4-FFF2-40B4-BE49-F238E27FC236}">
                    <a16:creationId xmlns:a16="http://schemas.microsoft.com/office/drawing/2014/main" id="{9E3A8B85-FBCD-45D4-A6DE-582C95F49B72}"/>
                  </a:ext>
                  <a:ext uri="{C183D7F6-B498-43B3-948B-1728B52AA6E4}">
                    <adec:decorative xmlns:adec="http://schemas.microsoft.com/office/drawing/2017/decorative" val="1"/>
                  </a:ext>
                </a:extLst>
              </p:cNvPr>
              <p:cNvSpPr txBox="1">
                <a:spLocks noChangeArrowheads="1"/>
              </p:cNvSpPr>
              <p:nvPr/>
            </p:nvSpPr>
            <p:spPr bwMode="auto">
              <a:xfrm>
                <a:off x="1767274" y="1984252"/>
                <a:ext cx="1902542" cy="923330"/>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Den Ausdruckseditor starten</a:t>
                </a:r>
              </a:p>
            </p:txBody>
          </p:sp>
          <p:cxnSp>
            <p:nvCxnSpPr>
              <p:cNvPr id="22" name="Straight Arrow Connector 21">
                <a:extLst>
                  <a:ext uri="{FF2B5EF4-FFF2-40B4-BE49-F238E27FC236}">
                    <a16:creationId xmlns:a16="http://schemas.microsoft.com/office/drawing/2014/main" id="{78E4E686-145A-4D90-95A2-D62C5D4DD011}"/>
                  </a:ext>
                  <a:ext uri="{C183D7F6-B498-43B3-948B-1728B52AA6E4}">
                    <adec:decorative xmlns:adec="http://schemas.microsoft.com/office/drawing/2017/decorative" val="1"/>
                  </a:ext>
                </a:extLst>
              </p:cNvPr>
              <p:cNvCxnSpPr>
                <a:cxnSpLocks/>
                <a:endCxn id="21" idx="2"/>
              </p:cNvCxnSpPr>
              <p:nvPr/>
            </p:nvCxnSpPr>
            <p:spPr>
              <a:xfrm flipV="1">
                <a:off x="1461349" y="2907582"/>
                <a:ext cx="1257196" cy="483029"/>
              </a:xfrm>
              <a:prstGeom prst="straightConnector1">
                <a:avLst/>
              </a:prstGeom>
              <a:noFill/>
              <a:ln w="38100">
                <a:solidFill>
                  <a:schemeClr val="accent6"/>
                </a:solidFill>
                <a:round/>
                <a:headEnd type="triangle" w="med" len="med"/>
                <a:tailEnd/>
              </a:ln>
            </p:spPr>
          </p:cxnSp>
        </p:grpSp>
        <p:cxnSp>
          <p:nvCxnSpPr>
            <p:cNvPr id="20" name="Straight Arrow Connector 19">
              <a:extLst>
                <a:ext uri="{FF2B5EF4-FFF2-40B4-BE49-F238E27FC236}">
                  <a16:creationId xmlns:a16="http://schemas.microsoft.com/office/drawing/2014/main" id="{AF1C2F8E-DBFC-482B-AF46-36FD68708C6D}"/>
                </a:ext>
                <a:ext uri="{C183D7F6-B498-43B3-948B-1728B52AA6E4}">
                  <adec:decorative xmlns:adec="http://schemas.microsoft.com/office/drawing/2017/decorative" val="1"/>
                </a:ext>
              </a:extLst>
            </p:cNvPr>
            <p:cNvCxnSpPr>
              <a:cxnSpLocks/>
              <a:endCxn id="21" idx="2"/>
            </p:cNvCxnSpPr>
            <p:nvPr/>
          </p:nvCxnSpPr>
          <p:spPr>
            <a:xfrm flipH="1" flipV="1">
              <a:off x="2906061" y="3759562"/>
              <a:ext cx="1552319" cy="1245709"/>
            </a:xfrm>
            <a:prstGeom prst="straightConnector1">
              <a:avLst/>
            </a:prstGeom>
            <a:noFill/>
            <a:ln w="38100">
              <a:solidFill>
                <a:schemeClr val="accent6"/>
              </a:solidFill>
              <a:round/>
              <a:headEnd type="triangle" w="med" len="med"/>
              <a:tailEnd/>
            </a:ln>
          </p:spPr>
        </p:cxnSp>
      </p:grpSp>
      <p:sp>
        <p:nvSpPr>
          <p:cNvPr id="23" name="Text Box 10">
            <a:extLst>
              <a:ext uri="{FF2B5EF4-FFF2-40B4-BE49-F238E27FC236}">
                <a16:creationId xmlns:a16="http://schemas.microsoft.com/office/drawing/2014/main" id="{56574C74-FA37-4BC2-9BC9-57BD951FA68E}"/>
              </a:ext>
              <a:ext uri="{C183D7F6-B498-43B3-948B-1728B52AA6E4}">
                <adec:decorative xmlns:adec="http://schemas.microsoft.com/office/drawing/2017/decorative" val="1"/>
              </a:ext>
            </a:extLst>
          </p:cNvPr>
          <p:cNvSpPr txBox="1">
            <a:spLocks noChangeArrowheads="1"/>
          </p:cNvSpPr>
          <p:nvPr/>
        </p:nvSpPr>
        <p:spPr bwMode="auto">
          <a:xfrm>
            <a:off x="265471" y="5100757"/>
            <a:ext cx="1902542" cy="646331"/>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latin typeface="Segoe"/>
              </a:rPr>
              <a:t>Seite </a:t>
            </a:r>
            <a:br>
              <a:rPr dirty="0"/>
            </a:br>
            <a:r>
              <a:rPr lang="de-de" dirty="0">
                <a:latin typeface="Segoe"/>
              </a:rPr>
              <a:t>Eigenschaften</a:t>
            </a:r>
          </a:p>
        </p:txBody>
      </p:sp>
      <p:sp>
        <p:nvSpPr>
          <p:cNvPr id="24" name="Text Box 10">
            <a:extLst>
              <a:ext uri="{FF2B5EF4-FFF2-40B4-BE49-F238E27FC236}">
                <a16:creationId xmlns:a16="http://schemas.microsoft.com/office/drawing/2014/main" id="{286EA1B9-A515-4EAB-8D9C-17A192A4C7A6}"/>
              </a:ext>
              <a:ext uri="{C183D7F6-B498-43B3-948B-1728B52AA6E4}">
                <adec:decorative xmlns:adec="http://schemas.microsoft.com/office/drawing/2017/decorative" val="1"/>
              </a:ext>
            </a:extLst>
          </p:cNvPr>
          <p:cNvSpPr txBox="1">
            <a:spLocks noChangeArrowheads="1"/>
          </p:cNvSpPr>
          <p:nvPr/>
        </p:nvSpPr>
        <p:spPr bwMode="auto">
          <a:xfrm>
            <a:off x="3624406" y="3734980"/>
            <a:ext cx="2005805" cy="646331"/>
          </a:xfrm>
          <a:prstGeom prst="rect">
            <a:avLst/>
          </a:prstGeom>
          <a:noFill/>
          <a:ln w="9525">
            <a:noFill/>
            <a:miter lim="800000"/>
            <a:headEnd/>
            <a:tailEnd type="none" w="lg" len="lg"/>
          </a:ln>
        </p:spPr>
        <p:txBody>
          <a:bodyPr wrap="square">
            <a:spAutoFit/>
          </a:bodyPr>
          <a:lstStyle/>
          <a:p>
            <a:pPr algn="ctr" defTabSz="914363">
              <a:spcBef>
                <a:spcPct val="50000"/>
              </a:spcBef>
            </a:pPr>
            <a:r>
              <a:rPr lang="de-de" dirty="0"/>
              <a:t>Bereich</a:t>
            </a:r>
            <a:r>
              <a:rPr lang="de-de" b="1" dirty="0"/>
              <a:t> „Eigenschaften“</a:t>
            </a:r>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a:xfrm>
            <a:off x="8981768" y="6492875"/>
            <a:ext cx="3210231" cy="365125"/>
          </a:xfrm>
        </p:spPr>
        <p:txBody>
          <a:bodyPr/>
          <a:lstStyle/>
          <a:p>
            <a:r>
              <a:rPr lang="de-de" dirty="0"/>
              <a:t>© 2022 Microsoft. Alle Rechte vorbehalten. </a:t>
            </a:r>
          </a:p>
        </p:txBody>
      </p:sp>
    </p:spTree>
    <p:extLst>
      <p:ext uri="{BB962C8B-B14F-4D97-AF65-F5344CB8AC3E}">
        <p14:creationId xmlns:p14="http://schemas.microsoft.com/office/powerpoint/2010/main" val="1553998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42" presetClass="entr" presetSubtype="0"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900"/>
                                        <p:tgtEl>
                                          <p:spTgt spid="8"/>
                                        </p:tgtEl>
                                      </p:cBhvr>
                                    </p:animEffect>
                                    <p:anim calcmode="lin" valueType="num">
                                      <p:cBhvr>
                                        <p:cTn id="12" dur="900" fill="hold"/>
                                        <p:tgtEl>
                                          <p:spTgt spid="8"/>
                                        </p:tgtEl>
                                        <p:attrNameLst>
                                          <p:attrName>ppt_x</p:attrName>
                                        </p:attrNameLst>
                                      </p:cBhvr>
                                      <p:tavLst>
                                        <p:tav tm="0">
                                          <p:val>
                                            <p:strVal val="#ppt_x"/>
                                          </p:val>
                                        </p:tav>
                                        <p:tav tm="100000">
                                          <p:val>
                                            <p:strVal val="#ppt_x"/>
                                          </p:val>
                                        </p:tav>
                                      </p:tavLst>
                                    </p:anim>
                                    <p:anim calcmode="lin" valueType="num">
                                      <p:cBhvr>
                                        <p:cTn id="13" dur="900" fill="hold"/>
                                        <p:tgtEl>
                                          <p:spTgt spid="8"/>
                                        </p:tgtEl>
                                        <p:attrNameLst>
                                          <p:attrName>ppt_y</p:attrName>
                                        </p:attrNameLst>
                                      </p:cBhvr>
                                      <p:tavLst>
                                        <p:tav tm="0">
                                          <p:val>
                                            <p:strVal val="#ppt_y+.1"/>
                                          </p:val>
                                        </p:tav>
                                        <p:tav tm="100000">
                                          <p:val>
                                            <p:strVal val="#ppt_y"/>
                                          </p:val>
                                        </p:tav>
                                      </p:tavLst>
                                    </p:anim>
                                  </p:childTnLst>
                                </p:cTn>
                              </p:par>
                            </p:childTnLst>
                          </p:cTn>
                        </p:par>
                        <p:par>
                          <p:cTn id="14" fill="hold">
                            <p:stCondLst>
                              <p:cond delay="2400"/>
                            </p:stCondLst>
                            <p:childTnLst>
                              <p:par>
                                <p:cTn id="15" presetID="10"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2900"/>
                            </p:stCondLst>
                            <p:childTnLst>
                              <p:par>
                                <p:cTn id="19" presetID="10"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par>
                          <p:cTn id="22" fill="hold">
                            <p:stCondLst>
                              <p:cond delay="3400"/>
                            </p:stCondLst>
                            <p:childTnLst>
                              <p:par>
                                <p:cTn id="23" presetID="10"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BC5B-F652-442B-A680-5ADDD46DF14E}"/>
              </a:ext>
            </a:extLst>
          </p:cNvPr>
          <p:cNvSpPr>
            <a:spLocks noGrp="1"/>
          </p:cNvSpPr>
          <p:nvPr>
            <p:ph type="title"/>
          </p:nvPr>
        </p:nvSpPr>
        <p:spPr/>
        <p:txBody>
          <a:bodyPr/>
          <a:lstStyle/>
          <a:p>
            <a:r>
              <a:rPr lang="de-de"/>
              <a:t>Übungseinheiten</a:t>
            </a:r>
          </a:p>
        </p:txBody>
      </p:sp>
      <p:sp>
        <p:nvSpPr>
          <p:cNvPr id="3" name="Text Placeholder 2">
            <a:extLst>
              <a:ext uri="{FF2B5EF4-FFF2-40B4-BE49-F238E27FC236}">
                <a16:creationId xmlns:a16="http://schemas.microsoft.com/office/drawing/2014/main" id="{E02E50B7-AB62-4F4C-ADE1-BD45D91E289C}"/>
              </a:ext>
            </a:extLst>
          </p:cNvPr>
          <p:cNvSpPr>
            <a:spLocks noGrp="1"/>
          </p:cNvSpPr>
          <p:nvPr>
            <p:ph type="body" sz="quarter" idx="10"/>
          </p:nvPr>
        </p:nvSpPr>
        <p:spPr/>
        <p:txBody>
          <a:bodyPr/>
          <a:lstStyle/>
          <a:p>
            <a:r>
              <a:rPr lang="de-de"/>
              <a:t>Szenario</a:t>
            </a:r>
          </a:p>
        </p:txBody>
      </p:sp>
      <p:sp>
        <p:nvSpPr>
          <p:cNvPr id="4" name="Content Placeholder 3">
            <a:extLst>
              <a:ext uri="{FF2B5EF4-FFF2-40B4-BE49-F238E27FC236}">
                <a16:creationId xmlns:a16="http://schemas.microsoft.com/office/drawing/2014/main" id="{F53E8AAF-8247-40B6-9D8E-649B2DB40062}"/>
              </a:ext>
            </a:extLst>
          </p:cNvPr>
          <p:cNvSpPr>
            <a:spLocks noGrp="1"/>
          </p:cNvSpPr>
          <p:nvPr>
            <p:ph idx="1"/>
          </p:nvPr>
        </p:nvSpPr>
        <p:spPr>
          <a:xfrm>
            <a:off x="2483707" y="2070000"/>
            <a:ext cx="9595221" cy="4788000"/>
          </a:xfrm>
        </p:spPr>
        <p:txBody>
          <a:bodyPr/>
          <a:lstStyle/>
          <a:p>
            <a:r>
              <a:rPr lang="de-de" dirty="0"/>
              <a:t>Die Übungseinheiten basieren auf den Verkaufsaktivitäten des fiktiven Unternehmens Adventure Works.</a:t>
            </a:r>
          </a:p>
          <a:p>
            <a:r>
              <a:rPr lang="de-de" dirty="0"/>
              <a:t>Das Unternehmen Adventure Works: </a:t>
            </a:r>
          </a:p>
          <a:p>
            <a:pPr lvl="1"/>
            <a:r>
              <a:rPr lang="de-de" dirty="0"/>
              <a:t>Repräsentiert einen Fahrradhersteller, der Fahrräder und Zubehör an globale Märkte verkauft</a:t>
            </a:r>
          </a:p>
          <a:p>
            <a:pPr lvl="1"/>
            <a:r>
              <a:rPr lang="de-de" dirty="0"/>
              <a:t>Sammelt Betriebsdaten in einer Azure SQL-Datenbank</a:t>
            </a:r>
          </a:p>
          <a:p>
            <a:pPr lvl="1"/>
            <a:r>
              <a:rPr lang="de-de" dirty="0"/>
              <a:t>Muss die Daten untersuchen, um umfassende Erkenntnisse zu gewinnen</a:t>
            </a:r>
          </a:p>
          <a:p>
            <a:r>
              <a:rPr lang="de-de" dirty="0"/>
              <a:t>In den Übungen erstellen Sie als deren Berichtsautor mehrere Verkaufsleistungsberichte.</a:t>
            </a:r>
          </a:p>
          <a:p>
            <a:endParaRPr lang="en-US" dirty="0"/>
          </a:p>
        </p:txBody>
      </p:sp>
      <p:pic>
        <p:nvPicPr>
          <p:cNvPr id="11" name="Picture 10">
            <a:extLst>
              <a:ext uri="{FF2B5EF4-FFF2-40B4-BE49-F238E27FC236}">
                <a16:creationId xmlns:a16="http://schemas.microsoft.com/office/drawing/2014/main" id="{8CCE484F-B198-4872-87BA-117BDE10A706}"/>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082" y="2041297"/>
            <a:ext cx="1952653" cy="1952653"/>
          </a:xfrm>
          <a:prstGeom prst="rect">
            <a:avLst/>
          </a:prstGeom>
          <a:solidFill>
            <a:schemeClr val="bg1"/>
          </a:solidFill>
        </p:spPr>
      </p:pic>
      <p:sp>
        <p:nvSpPr>
          <p:cNvPr id="6" name="Footer Placeholder 5">
            <a:extLst>
              <a:ext uri="{FF2B5EF4-FFF2-40B4-BE49-F238E27FC236}">
                <a16:creationId xmlns:a16="http://schemas.microsoft.com/office/drawing/2014/main" id="{6A3B2BAB-B6DA-4946-A25E-F396D94E04D2}"/>
              </a:ext>
            </a:extLst>
          </p:cNvPr>
          <p:cNvSpPr>
            <a:spLocks noGrp="1"/>
          </p:cNvSpPr>
          <p:nvPr>
            <p:ph type="ftr" sz="quarter" idx="11"/>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57056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E93D-507C-467C-A3AD-AEBFB0268110}"/>
              </a:ext>
            </a:extLst>
          </p:cNvPr>
          <p:cNvSpPr>
            <a:spLocks noGrp="1"/>
          </p:cNvSpPr>
          <p:nvPr>
            <p:ph type="title"/>
          </p:nvPr>
        </p:nvSpPr>
        <p:spPr/>
        <p:txBody>
          <a:bodyPr/>
          <a:lstStyle/>
          <a:p>
            <a:r>
              <a:rPr lang="de-de"/>
              <a:t>Festlegen dynamischer Eigenschaften</a:t>
            </a:r>
            <a:endParaRPr lang="en-US"/>
          </a:p>
        </p:txBody>
      </p:sp>
      <p:sp>
        <p:nvSpPr>
          <p:cNvPr id="3" name="Text Placeholder 2">
            <a:extLst>
              <a:ext uri="{FF2B5EF4-FFF2-40B4-BE49-F238E27FC236}">
                <a16:creationId xmlns:a16="http://schemas.microsoft.com/office/drawing/2014/main" id="{72FF8B36-A5DF-4563-8610-9AC8C0D8496D}"/>
              </a:ext>
            </a:extLst>
          </p:cNvPr>
          <p:cNvSpPr>
            <a:spLocks noGrp="1"/>
          </p:cNvSpPr>
          <p:nvPr>
            <p:ph type="body" sz="quarter" idx="10"/>
          </p:nvPr>
        </p:nvSpPr>
        <p:spPr/>
        <p:txBody>
          <a:bodyPr/>
          <a:lstStyle/>
          <a:p>
            <a:r>
              <a:rPr lang="de-de"/>
              <a:t>Ausdruckseditor » Ressourcen</a:t>
            </a:r>
          </a:p>
        </p:txBody>
      </p:sp>
      <p:sp>
        <p:nvSpPr>
          <p:cNvPr id="4" name="Content Placeholder 3">
            <a:extLst>
              <a:ext uri="{FF2B5EF4-FFF2-40B4-BE49-F238E27FC236}">
                <a16:creationId xmlns:a16="http://schemas.microsoft.com/office/drawing/2014/main" id="{515FB2FC-E2C4-4025-8ECF-A7791FEBE234}"/>
              </a:ext>
            </a:extLst>
          </p:cNvPr>
          <p:cNvSpPr>
            <a:spLocks noGrp="1"/>
          </p:cNvSpPr>
          <p:nvPr>
            <p:ph idx="1"/>
          </p:nvPr>
        </p:nvSpPr>
        <p:spPr/>
        <p:txBody>
          <a:bodyPr vert="horz" lIns="91440" tIns="45720" rIns="91440" bIns="45720" numCol="2" rtlCol="0" anchor="t">
            <a:noAutofit/>
          </a:bodyPr>
          <a:lstStyle/>
          <a:p>
            <a:r>
              <a:rPr lang="de-de"/>
              <a:t>Integrierte Felder</a:t>
            </a:r>
          </a:p>
          <a:p>
            <a:pPr marL="445770" lvl="1" indent="-183515"/>
            <a:r>
              <a:rPr lang="de-de" b="1"/>
              <a:t>Globale</a:t>
            </a:r>
            <a:endParaRPr lang="en-US" b="1">
              <a:cs typeface="Segoe UI"/>
            </a:endParaRPr>
          </a:p>
          <a:p>
            <a:pPr marL="629920" lvl="2" indent="-183515"/>
            <a:r>
              <a:rPr lang="de-de" sz="1600"/>
              <a:t>ExecutionTime</a:t>
            </a:r>
            <a:endParaRPr lang="en-US" sz="1600">
              <a:cs typeface="Segoe UI"/>
            </a:endParaRPr>
          </a:p>
          <a:p>
            <a:pPr marL="629920" lvl="2" indent="-183515"/>
            <a:r>
              <a:rPr lang="de-de" sz="1600"/>
              <a:t>OverallPageNumber und OverallTotalPages</a:t>
            </a:r>
            <a:endParaRPr lang="en-US" sz="1600">
              <a:cs typeface="Segoe UI"/>
            </a:endParaRPr>
          </a:p>
          <a:p>
            <a:pPr marL="629920" lvl="2" indent="-183515"/>
            <a:r>
              <a:rPr lang="de-de" sz="1600"/>
              <a:t>PageName</a:t>
            </a:r>
            <a:endParaRPr lang="en-US" sz="1600">
              <a:cs typeface="Segoe UI"/>
            </a:endParaRPr>
          </a:p>
          <a:p>
            <a:pPr marL="629920" lvl="2" indent="-183515"/>
            <a:r>
              <a:rPr lang="de-de" sz="1600"/>
              <a:t>PageNumber und TotalPages</a:t>
            </a:r>
            <a:endParaRPr lang="en-US" sz="1600">
              <a:cs typeface="Segoe UI"/>
            </a:endParaRPr>
          </a:p>
          <a:p>
            <a:pPr marL="629920" lvl="2" indent="-183515"/>
            <a:r>
              <a:rPr lang="de-de" sz="1600"/>
              <a:t>ReportFolder *</a:t>
            </a:r>
            <a:endParaRPr lang="en-US" sz="1600">
              <a:cs typeface="Segoe UI"/>
            </a:endParaRPr>
          </a:p>
          <a:p>
            <a:pPr marL="629920" lvl="2" indent="-183515"/>
            <a:r>
              <a:rPr lang="de-de" sz="1600"/>
              <a:t>ReportName</a:t>
            </a:r>
            <a:endParaRPr lang="en-US" sz="1600">
              <a:cs typeface="Segoe UI"/>
            </a:endParaRPr>
          </a:p>
          <a:p>
            <a:pPr marL="629920" lvl="2" indent="-183515"/>
            <a:r>
              <a:rPr lang="de-de" sz="1600"/>
              <a:t>ReportServerUrl *</a:t>
            </a:r>
            <a:endParaRPr lang="en-US" sz="1600">
              <a:cs typeface="Segoe UI"/>
            </a:endParaRPr>
          </a:p>
          <a:p>
            <a:pPr marL="445770" lvl="1" indent="-183515"/>
            <a:r>
              <a:rPr lang="de-de" b="1"/>
              <a:t>RenderFormat</a:t>
            </a:r>
            <a:endParaRPr lang="en-US" b="1">
              <a:cs typeface="Segoe UI"/>
            </a:endParaRPr>
          </a:p>
          <a:p>
            <a:pPr marL="629920" lvl="2" indent="-183515"/>
            <a:r>
              <a:rPr lang="de-de" sz="1600"/>
              <a:t>RenderFormat.IsInteractive</a:t>
            </a:r>
            <a:endParaRPr lang="en-US" sz="1600">
              <a:cs typeface="Segoe UI"/>
            </a:endParaRPr>
          </a:p>
          <a:p>
            <a:pPr marL="629920" lvl="2" indent="-183515"/>
            <a:r>
              <a:rPr lang="de-de" sz="1600"/>
              <a:t>RenderFormat.Name</a:t>
            </a:r>
            <a:endParaRPr lang="en-US" sz="1600">
              <a:cs typeface="Segoe UI"/>
            </a:endParaRPr>
          </a:p>
          <a:p>
            <a:pPr marL="445770" lvl="1" indent="-183515"/>
            <a:r>
              <a:rPr lang="de-de" b="1"/>
              <a:t>Benutzer</a:t>
            </a:r>
            <a:endParaRPr lang="en-US" b="1">
              <a:cs typeface="Segoe UI"/>
            </a:endParaRPr>
          </a:p>
          <a:p>
            <a:pPr marL="629920" lvl="2" indent="-183515"/>
            <a:r>
              <a:rPr lang="de-de" sz="1600"/>
              <a:t>Sprache und UserID</a:t>
            </a:r>
            <a:endParaRPr lang="en-US" sz="1600">
              <a:cs typeface="Segoe UI"/>
            </a:endParaRPr>
          </a:p>
          <a:p>
            <a:r>
              <a:rPr lang="de-de"/>
              <a:t>Datasetfelder</a:t>
            </a:r>
          </a:p>
          <a:p>
            <a:r>
              <a:rPr lang="de-de"/>
              <a:t>Berichtsparameter</a:t>
            </a:r>
          </a:p>
          <a:p>
            <a:r>
              <a:rPr lang="de-de"/>
              <a:t>Variablen</a:t>
            </a:r>
          </a:p>
          <a:p>
            <a:r>
              <a:rPr lang="de-de"/>
              <a:t>Berichtselementen</a:t>
            </a:r>
          </a:p>
          <a:p>
            <a:endParaRPr lang="en-US"/>
          </a:p>
        </p:txBody>
      </p:sp>
      <p:sp>
        <p:nvSpPr>
          <p:cNvPr id="6" name="TextBox 5">
            <a:extLst>
              <a:ext uri="{FF2B5EF4-FFF2-40B4-BE49-F238E27FC236}">
                <a16:creationId xmlns:a16="http://schemas.microsoft.com/office/drawing/2014/main" id="{382A4519-759B-4F94-B3C6-8BC698D40ADF}"/>
              </a:ext>
            </a:extLst>
          </p:cNvPr>
          <p:cNvSpPr txBox="1"/>
          <p:nvPr/>
        </p:nvSpPr>
        <p:spPr>
          <a:xfrm>
            <a:off x="7970108" y="6005384"/>
            <a:ext cx="3929450" cy="369332"/>
          </a:xfrm>
          <a:prstGeom prst="rect">
            <a:avLst/>
          </a:prstGeom>
          <a:noFill/>
        </p:spPr>
        <p:txBody>
          <a:bodyPr wrap="square" rtlCol="0">
            <a:spAutoFit/>
          </a:bodyPr>
          <a:lstStyle/>
          <a:p>
            <a:r>
              <a:rPr lang="de-de"/>
              <a:t>* Gilt nicht für den Power BI-Dienst</a:t>
            </a:r>
          </a:p>
        </p:txBody>
      </p:sp>
      <p:sp>
        <p:nvSpPr>
          <p:cNvPr id="5" name="Footer Placeholder 4">
            <a:extLst>
              <a:ext uri="{FF2B5EF4-FFF2-40B4-BE49-F238E27FC236}">
                <a16:creationId xmlns:a16="http://schemas.microsoft.com/office/drawing/2014/main" id="{E6574AB4-887B-4C8D-A32E-166E856D8686}"/>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31165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29E5-7308-4433-B3A0-AB19C0844FB6}"/>
              </a:ext>
            </a:extLst>
          </p:cNvPr>
          <p:cNvSpPr>
            <a:spLocks noGrp="1"/>
          </p:cNvSpPr>
          <p:nvPr>
            <p:ph type="title"/>
          </p:nvPr>
        </p:nvSpPr>
        <p:spPr/>
        <p:txBody>
          <a:bodyPr/>
          <a:lstStyle/>
          <a:p>
            <a:r>
              <a:rPr lang="de-de"/>
              <a:t>Festlegen dynamischer Eigenschaften</a:t>
            </a:r>
            <a:endParaRPr lang="en-US"/>
          </a:p>
        </p:txBody>
      </p:sp>
      <p:sp>
        <p:nvSpPr>
          <p:cNvPr id="3" name="Text Placeholder 2">
            <a:extLst>
              <a:ext uri="{FF2B5EF4-FFF2-40B4-BE49-F238E27FC236}">
                <a16:creationId xmlns:a16="http://schemas.microsoft.com/office/drawing/2014/main" id="{B3922BDE-5008-46E5-A385-D1D55B9212FE}"/>
              </a:ext>
            </a:extLst>
          </p:cNvPr>
          <p:cNvSpPr>
            <a:spLocks noGrp="1"/>
          </p:cNvSpPr>
          <p:nvPr>
            <p:ph type="body" sz="quarter" idx="10"/>
          </p:nvPr>
        </p:nvSpPr>
        <p:spPr/>
        <p:txBody>
          <a:bodyPr/>
          <a:lstStyle/>
          <a:p>
            <a:r>
              <a:rPr lang="de-de"/>
              <a:t>Ausdruckseditor » Ressourcen » Anderes Verhalten</a:t>
            </a:r>
          </a:p>
        </p:txBody>
      </p:sp>
      <p:sp>
        <p:nvSpPr>
          <p:cNvPr id="4" name="Content Placeholder 3">
            <a:extLst>
              <a:ext uri="{FF2B5EF4-FFF2-40B4-BE49-F238E27FC236}">
                <a16:creationId xmlns:a16="http://schemas.microsoft.com/office/drawing/2014/main" id="{2D63952F-C59F-4666-AC1B-A97226EE59B4}"/>
              </a:ext>
            </a:extLst>
          </p:cNvPr>
          <p:cNvSpPr>
            <a:spLocks noGrp="1"/>
          </p:cNvSpPr>
          <p:nvPr>
            <p:ph idx="1"/>
          </p:nvPr>
        </p:nvSpPr>
        <p:spPr/>
        <p:txBody>
          <a:bodyPr/>
          <a:lstStyle/>
          <a:p>
            <a:r>
              <a:rPr lang="de-de"/>
              <a:t>Hinweis: Einige integrierte Felder verhalten sich in RB und im </a:t>
            </a:r>
            <a:br/>
            <a:r>
              <a:rPr lang="de-de"/>
              <a:t>Power BI-Dienst unterschiedlich.</a:t>
            </a:r>
          </a:p>
          <a:p>
            <a:endParaRPr lang="en-US"/>
          </a:p>
        </p:txBody>
      </p:sp>
      <p:graphicFrame>
        <p:nvGraphicFramePr>
          <p:cNvPr id="6" name="Table 5" descr="The ExecutionTime built-in field shows local time in Report Builder and UTC time in the Power BI service. The ReportName built-in field shows an empty string in Report Builder and the report name (as named in the workspace) in the Power BI service. The UserID built-in field shows the NT account name in Report Builders and the User Principal Name is the Power BI services.">
            <a:extLst>
              <a:ext uri="{FF2B5EF4-FFF2-40B4-BE49-F238E27FC236}">
                <a16:creationId xmlns:a16="http://schemas.microsoft.com/office/drawing/2014/main" id="{2140F631-D8B6-4546-992D-D1B08DCC163D}"/>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955021689"/>
              </p:ext>
            </p:extLst>
          </p:nvPr>
        </p:nvGraphicFramePr>
        <p:xfrm>
          <a:off x="782190" y="3034767"/>
          <a:ext cx="10515075" cy="2021840"/>
        </p:xfrm>
        <a:graphic>
          <a:graphicData uri="http://schemas.openxmlformats.org/drawingml/2006/table">
            <a:tbl>
              <a:tblPr firstRow="1" bandRow="1">
                <a:tableStyleId>{21E4AEA4-8DFA-4A89-87EB-49C32662AFE0}</a:tableStyleId>
              </a:tblPr>
              <a:tblGrid>
                <a:gridCol w="2238143">
                  <a:extLst>
                    <a:ext uri="{9D8B030D-6E8A-4147-A177-3AD203B41FA5}">
                      <a16:colId xmlns:a16="http://schemas.microsoft.com/office/drawing/2014/main" val="1541012296"/>
                    </a:ext>
                  </a:extLst>
                </a:gridCol>
                <a:gridCol w="3606640">
                  <a:extLst>
                    <a:ext uri="{9D8B030D-6E8A-4147-A177-3AD203B41FA5}">
                      <a16:colId xmlns:a16="http://schemas.microsoft.com/office/drawing/2014/main" val="1138222667"/>
                    </a:ext>
                  </a:extLst>
                </a:gridCol>
                <a:gridCol w="4670292">
                  <a:extLst>
                    <a:ext uri="{9D8B030D-6E8A-4147-A177-3AD203B41FA5}">
                      <a16:colId xmlns:a16="http://schemas.microsoft.com/office/drawing/2014/main" val="2978184014"/>
                    </a:ext>
                  </a:extLst>
                </a:gridCol>
              </a:tblGrid>
              <a:tr h="370840">
                <a:tc>
                  <a:txBody>
                    <a:bodyPr/>
                    <a:lstStyle/>
                    <a:p>
                      <a:r>
                        <a:rPr lang="de-de">
                          <a:solidFill>
                            <a:schemeClr val="bg1"/>
                          </a:solidFill>
                        </a:rPr>
                        <a:t>Integriertes Feld</a:t>
                      </a:r>
                    </a:p>
                  </a:txBody>
                  <a:tcPr>
                    <a:solidFill>
                      <a:schemeClr val="tx1"/>
                    </a:solidFill>
                  </a:tcPr>
                </a:tc>
                <a:tc>
                  <a:txBody>
                    <a:bodyPr/>
                    <a:lstStyle/>
                    <a:p>
                      <a:r>
                        <a:rPr lang="de-de">
                          <a:solidFill>
                            <a:schemeClr val="bg1"/>
                          </a:solidFill>
                        </a:rPr>
                        <a:t>Report Builder</a:t>
                      </a:r>
                    </a:p>
                  </a:txBody>
                  <a:tcPr>
                    <a:solidFill>
                      <a:schemeClr val="tx1"/>
                    </a:solidFill>
                  </a:tcPr>
                </a:tc>
                <a:tc>
                  <a:txBody>
                    <a:bodyPr/>
                    <a:lstStyle/>
                    <a:p>
                      <a:r>
                        <a:rPr lang="de-de">
                          <a:solidFill>
                            <a:schemeClr val="bg1"/>
                          </a:solidFill>
                        </a:rPr>
                        <a:t>Power BI-Dienst</a:t>
                      </a:r>
                    </a:p>
                  </a:txBody>
                  <a:tcPr>
                    <a:solidFill>
                      <a:schemeClr val="tx1"/>
                    </a:solidFill>
                  </a:tcPr>
                </a:tc>
                <a:extLst>
                  <a:ext uri="{0D108BD9-81ED-4DB2-BD59-A6C34878D82A}">
                    <a16:rowId xmlns:a16="http://schemas.microsoft.com/office/drawing/2014/main" val="402806191"/>
                  </a:ext>
                </a:extLst>
              </a:tr>
              <a:tr h="370840">
                <a:tc>
                  <a:txBody>
                    <a:bodyPr/>
                    <a:lstStyle/>
                    <a:p>
                      <a:r>
                        <a:rPr lang="de-de">
                          <a:solidFill>
                            <a:schemeClr val="tx1"/>
                          </a:solidFill>
                        </a:rPr>
                        <a:t>ExecutionTime</a:t>
                      </a:r>
                      <a:endParaRPr lang="en-AU" b="1" baseline="30000">
                        <a:solidFill>
                          <a:schemeClr val="tx1"/>
                        </a:solidFill>
                      </a:endParaRPr>
                    </a:p>
                  </a:txBody>
                  <a:tcPr/>
                </a:tc>
                <a:tc>
                  <a:txBody>
                    <a:bodyPr/>
                    <a:lstStyle/>
                    <a:p>
                      <a:r>
                        <a:rPr lang="de-de" baseline="0">
                          <a:solidFill>
                            <a:schemeClr val="tx1"/>
                          </a:solidFill>
                        </a:rPr>
                        <a:t>Ortszeit</a:t>
                      </a:r>
                    </a:p>
                  </a:txBody>
                  <a:tcPr/>
                </a:tc>
                <a:tc>
                  <a:txBody>
                    <a:bodyPr/>
                    <a:lstStyle/>
                    <a:p>
                      <a:r>
                        <a:rPr lang="de-de" baseline="0">
                          <a:solidFill>
                            <a:schemeClr val="tx1"/>
                          </a:solidFill>
                        </a:rPr>
                        <a:t>(UTC) Koordinierte Weltzeit</a:t>
                      </a: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a:solidFill>
                            <a:schemeClr val="tx1"/>
                          </a:solidFill>
                        </a:rPr>
                        <a:t>ReportName</a:t>
                      </a:r>
                      <a:endParaRPr lang="en-AU" b="1" baseline="30000">
                        <a:solidFill>
                          <a:schemeClr val="tx1"/>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baseline="0">
                          <a:solidFill>
                            <a:schemeClr val="tx1"/>
                          </a:solidFill>
                        </a:rPr>
                        <a:t>Leere Zeichenfolge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baseline="0" dirty="0">
                          <a:solidFill>
                            <a:schemeClr val="tx1"/>
                          </a:solidFill>
                        </a:rPr>
                        <a:t>Berichtsname, wie im Arbeitsbereich angegeben</a:t>
                      </a:r>
                    </a:p>
                  </a:txBody>
                  <a:tcPr/>
                </a:tc>
                <a:extLst>
                  <a:ext uri="{0D108BD9-81ED-4DB2-BD59-A6C34878D82A}">
                    <a16:rowId xmlns:a16="http://schemas.microsoft.com/office/drawing/2014/main" val="85882117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a:solidFill>
                            <a:schemeClr val="tx1"/>
                          </a:solidFill>
                        </a:rPr>
                        <a:t>UserID</a:t>
                      </a:r>
                      <a:endParaRPr lang="en-AU" b="1" baseline="30000">
                        <a:solidFill>
                          <a:schemeClr val="tx1"/>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baseline="0">
                          <a:solidFill>
                            <a:schemeClr val="tx1"/>
                          </a:solidFill>
                        </a:rPr>
                        <a:t>NT-Kontoname </a:t>
                      </a:r>
                      <a:br/>
                      <a:r>
                        <a:rPr lang="de-de" baseline="0">
                          <a:solidFill>
                            <a:schemeClr val="tx1"/>
                          </a:solidFill>
                        </a:rPr>
                        <a:t>Beispiel: AW\mblythe</a:t>
                      </a:r>
                      <a:endParaRPr lang="en-AU" i="1" baseline="0">
                        <a:solidFill>
                          <a:schemeClr val="tx1"/>
                        </a:solidFill>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baseline="0" dirty="0">
                          <a:solidFill>
                            <a:schemeClr val="tx1"/>
                          </a:solidFill>
                        </a:rPr>
                        <a:t>Benutzerprinzipalname (UPN)</a:t>
                      </a:r>
                      <a:br>
                        <a:rPr dirty="0"/>
                      </a:br>
                      <a:r>
                        <a:rPr lang="de-de" baseline="0" dirty="0">
                          <a:solidFill>
                            <a:schemeClr val="tx1"/>
                          </a:solidFill>
                        </a:rPr>
                        <a:t>Beispiel: m.blythe@adventureworks.com</a:t>
                      </a:r>
                      <a:endParaRPr lang="en-AU" i="1" baseline="0" dirty="0">
                        <a:solidFill>
                          <a:schemeClr val="tx1"/>
                        </a:solidFill>
                      </a:endParaRPr>
                    </a:p>
                  </a:txBody>
                  <a:tcPr/>
                </a:tc>
                <a:extLst>
                  <a:ext uri="{0D108BD9-81ED-4DB2-BD59-A6C34878D82A}">
                    <a16:rowId xmlns:a16="http://schemas.microsoft.com/office/drawing/2014/main" val="602290053"/>
                  </a:ext>
                </a:extLst>
              </a:tr>
            </a:tbl>
          </a:graphicData>
        </a:graphic>
      </p:graphicFrame>
      <p:sp>
        <p:nvSpPr>
          <p:cNvPr id="7" name="TextBox 6">
            <a:extLst>
              <a:ext uri="{FF2B5EF4-FFF2-40B4-BE49-F238E27FC236}">
                <a16:creationId xmlns:a16="http://schemas.microsoft.com/office/drawing/2014/main" id="{E786C03A-3728-4C00-91E3-725C53B7F63A}"/>
              </a:ext>
            </a:extLst>
          </p:cNvPr>
          <p:cNvSpPr txBox="1"/>
          <p:nvPr/>
        </p:nvSpPr>
        <p:spPr>
          <a:xfrm>
            <a:off x="782190" y="5237367"/>
            <a:ext cx="6574533" cy="1126462"/>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t>Das integrierte Feld </a:t>
            </a:r>
            <a:r>
              <a:rPr lang="de-de" b="1" dirty="0"/>
              <a:t>UserID</a:t>
            </a:r>
            <a:r>
              <a:rPr lang="de-de" dirty="0"/>
              <a:t> ist nützlich für die Verwaltung von Datenberechtigungen pro Benutzer und wird im nächsten Modul behandelt.</a:t>
            </a:r>
          </a:p>
        </p:txBody>
      </p:sp>
      <p:sp>
        <p:nvSpPr>
          <p:cNvPr id="5" name="Footer Placeholder 4">
            <a:extLst>
              <a:ext uri="{FF2B5EF4-FFF2-40B4-BE49-F238E27FC236}">
                <a16:creationId xmlns:a16="http://schemas.microsoft.com/office/drawing/2014/main" id="{39856DEC-9234-47DB-BF06-8E305FEB8985}"/>
              </a:ext>
            </a:extLst>
          </p:cNvPr>
          <p:cNvSpPr>
            <a:spLocks noGrp="1"/>
          </p:cNvSpPr>
          <p:nvPr>
            <p:ph type="ftr" sz="quarter" idx="11"/>
          </p:nvPr>
        </p:nvSpPr>
        <p:spPr>
          <a:xfrm>
            <a:off x="9011266" y="6492875"/>
            <a:ext cx="3180734" cy="365125"/>
          </a:xfrm>
        </p:spPr>
        <p:txBody>
          <a:bodyPr/>
          <a:lstStyle/>
          <a:p>
            <a:r>
              <a:rPr lang="de-de" dirty="0"/>
              <a:t>© 2022 Microsoft. Alle Rechte vorbehalten. </a:t>
            </a:r>
          </a:p>
        </p:txBody>
      </p:sp>
    </p:spTree>
    <p:extLst>
      <p:ext uri="{BB962C8B-B14F-4D97-AF65-F5344CB8AC3E}">
        <p14:creationId xmlns:p14="http://schemas.microsoft.com/office/powerpoint/2010/main" val="60244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de-de"/>
              <a:t>Festlegen dynamischer Eigenschaften</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de-de"/>
              <a:t>Ausdruckssyntax</a:t>
            </a:r>
          </a:p>
        </p:txBody>
      </p:sp>
      <p:sp>
        <p:nvSpPr>
          <p:cNvPr id="25" name="Text Box 5">
            <a:extLst>
              <a:ext uri="{FF2B5EF4-FFF2-40B4-BE49-F238E27FC236}">
                <a16:creationId xmlns:a16="http://schemas.microsoft.com/office/drawing/2014/main" id="{C89E71C6-1123-4026-A511-377CD130EFCE}"/>
              </a:ext>
            </a:extLst>
          </p:cNvPr>
          <p:cNvSpPr txBox="1">
            <a:spLocks noChangeArrowheads="1"/>
          </p:cNvSpPr>
          <p:nvPr/>
        </p:nvSpPr>
        <p:spPr bwMode="auto">
          <a:xfrm>
            <a:off x="548157" y="2159400"/>
            <a:ext cx="5395443" cy="2308324"/>
          </a:xfrm>
          <a:prstGeom prst="rect">
            <a:avLst/>
          </a:prstGeom>
          <a:noFill/>
          <a:ln w="6350" cap="flat" cmpd="sng" algn="ctr">
            <a:solidFill>
              <a:schemeClr val="tx1"/>
            </a:solidFill>
            <a:prstDash val="solid"/>
            <a:miter lim="800000"/>
          </a:ln>
          <a:effectLst/>
        </p:spPr>
        <p:txBody>
          <a:bodyPr wrap="square" rtlCol="0">
            <a:spAutoFit/>
          </a:bodyPr>
          <a:lstStyle>
            <a:defPPr>
              <a:defRPr lang="en-US"/>
            </a:defPPr>
            <a:lvl1pPr algn="ctr">
              <a:defRPr>
                <a:solidFill>
                  <a:schemeClr val="dk1"/>
                </a:solidFill>
                <a:latin typeface="+mj-lt"/>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onsolas" panose="020B0609020204030204" pitchFamily="49" charset="0"/>
              </a:rPr>
              <a:t>Collection!ObjectName.Property</a:t>
            </a:r>
          </a:p>
          <a:p>
            <a:pPr marL="0" marR="0" lvl="0" indent="0" algn="l"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=Fields!Sales.Value</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onsolas" panose="020B0609020204030204" pitchFamily="49" charset="0"/>
              </a:rPr>
              <a:t>Collection.Item("ObjectName").Property </a:t>
            </a:r>
          </a:p>
          <a:p>
            <a:pPr marL="0" marR="0" lvl="0" indent="0" algn="l"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=Fields.Item("Sales").Value</a:t>
            </a:r>
          </a:p>
          <a:p>
            <a:pPr marL="0" marR="0" lvl="0" indent="0" algn="l"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algn="l" defTabSz="914400" eaLnBrk="1" fontAlgn="auto" latinLnBrk="0" hangingPunct="1">
              <a:lnSpc>
                <a:spcPct val="100000"/>
              </a:lnSpc>
              <a:spcBef>
                <a:spcPts val="0"/>
              </a:spcBef>
              <a:spcAft>
                <a:spcPts val="0"/>
              </a:spcAft>
              <a:buClrTx/>
              <a:buSzTx/>
              <a:buFontTx/>
              <a:buNone/>
              <a:tabLst/>
              <a:defRPr/>
            </a:pPr>
            <a:r>
              <a:rPr kumimoji="0" lang="de-de" sz="1800" b="0" i="0" u="none" strike="noStrike" kern="0" cap="none" spc="0" normalizeH="0" baseline="0" noProof="0">
                <a:ln>
                  <a:noFill/>
                </a:ln>
                <a:solidFill>
                  <a:prstClr val="black"/>
                </a:solidFill>
                <a:effectLst/>
                <a:uLnTx/>
                <a:uFillTx/>
                <a:latin typeface="Consolas" panose="020B0609020204030204" pitchFamily="49" charset="0"/>
              </a:rPr>
              <a:t>Collection("ObjectName").Property</a:t>
            </a:r>
          </a:p>
          <a:p>
            <a:pPr marL="0" marR="0" lvl="0" indent="0" algn="l" defTabSz="914400" eaLnBrk="1" fontAlgn="auto" latinLnBrk="0" hangingPunct="1">
              <a:lnSpc>
                <a:spcPct val="100000"/>
              </a:lnSpc>
              <a:spcBef>
                <a:spcPts val="0"/>
              </a:spcBef>
              <a:spcAft>
                <a:spcPts val="0"/>
              </a:spcAft>
              <a:buClrTx/>
              <a:buSzTx/>
              <a:buFontTx/>
              <a:buNone/>
              <a:tabLst/>
              <a:defRPr/>
            </a:pPr>
            <a:r>
              <a:rPr kumimoji="0" lang="de-de" sz="1800" b="1" i="0" u="none" strike="noStrike" kern="0" cap="none" spc="0" normalizeH="0" baseline="0" noProof="0">
                <a:ln>
                  <a:noFill/>
                </a:ln>
                <a:solidFill>
                  <a:prstClr val="black"/>
                </a:solidFill>
                <a:effectLst/>
                <a:uLnTx/>
                <a:uFillTx/>
                <a:latin typeface="Consolas" panose="020B0609020204030204" pitchFamily="49" charset="0"/>
                <a:cs typeface="Consolas" panose="020B0609020204030204" pitchFamily="49" charset="0"/>
              </a:rPr>
              <a:t>=Fields("Sales").Value</a:t>
            </a:r>
          </a:p>
        </p:txBody>
      </p:sp>
      <p:grpSp>
        <p:nvGrpSpPr>
          <p:cNvPr id="26" name="Group 25">
            <a:extLst>
              <a:ext uri="{FF2B5EF4-FFF2-40B4-BE49-F238E27FC236}">
                <a16:creationId xmlns:a16="http://schemas.microsoft.com/office/drawing/2014/main" id="{28F4351E-0281-42F6-98DF-616D89685D37}"/>
              </a:ext>
              <a:ext uri="{C183D7F6-B498-43B3-948B-1728B52AA6E4}">
                <adec:decorative xmlns:adec="http://schemas.microsoft.com/office/drawing/2017/decorative" val="1"/>
              </a:ext>
            </a:extLst>
          </p:cNvPr>
          <p:cNvGrpSpPr/>
          <p:nvPr/>
        </p:nvGrpSpPr>
        <p:grpSpPr>
          <a:xfrm>
            <a:off x="3132667" y="2460980"/>
            <a:ext cx="5648476" cy="369332"/>
            <a:chOff x="-15654" y="1582737"/>
            <a:chExt cx="5648476" cy="369332"/>
          </a:xfrm>
        </p:grpSpPr>
        <p:sp>
          <p:nvSpPr>
            <p:cNvPr id="27" name="Text Box 10">
              <a:extLst>
                <a:ext uri="{FF2B5EF4-FFF2-40B4-BE49-F238E27FC236}">
                  <a16:creationId xmlns:a16="http://schemas.microsoft.com/office/drawing/2014/main" id="{44766BBF-4FE9-4E82-909A-A5B7785732B3}"/>
                </a:ext>
                <a:ext uri="{C183D7F6-B498-43B3-948B-1728B52AA6E4}">
                  <adec:decorative xmlns:adec="http://schemas.microsoft.com/office/drawing/2017/decorative" val="1"/>
                </a:ext>
              </a:extLst>
            </p:cNvPr>
            <p:cNvSpPr txBox="1">
              <a:spLocks noChangeArrowheads="1"/>
            </p:cNvSpPr>
            <p:nvPr/>
          </p:nvSpPr>
          <p:spPr bwMode="auto">
            <a:xfrm>
              <a:off x="3316434" y="1582737"/>
              <a:ext cx="2316388" cy="369332"/>
            </a:xfrm>
            <a:prstGeom prst="rect">
              <a:avLst/>
            </a:prstGeom>
            <a:noFill/>
            <a:ln w="9525">
              <a:noFill/>
              <a:miter lim="800000"/>
              <a:headEnd/>
              <a:tailEnd type="none" w="lg" len="lg"/>
            </a:ln>
          </p:spPr>
          <p:txBody>
            <a:bodyPr wrap="square">
              <a:spAutoFit/>
            </a:bodyPr>
            <a:lstStyle/>
            <a:p>
              <a:pPr defTabSz="914363">
                <a:spcBef>
                  <a:spcPct val="50000"/>
                </a:spcBef>
              </a:pPr>
              <a:r>
                <a:rPr lang="de-de"/>
                <a:t>Die häufigste Form</a:t>
              </a:r>
            </a:p>
          </p:txBody>
        </p:sp>
        <p:cxnSp>
          <p:nvCxnSpPr>
            <p:cNvPr id="28" name="Straight Arrow Connector 27" descr="The first syntax is the most common form.">
              <a:extLst>
                <a:ext uri="{FF2B5EF4-FFF2-40B4-BE49-F238E27FC236}">
                  <a16:creationId xmlns:a16="http://schemas.microsoft.com/office/drawing/2014/main" id="{373726DF-109D-48F2-9D6D-CCD61F79112C}"/>
                </a:ext>
              </a:extLst>
            </p:cNvPr>
            <p:cNvCxnSpPr>
              <a:cxnSpLocks/>
            </p:cNvCxnSpPr>
            <p:nvPr/>
          </p:nvCxnSpPr>
          <p:spPr>
            <a:xfrm>
              <a:off x="-15654" y="1765654"/>
              <a:ext cx="3332088" cy="0"/>
            </a:xfrm>
            <a:prstGeom prst="straightConnector1">
              <a:avLst/>
            </a:prstGeom>
            <a:noFill/>
            <a:ln w="38100">
              <a:solidFill>
                <a:schemeClr val="accent6"/>
              </a:solidFill>
              <a:round/>
              <a:headEnd type="triangle" w="med" len="med"/>
              <a:tailEnd/>
            </a:ln>
          </p:spPr>
        </p:cxnSp>
      </p:gr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261693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de-de"/>
              <a:t>Festlegen dynamischer Eigenschaften</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de-de"/>
              <a:t>Ausdrucksbeispiele</a:t>
            </a:r>
          </a:p>
        </p:txBody>
      </p:sp>
      <p:sp>
        <p:nvSpPr>
          <p:cNvPr id="4" name="Content Placeholder 3">
            <a:extLst>
              <a:ext uri="{FF2B5EF4-FFF2-40B4-BE49-F238E27FC236}">
                <a16:creationId xmlns:a16="http://schemas.microsoft.com/office/drawing/2014/main" id="{E1F85C7E-46BB-4B6F-AAA9-73A519FD49F3}"/>
              </a:ext>
            </a:extLst>
          </p:cNvPr>
          <p:cNvSpPr>
            <a:spLocks noGrp="1"/>
          </p:cNvSpPr>
          <p:nvPr>
            <p:ph idx="1"/>
          </p:nvPr>
        </p:nvSpPr>
        <p:spPr>
          <a:xfrm>
            <a:off x="457200" y="2070000"/>
            <a:ext cx="11235600" cy="1014132"/>
          </a:xfrm>
        </p:spPr>
        <p:txBody>
          <a:bodyPr/>
          <a:lstStyle/>
          <a:p>
            <a:r>
              <a:rPr lang="de-de" sz="2400"/>
              <a:t>Berichtstitel</a:t>
            </a:r>
          </a:p>
          <a:p>
            <a:endParaRPr lang="en-US" sz="2400"/>
          </a:p>
        </p:txBody>
      </p:sp>
      <p:sp>
        <p:nvSpPr>
          <p:cNvPr id="10" name="Rectangle 4">
            <a:extLst>
              <a:ext uri="{FF2B5EF4-FFF2-40B4-BE49-F238E27FC236}">
                <a16:creationId xmlns:a16="http://schemas.microsoft.com/office/drawing/2014/main" id="{74F4134C-CE70-4036-908B-8EDA1CBEE747}"/>
              </a:ext>
            </a:extLst>
          </p:cNvPr>
          <p:cNvSpPr>
            <a:spLocks noChangeArrowheads="1"/>
          </p:cNvSpPr>
          <p:nvPr/>
        </p:nvSpPr>
        <p:spPr bwMode="auto">
          <a:xfrm>
            <a:off x="794305" y="2595513"/>
            <a:ext cx="10898495" cy="495108"/>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de-de">
                <a:latin typeface="Consolas" panose="020B0609020204030204" pitchFamily="49" charset="0"/>
                <a:cs typeface="Consolas" panose="020B0609020204030204" pitchFamily="49" charset="0"/>
              </a:rPr>
              <a:t>=Globals!ReportName</a:t>
            </a:r>
          </a:p>
        </p:txBody>
      </p:sp>
      <p:sp>
        <p:nvSpPr>
          <p:cNvPr id="11" name="Content Placeholder 2">
            <a:extLst>
              <a:ext uri="{FF2B5EF4-FFF2-40B4-BE49-F238E27FC236}">
                <a16:creationId xmlns:a16="http://schemas.microsoft.com/office/drawing/2014/main" id="{1622742D-39B3-45CE-A76C-BE4035ADCA53}"/>
              </a:ext>
            </a:extLst>
          </p:cNvPr>
          <p:cNvSpPr txBox="1">
            <a:spLocks/>
          </p:cNvSpPr>
          <p:nvPr/>
        </p:nvSpPr>
        <p:spPr>
          <a:xfrm>
            <a:off x="457199" y="3205215"/>
            <a:ext cx="11234738" cy="1103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446088" indent="-182563"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628650" indent="-182563"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811213" indent="-1825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982663"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de-de" sz="2400">
                <a:latin typeface="+mn-lt"/>
              </a:rPr>
              <a:t>Seitennummerierung</a:t>
            </a:r>
          </a:p>
        </p:txBody>
      </p:sp>
      <p:sp>
        <p:nvSpPr>
          <p:cNvPr id="12" name="Rectangle 4">
            <a:extLst>
              <a:ext uri="{FF2B5EF4-FFF2-40B4-BE49-F238E27FC236}">
                <a16:creationId xmlns:a16="http://schemas.microsoft.com/office/drawing/2014/main" id="{3942636F-5347-48D9-ABDE-B2F3B4F9FE16}"/>
              </a:ext>
            </a:extLst>
          </p:cNvPr>
          <p:cNvSpPr>
            <a:spLocks noChangeArrowheads="1"/>
          </p:cNvSpPr>
          <p:nvPr/>
        </p:nvSpPr>
        <p:spPr bwMode="auto">
          <a:xfrm>
            <a:off x="793443" y="3685680"/>
            <a:ext cx="10898494" cy="496800"/>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de-de" dirty="0">
                <a:latin typeface="Consolas" panose="020B0609020204030204" pitchFamily="49" charset="0"/>
                <a:cs typeface="Consolas" panose="020B0609020204030204" pitchFamily="49" charset="0"/>
              </a:rPr>
              <a:t>="Page " &amp; Globals!PageNumber &amp; " of " &amp; Globals!TotalPages</a:t>
            </a:r>
          </a:p>
        </p:txBody>
      </p:sp>
      <p:sp>
        <p:nvSpPr>
          <p:cNvPr id="13" name="Content Placeholder 2">
            <a:extLst>
              <a:ext uri="{FF2B5EF4-FFF2-40B4-BE49-F238E27FC236}">
                <a16:creationId xmlns:a16="http://schemas.microsoft.com/office/drawing/2014/main" id="{F2E20C6E-F70D-4F63-844B-D8EFBA84BCD9}"/>
              </a:ext>
            </a:extLst>
          </p:cNvPr>
          <p:cNvSpPr txBox="1">
            <a:spLocks/>
          </p:cNvSpPr>
          <p:nvPr/>
        </p:nvSpPr>
        <p:spPr>
          <a:xfrm>
            <a:off x="457199" y="4270635"/>
            <a:ext cx="11234738" cy="1103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446088" indent="-182563"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628650" indent="-182563"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811213" indent="-1825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982663"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de-de" sz="2400">
                <a:latin typeface="+mn-lt"/>
              </a:rPr>
              <a:t>Berichtsausführungsdetails</a:t>
            </a:r>
          </a:p>
        </p:txBody>
      </p:sp>
      <p:sp>
        <p:nvSpPr>
          <p:cNvPr id="14" name="Rectangle 4">
            <a:extLst>
              <a:ext uri="{FF2B5EF4-FFF2-40B4-BE49-F238E27FC236}">
                <a16:creationId xmlns:a16="http://schemas.microsoft.com/office/drawing/2014/main" id="{6E2D9B58-DB2D-4E6E-BD2B-6EF9DEEDCF89}"/>
              </a:ext>
            </a:extLst>
          </p:cNvPr>
          <p:cNvSpPr>
            <a:spLocks noChangeArrowheads="1"/>
          </p:cNvSpPr>
          <p:nvPr/>
        </p:nvSpPr>
        <p:spPr bwMode="auto">
          <a:xfrm>
            <a:off x="793443" y="4761832"/>
            <a:ext cx="10898494" cy="496800"/>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de-de" dirty="0">
                <a:latin typeface="Consolas" panose="020B0609020204030204" pitchFamily="49" charset="0"/>
                <a:cs typeface="Consolas" panose="020B0609020204030204" pitchFamily="49" charset="0"/>
              </a:rPr>
              <a:t>="Generated: " &amp; Format(Globals!ExecutionTime, "f") &amp; " UTC"</a:t>
            </a:r>
          </a:p>
        </p:txBody>
      </p:sp>
      <p:sp>
        <p:nvSpPr>
          <p:cNvPr id="15" name="Content Placeholder 2">
            <a:extLst>
              <a:ext uri="{FF2B5EF4-FFF2-40B4-BE49-F238E27FC236}">
                <a16:creationId xmlns:a16="http://schemas.microsoft.com/office/drawing/2014/main" id="{9AAA3711-A594-4D8E-8719-2AEF58F37EAA}"/>
              </a:ext>
            </a:extLst>
          </p:cNvPr>
          <p:cNvSpPr txBox="1">
            <a:spLocks/>
          </p:cNvSpPr>
          <p:nvPr/>
        </p:nvSpPr>
        <p:spPr>
          <a:xfrm>
            <a:off x="457199" y="5323851"/>
            <a:ext cx="11234738" cy="11038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446088" indent="-182563"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628650" indent="-182563"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811213" indent="-182563"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982663"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200"/>
              </a:spcBef>
            </a:pPr>
            <a:r>
              <a:rPr lang="de-de" sz="2400">
                <a:latin typeface="+mn-lt"/>
              </a:rPr>
              <a:t>Bedingte Formatierung (zugewiesen an die Eigenschaft </a:t>
            </a:r>
            <a:r>
              <a:rPr lang="de-de" sz="2400" b="1">
                <a:latin typeface="+mn-lt"/>
              </a:rPr>
              <a:t>Farbe</a:t>
            </a:r>
            <a:r>
              <a:rPr lang="de-de" sz="2400">
                <a:latin typeface="+mn-lt"/>
              </a:rPr>
              <a:t>)</a:t>
            </a:r>
          </a:p>
        </p:txBody>
      </p:sp>
      <p:sp>
        <p:nvSpPr>
          <p:cNvPr id="16" name="Rectangle 4">
            <a:extLst>
              <a:ext uri="{FF2B5EF4-FFF2-40B4-BE49-F238E27FC236}">
                <a16:creationId xmlns:a16="http://schemas.microsoft.com/office/drawing/2014/main" id="{844F8DFC-E01C-436B-96C6-A0925FC37670}"/>
              </a:ext>
            </a:extLst>
          </p:cNvPr>
          <p:cNvSpPr>
            <a:spLocks noChangeArrowheads="1"/>
          </p:cNvSpPr>
          <p:nvPr/>
        </p:nvSpPr>
        <p:spPr bwMode="auto">
          <a:xfrm>
            <a:off x="793443" y="5844827"/>
            <a:ext cx="10898494" cy="496800"/>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de-de">
                <a:latin typeface="Consolas" panose="020B0609020204030204" pitchFamily="49" charset="0"/>
                <a:cs typeface="Consolas" panose="020B0609020204030204" pitchFamily="49" charset="0"/>
              </a:rPr>
              <a:t>=Iif(Fields!Profit.Value &lt; 0, "Red", "Black")</a:t>
            </a:r>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209463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de-de"/>
              <a:t>Festlegen dynamischer Eigenschaften</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de-de"/>
              <a:t>Codeblock</a:t>
            </a:r>
          </a:p>
        </p:txBody>
      </p:sp>
      <p:sp>
        <p:nvSpPr>
          <p:cNvPr id="4" name="Content Placeholder 3">
            <a:extLst>
              <a:ext uri="{FF2B5EF4-FFF2-40B4-BE49-F238E27FC236}">
                <a16:creationId xmlns:a16="http://schemas.microsoft.com/office/drawing/2014/main" id="{E1F85C7E-46BB-4B6F-AAA9-73A519FD49F3}"/>
              </a:ext>
            </a:extLst>
          </p:cNvPr>
          <p:cNvSpPr>
            <a:spLocks noGrp="1"/>
          </p:cNvSpPr>
          <p:nvPr>
            <p:ph idx="1"/>
          </p:nvPr>
        </p:nvSpPr>
        <p:spPr>
          <a:xfrm>
            <a:off x="457200" y="2070000"/>
            <a:ext cx="11444748" cy="4788000"/>
          </a:xfrm>
        </p:spPr>
        <p:txBody>
          <a:bodyPr/>
          <a:lstStyle/>
          <a:p>
            <a:r>
              <a:rPr lang="de-de" dirty="0"/>
              <a:t>Verwenden Sie die Option </a:t>
            </a:r>
            <a:r>
              <a:rPr lang="de-de" b="1" dirty="0"/>
              <a:t>Codeblock</a:t>
            </a:r>
            <a:r>
              <a:rPr lang="de-de" dirty="0"/>
              <a:t>, um komplexe oder mehrfach verwendete Funktionen in einen einzelnen Bericht einzubetten.</a:t>
            </a:r>
          </a:p>
          <a:p>
            <a:r>
              <a:rPr lang="de-de" dirty="0"/>
              <a:t>Der Code muss in VB.NET geschrieben sein und kann alle verfügbaren .NET Framework-Bibliotheken nutzen.</a:t>
            </a:r>
          </a:p>
          <a:p>
            <a:r>
              <a:rPr lang="de-de" dirty="0"/>
              <a:t>Power BI verweist automatisch auf: </a:t>
            </a:r>
          </a:p>
          <a:p>
            <a:pPr lvl="1"/>
            <a:r>
              <a:rPr lang="de-de" dirty="0"/>
              <a:t>Microsoft.VisualBasic</a:t>
            </a:r>
          </a:p>
          <a:p>
            <a:pPr lvl="1"/>
            <a:r>
              <a:rPr lang="de-de" dirty="0"/>
              <a:t>System.Convert</a:t>
            </a:r>
          </a:p>
          <a:p>
            <a:pPr lvl="1"/>
            <a:r>
              <a:rPr lang="de-de" dirty="0"/>
              <a:t>System.Math</a:t>
            </a:r>
          </a:p>
          <a:p>
            <a:endParaRPr lang="en-US" dirty="0"/>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43478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de-de"/>
              <a:t>Festlegen dynamischer Eigenschaften</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de-de"/>
              <a:t>Codeblock » Verwendung</a:t>
            </a:r>
          </a:p>
        </p:txBody>
      </p:sp>
      <p:pic>
        <p:nvPicPr>
          <p:cNvPr id="6" name="Picture 5">
            <a:extLst>
              <a:ext uri="{FF2B5EF4-FFF2-40B4-BE49-F238E27FC236}">
                <a16:creationId xmlns:a16="http://schemas.microsoft.com/office/drawing/2014/main" id="{F3FB59D5-A44E-47AE-BF6C-EAE4C8A6721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1907" y="2081776"/>
            <a:ext cx="5340037" cy="4145120"/>
          </a:xfrm>
          <a:prstGeom prst="rect">
            <a:avLst/>
          </a:prstGeom>
        </p:spPr>
      </p:pic>
      <p:cxnSp>
        <p:nvCxnSpPr>
          <p:cNvPr id="7" name="Straight Arrow Connector 6">
            <a:extLst>
              <a:ext uri="{FF2B5EF4-FFF2-40B4-BE49-F238E27FC236}">
                <a16:creationId xmlns:a16="http://schemas.microsoft.com/office/drawing/2014/main" id="{3F3FA589-C85E-45C3-BFD2-D6DD845497D8}"/>
              </a:ext>
              <a:ext uri="{C183D7F6-B498-43B3-948B-1728B52AA6E4}">
                <adec:decorative xmlns:adec="http://schemas.microsoft.com/office/drawing/2017/decorative" val="1"/>
              </a:ext>
            </a:extLst>
          </p:cNvPr>
          <p:cNvCxnSpPr>
            <a:cxnSpLocks/>
          </p:cNvCxnSpPr>
          <p:nvPr/>
        </p:nvCxnSpPr>
        <p:spPr>
          <a:xfrm flipH="1">
            <a:off x="419582" y="2708374"/>
            <a:ext cx="642552" cy="0"/>
          </a:xfrm>
          <a:prstGeom prst="straightConnector1">
            <a:avLst/>
          </a:prstGeom>
          <a:noFill/>
          <a:ln w="38100">
            <a:solidFill>
              <a:schemeClr val="accent6"/>
            </a:solidFill>
            <a:round/>
            <a:headEnd type="triangle" w="med" len="med"/>
            <a:tailEnd/>
          </a:ln>
        </p:spPr>
      </p:cxnSp>
      <p:sp>
        <p:nvSpPr>
          <p:cNvPr id="4" name="Content Placeholder 3">
            <a:extLst>
              <a:ext uri="{FF2B5EF4-FFF2-40B4-BE49-F238E27FC236}">
                <a16:creationId xmlns:a16="http://schemas.microsoft.com/office/drawing/2014/main" id="{E1F85C7E-46BB-4B6F-AAA9-73A519FD49F3}"/>
              </a:ext>
            </a:extLst>
          </p:cNvPr>
          <p:cNvSpPr>
            <a:spLocks noGrp="1"/>
          </p:cNvSpPr>
          <p:nvPr>
            <p:ph idx="1"/>
          </p:nvPr>
        </p:nvSpPr>
        <p:spPr>
          <a:xfrm>
            <a:off x="6637867" y="2070000"/>
            <a:ext cx="5134552" cy="4788000"/>
          </a:xfrm>
        </p:spPr>
        <p:txBody>
          <a:bodyPr/>
          <a:lstStyle/>
          <a:p>
            <a:pPr>
              <a:lnSpc>
                <a:spcPct val="100000"/>
              </a:lnSpc>
            </a:pPr>
            <a:r>
              <a:rPr lang="de-de" dirty="0"/>
              <a:t>Die Seite </a:t>
            </a:r>
            <a:r>
              <a:rPr lang="de-de" b="1" dirty="0"/>
              <a:t>Berichtseigenschaften</a:t>
            </a:r>
            <a:r>
              <a:rPr lang="de-de" dirty="0"/>
              <a:t> verfügt über eine einfache Textoberfläche zur Codeeingabe.</a:t>
            </a:r>
          </a:p>
          <a:p>
            <a:pPr lvl="1">
              <a:lnSpc>
                <a:spcPct val="100000"/>
              </a:lnSpc>
            </a:pPr>
            <a:r>
              <a:rPr lang="de-de" dirty="0"/>
              <a:t>Automatische Vervollständigung oder Intellisense werden nicht unterstützt.</a:t>
            </a:r>
          </a:p>
          <a:p>
            <a:pPr>
              <a:lnSpc>
                <a:spcPct val="100000"/>
              </a:lnSpc>
            </a:pPr>
            <a:endParaRPr lang="en-US" dirty="0"/>
          </a:p>
          <a:p>
            <a:pPr>
              <a:lnSpc>
                <a:spcPct val="100000"/>
              </a:lnSpc>
            </a:pPr>
            <a:endParaRPr lang="en-US" dirty="0"/>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115298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5B05B-04AD-466E-952F-DB0FC35C87B4}"/>
              </a:ext>
            </a:extLst>
          </p:cNvPr>
          <p:cNvSpPr>
            <a:spLocks noGrp="1"/>
          </p:cNvSpPr>
          <p:nvPr>
            <p:ph type="title"/>
          </p:nvPr>
        </p:nvSpPr>
        <p:spPr/>
        <p:txBody>
          <a:bodyPr/>
          <a:lstStyle/>
          <a:p>
            <a:r>
              <a:rPr lang="de-de"/>
              <a:t>Festlegen dynamischer Eigenschaften</a:t>
            </a:r>
            <a:endParaRPr lang="en-US"/>
          </a:p>
        </p:txBody>
      </p:sp>
      <p:sp>
        <p:nvSpPr>
          <p:cNvPr id="3" name="Text Placeholder 2">
            <a:extLst>
              <a:ext uri="{FF2B5EF4-FFF2-40B4-BE49-F238E27FC236}">
                <a16:creationId xmlns:a16="http://schemas.microsoft.com/office/drawing/2014/main" id="{F1A27488-16EA-4E62-B143-39072A9CECEF}"/>
              </a:ext>
            </a:extLst>
          </p:cNvPr>
          <p:cNvSpPr>
            <a:spLocks noGrp="1"/>
          </p:cNvSpPr>
          <p:nvPr>
            <p:ph type="body" sz="quarter" idx="10"/>
          </p:nvPr>
        </p:nvSpPr>
        <p:spPr/>
        <p:txBody>
          <a:bodyPr/>
          <a:lstStyle/>
          <a:p>
            <a:r>
              <a:rPr lang="de-de"/>
              <a:t>Codeblock » Ausdruck</a:t>
            </a:r>
          </a:p>
        </p:txBody>
      </p:sp>
      <p:sp>
        <p:nvSpPr>
          <p:cNvPr id="4" name="Content Placeholder 3">
            <a:extLst>
              <a:ext uri="{FF2B5EF4-FFF2-40B4-BE49-F238E27FC236}">
                <a16:creationId xmlns:a16="http://schemas.microsoft.com/office/drawing/2014/main" id="{E1F85C7E-46BB-4B6F-AAA9-73A519FD49F3}"/>
              </a:ext>
            </a:extLst>
          </p:cNvPr>
          <p:cNvSpPr>
            <a:spLocks noGrp="1"/>
          </p:cNvSpPr>
          <p:nvPr>
            <p:ph idx="1"/>
          </p:nvPr>
        </p:nvSpPr>
        <p:spPr/>
        <p:txBody>
          <a:bodyPr/>
          <a:lstStyle/>
          <a:p>
            <a:r>
              <a:rPr lang="de-de"/>
              <a:t>Verwenden Sie das Element </a:t>
            </a:r>
            <a:r>
              <a:rPr lang="de-de" b="1"/>
              <a:t>Code</a:t>
            </a:r>
            <a:r>
              <a:rPr lang="de-de"/>
              <a:t> in Ausdrücken, um auf Konstanten oder Funktionen im Codeblock zu verweisen.</a:t>
            </a:r>
          </a:p>
          <a:p>
            <a:endParaRPr lang="en-US"/>
          </a:p>
        </p:txBody>
      </p:sp>
      <p:sp>
        <p:nvSpPr>
          <p:cNvPr id="6" name="Rectangle 5">
            <a:extLst>
              <a:ext uri="{FF2B5EF4-FFF2-40B4-BE49-F238E27FC236}">
                <a16:creationId xmlns:a16="http://schemas.microsoft.com/office/drawing/2014/main" id="{FA4E1636-47A9-4F86-A548-7F68EB7FCE0A}"/>
              </a:ext>
            </a:extLst>
          </p:cNvPr>
          <p:cNvSpPr>
            <a:spLocks noChangeArrowheads="1"/>
          </p:cNvSpPr>
          <p:nvPr/>
        </p:nvSpPr>
        <p:spPr bwMode="auto">
          <a:xfrm>
            <a:off x="793443" y="3045519"/>
            <a:ext cx="10898495" cy="495108"/>
          </a:xfrm>
          <a:prstGeom prst="rect">
            <a:avLst/>
          </a:prstGeom>
          <a:solidFill>
            <a:srgbClr val="FFFFFF"/>
          </a:solidFill>
          <a:ln w="19050">
            <a:solidFill>
              <a:schemeClr val="tx1"/>
            </a:solidFill>
            <a:miter lim="800000"/>
            <a:headEnd/>
            <a:tailEnd/>
          </a:ln>
        </p:spPr>
        <p:txBody>
          <a:bodyPr wrap="square" lIns="180000" tIns="108000" rIns="91434" bIns="108000" anchor="ctr">
            <a:spAutoFit/>
          </a:bodyPr>
          <a:lstStyle/>
          <a:p>
            <a:r>
              <a:rPr lang="de-de">
                <a:latin typeface="Consolas" panose="020B0609020204030204" pitchFamily="49" charset="0"/>
                <a:cs typeface="Consolas" panose="020B0609020204030204" pitchFamily="49" charset="0"/>
              </a:rPr>
              <a:t>=</a:t>
            </a:r>
            <a:r>
              <a:rPr lang="de-de">
                <a:highlight>
                  <a:srgbClr val="FFFF00"/>
                </a:highlight>
                <a:latin typeface="Consolas" panose="020B0609020204030204" pitchFamily="49" charset="0"/>
                <a:cs typeface="Consolas" panose="020B0609020204030204" pitchFamily="49" charset="0"/>
              </a:rPr>
              <a:t>Code.RemoveExtraSpaces</a:t>
            </a:r>
            <a:r>
              <a:rPr lang="de-de">
                <a:latin typeface="Consolas" panose="020B0609020204030204" pitchFamily="49" charset="0"/>
                <a:cs typeface="Consolas" panose="020B0609020204030204" pitchFamily="49" charset="0"/>
              </a:rPr>
              <a:t>(Join(Parameters!SalespersonGroup.Label, ", "))</a:t>
            </a:r>
          </a:p>
        </p:txBody>
      </p:sp>
      <p:sp>
        <p:nvSpPr>
          <p:cNvPr id="5" name="Footer Placeholder 4">
            <a:extLst>
              <a:ext uri="{FF2B5EF4-FFF2-40B4-BE49-F238E27FC236}">
                <a16:creationId xmlns:a16="http://schemas.microsoft.com/office/drawing/2014/main" id="{55F1E25E-9C07-4A17-814B-8EDB754FFD61}"/>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45424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868D37-4CFC-446F-8F9F-BEBEEF06BD28}"/>
              </a:ext>
            </a:extLst>
          </p:cNvPr>
          <p:cNvSpPr>
            <a:spLocks noGrp="1"/>
          </p:cNvSpPr>
          <p:nvPr>
            <p:ph type="title"/>
          </p:nvPr>
        </p:nvSpPr>
        <p:spPr/>
        <p:txBody>
          <a:bodyPr/>
          <a:lstStyle/>
          <a:p>
            <a:r>
              <a:rPr lang="de-de"/>
              <a:t>Übung 02B</a:t>
            </a:r>
          </a:p>
        </p:txBody>
      </p:sp>
      <p:sp>
        <p:nvSpPr>
          <p:cNvPr id="8" name="Text Placeholder 7">
            <a:extLst>
              <a:ext uri="{FF2B5EF4-FFF2-40B4-BE49-F238E27FC236}">
                <a16:creationId xmlns:a16="http://schemas.microsoft.com/office/drawing/2014/main" id="{C33D6570-68F2-439E-AB62-F932F9EA0716}"/>
              </a:ext>
            </a:extLst>
          </p:cNvPr>
          <p:cNvSpPr>
            <a:spLocks noGrp="1"/>
          </p:cNvSpPr>
          <p:nvPr>
            <p:ph type="body" sz="quarter" idx="10"/>
          </p:nvPr>
        </p:nvSpPr>
        <p:spPr/>
        <p:txBody>
          <a:bodyPr/>
          <a:lstStyle/>
          <a:p>
            <a:r>
              <a:rPr lang="de-de"/>
              <a:t>30 Minuten</a:t>
            </a:r>
          </a:p>
        </p:txBody>
      </p:sp>
      <p:sp>
        <p:nvSpPr>
          <p:cNvPr id="7" name="Content Placeholder 6">
            <a:extLst>
              <a:ext uri="{FF2B5EF4-FFF2-40B4-BE49-F238E27FC236}">
                <a16:creationId xmlns:a16="http://schemas.microsoft.com/office/drawing/2014/main" id="{459B1244-5BD5-400A-9133-370D80349FEA}"/>
              </a:ext>
            </a:extLst>
          </p:cNvPr>
          <p:cNvSpPr>
            <a:spLocks noGrp="1"/>
          </p:cNvSpPr>
          <p:nvPr>
            <p:ph idx="1"/>
          </p:nvPr>
        </p:nvSpPr>
        <p:spPr/>
        <p:txBody>
          <a:bodyPr/>
          <a:lstStyle/>
          <a:p>
            <a:pPr marL="0" indent="0">
              <a:buNone/>
            </a:pPr>
            <a:r>
              <a:rPr lang="de-de" sz="4400" dirty="0"/>
              <a:t>Eine Berichtsvorlage entwickeln</a:t>
            </a:r>
          </a:p>
          <a:p>
            <a:pPr marL="0" indent="0">
              <a:buNone/>
            </a:pPr>
            <a:r>
              <a:rPr lang="de-de" dirty="0">
                <a:solidFill>
                  <a:schemeClr val="accent6"/>
                </a:solidFill>
              </a:rPr>
              <a:t>Sie müssen </a:t>
            </a:r>
            <a:r>
              <a:rPr lang="de-de" b="1" dirty="0">
                <a:solidFill>
                  <a:schemeClr val="accent6"/>
                </a:solidFill>
              </a:rPr>
              <a:t>Übung 01A</a:t>
            </a:r>
            <a:r>
              <a:rPr lang="de-de" dirty="0">
                <a:solidFill>
                  <a:schemeClr val="accent6"/>
                </a:solidFill>
              </a:rPr>
              <a:t> erfolgreich abschließen, bevor Sie mit dieser Übung beginnen können.</a:t>
            </a:r>
          </a:p>
          <a:p>
            <a:pPr marL="0" indent="0">
              <a:buNone/>
            </a:pPr>
            <a:r>
              <a:rPr lang="de-de" dirty="0"/>
              <a:t>Das Übungsdokument ist unter &lt;CourseFolder&gt;\PowerBIPRIAD\Lab02B verfügbar.</a:t>
            </a:r>
          </a:p>
          <a:p>
            <a:endParaRPr lang="en-US" dirty="0"/>
          </a:p>
          <a:p>
            <a:pPr marL="363538" indent="-363538">
              <a:buFont typeface="+mj-lt"/>
              <a:buAutoNum type="arabicPeriod"/>
            </a:pPr>
            <a:r>
              <a:rPr lang="de-de" sz="2000" dirty="0"/>
              <a:t>Den Bericht erstellen</a:t>
            </a:r>
          </a:p>
          <a:p>
            <a:pPr marL="363538" indent="-363538">
              <a:buFont typeface="+mj-lt"/>
              <a:buAutoNum type="arabicPeriod"/>
            </a:pPr>
            <a:r>
              <a:rPr lang="de-de" sz="2000" dirty="0"/>
              <a:t>Report Builder kennenlernen</a:t>
            </a:r>
          </a:p>
          <a:p>
            <a:pPr marL="363538" indent="-363538">
              <a:buFont typeface="+mj-lt"/>
              <a:buAutoNum type="arabicPeriod"/>
            </a:pPr>
            <a:r>
              <a:rPr lang="de-de" sz="2000" dirty="0"/>
              <a:t>Das Berichtslayout entwerfen</a:t>
            </a:r>
          </a:p>
          <a:p>
            <a:pPr marL="363538" indent="-363538">
              <a:buFont typeface="+mj-lt"/>
              <a:buAutoNum type="arabicPeriod"/>
            </a:pPr>
            <a:r>
              <a:rPr lang="de-de" sz="2000" dirty="0"/>
              <a:t>Den Entwurf finalisieren</a:t>
            </a:r>
          </a:p>
          <a:p>
            <a:endParaRPr lang="en-US" dirty="0"/>
          </a:p>
        </p:txBody>
      </p:sp>
      <p:sp>
        <p:nvSpPr>
          <p:cNvPr id="5" name="Footer Placeholder 4">
            <a:extLst>
              <a:ext uri="{FF2B5EF4-FFF2-40B4-BE49-F238E27FC236}">
                <a16:creationId xmlns:a16="http://schemas.microsoft.com/office/drawing/2014/main" id="{933EEB4A-0CE7-4A65-B3DB-219D207F521C}"/>
              </a:ext>
            </a:extLst>
          </p:cNvPr>
          <p:cNvSpPr>
            <a:spLocks noGrp="1"/>
          </p:cNvSpPr>
          <p:nvPr>
            <p:ph type="ftr" sz="quarter" idx="11"/>
          </p:nvPr>
        </p:nvSpPr>
        <p:spPr>
          <a:xfrm>
            <a:off x="9114504" y="6492875"/>
            <a:ext cx="3077496" cy="365125"/>
          </a:xfrm>
        </p:spPr>
        <p:txBody>
          <a:bodyPr/>
          <a:lstStyle/>
          <a:p>
            <a:r>
              <a:rPr lang="de-de" dirty="0"/>
              <a:t>© 2022 Microsoft. Alle Rechte vorbehalten. </a:t>
            </a:r>
          </a:p>
        </p:txBody>
      </p:sp>
    </p:spTree>
    <p:extLst>
      <p:ext uri="{BB962C8B-B14F-4D97-AF65-F5344CB8AC3E}">
        <p14:creationId xmlns:p14="http://schemas.microsoft.com/office/powerpoint/2010/main" val="2949171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E26473-79C2-478A-B39A-5DA39130E535}"/>
              </a:ext>
            </a:extLst>
          </p:cNvPr>
          <p:cNvSpPr>
            <a:spLocks noGrp="1"/>
          </p:cNvSpPr>
          <p:nvPr>
            <p:ph type="title"/>
          </p:nvPr>
        </p:nvSpPr>
        <p:spPr/>
        <p:txBody>
          <a:bodyPr/>
          <a:lstStyle/>
          <a:p>
            <a:r>
              <a:rPr lang="de-de"/>
              <a:t>Ressourcen</a:t>
            </a:r>
          </a:p>
        </p:txBody>
      </p:sp>
      <p:sp>
        <p:nvSpPr>
          <p:cNvPr id="8" name="Text Placeholder 7" hidden="1">
            <a:extLst>
              <a:ext uri="{FF2B5EF4-FFF2-40B4-BE49-F238E27FC236}">
                <a16:creationId xmlns:a16="http://schemas.microsoft.com/office/drawing/2014/main" id="{E6736CF7-CBC3-42A5-8C36-91926DF0CE48}"/>
              </a:ext>
            </a:extLst>
          </p:cNvPr>
          <p:cNvSpPr>
            <a:spLocks noGrp="1"/>
          </p:cNvSpPr>
          <p:nvPr>
            <p:ph type="body" sz="quarter" idx="10"/>
          </p:nvPr>
        </p:nvSpPr>
        <p:spPr/>
        <p:txBody>
          <a:bodyPr/>
          <a:lstStyle/>
          <a:p>
            <a:endParaRPr lang="en-US"/>
          </a:p>
        </p:txBody>
      </p:sp>
      <p:sp>
        <p:nvSpPr>
          <p:cNvPr id="7" name="Content Placeholder 6">
            <a:extLst>
              <a:ext uri="{FF2B5EF4-FFF2-40B4-BE49-F238E27FC236}">
                <a16:creationId xmlns:a16="http://schemas.microsoft.com/office/drawing/2014/main" id="{5FC7225D-06F6-4BED-99A8-1A763D328BB8}"/>
              </a:ext>
            </a:extLst>
          </p:cNvPr>
          <p:cNvSpPr>
            <a:spLocks noGrp="1"/>
          </p:cNvSpPr>
          <p:nvPr>
            <p:ph idx="1"/>
          </p:nvPr>
        </p:nvSpPr>
        <p:spPr/>
        <p:txBody>
          <a:bodyPr/>
          <a:lstStyle/>
          <a:p>
            <a:r>
              <a:rPr lang="de-de"/>
              <a:t>Power BI Report Builder</a:t>
            </a:r>
          </a:p>
          <a:p>
            <a:pPr lvl="1"/>
            <a:r>
              <a:rPr lang="de-de">
                <a:hlinkClick r:id="rId3"/>
              </a:rPr>
              <a:t>https://docs.microsoft.com/power-bi/report-builder-power-bi</a:t>
            </a:r>
            <a:endParaRPr lang="en-US"/>
          </a:p>
          <a:p>
            <a:r>
              <a:rPr lang="de-de"/>
              <a:t>Power BI Report Builder herunterladen</a:t>
            </a:r>
          </a:p>
          <a:p>
            <a:pPr lvl="1"/>
            <a:r>
              <a:rPr lang="de-de">
                <a:hlinkClick r:id="rId4"/>
              </a:rPr>
              <a:t>https://aka.ms/pbireportbuilder</a:t>
            </a:r>
            <a:endParaRPr lang="en-US"/>
          </a:p>
          <a:p>
            <a:r>
              <a:rPr lang="de-de"/>
              <a:t>Navigation in der Berichtsentwurfsansicht für paginierte Berichte</a:t>
            </a:r>
          </a:p>
          <a:p>
            <a:pPr lvl="1"/>
            <a:r>
              <a:rPr lang="de-de">
                <a:hlinkClick r:id="rId5"/>
              </a:rPr>
              <a:t>https://docs.microsoft.com/power-bi/paginated-reports-report-design-view</a:t>
            </a:r>
            <a:endParaRPr lang="en-US"/>
          </a:p>
          <a:p>
            <a:r>
              <a:rPr lang="de-de"/>
              <a:t>Vorschau von Berichten in Power BI Report Builder</a:t>
            </a:r>
          </a:p>
          <a:p>
            <a:pPr lvl="1"/>
            <a:r>
              <a:rPr lang="de-de">
                <a:hlinkClick r:id="rId6"/>
              </a:rPr>
              <a:t>https://docs.microsoft.com/power-bi/report-builder-previewing-reports</a:t>
            </a:r>
            <a:endParaRPr lang="en-US"/>
          </a:p>
          <a:p>
            <a:r>
              <a:rPr lang="de-de"/>
              <a:t>Planen eines Berichts in Power BI Report Builder</a:t>
            </a:r>
          </a:p>
          <a:p>
            <a:pPr lvl="1"/>
            <a:r>
              <a:rPr lang="de-de">
                <a:hlinkClick r:id="rId7"/>
              </a:rPr>
              <a:t>https://docs.microsoft.com/power-bi/report-builder-planning-report</a:t>
            </a:r>
            <a:endParaRPr lang="en-US"/>
          </a:p>
          <a:p>
            <a:endParaRPr lang="en-US"/>
          </a:p>
        </p:txBody>
      </p:sp>
      <p:sp>
        <p:nvSpPr>
          <p:cNvPr id="5" name="Footer Placeholder 4">
            <a:extLst>
              <a:ext uri="{FF2B5EF4-FFF2-40B4-BE49-F238E27FC236}">
                <a16:creationId xmlns:a16="http://schemas.microsoft.com/office/drawing/2014/main" id="{94690F6F-4680-4185-96EF-319E7735303B}"/>
              </a:ext>
            </a:extLst>
          </p:cNvPr>
          <p:cNvSpPr>
            <a:spLocks noGrp="1"/>
          </p:cNvSpPr>
          <p:nvPr>
            <p:ph type="ftr" sz="quarter" idx="11"/>
          </p:nvPr>
        </p:nvSpPr>
        <p:spPr>
          <a:xfrm>
            <a:off x="9099756" y="6492875"/>
            <a:ext cx="3092244" cy="365125"/>
          </a:xfrm>
        </p:spPr>
        <p:txBody>
          <a:bodyPr/>
          <a:lstStyle/>
          <a:p>
            <a:r>
              <a:rPr lang="de-de" dirty="0"/>
              <a:t>© 2022 Microsoft. Alle Rechte vorbehalten. </a:t>
            </a:r>
          </a:p>
        </p:txBody>
      </p:sp>
    </p:spTree>
    <p:extLst>
      <p:ext uri="{BB962C8B-B14F-4D97-AF65-F5344CB8AC3E}">
        <p14:creationId xmlns:p14="http://schemas.microsoft.com/office/powerpoint/2010/main" val="336977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E26473-79C2-478A-B39A-5DA39130E535}"/>
              </a:ext>
            </a:extLst>
          </p:cNvPr>
          <p:cNvSpPr>
            <a:spLocks noGrp="1"/>
          </p:cNvSpPr>
          <p:nvPr>
            <p:ph type="title"/>
          </p:nvPr>
        </p:nvSpPr>
        <p:spPr/>
        <p:txBody>
          <a:bodyPr/>
          <a:lstStyle/>
          <a:p>
            <a:r>
              <a:rPr lang="de-de"/>
              <a:t>Ressourcen</a:t>
            </a:r>
          </a:p>
        </p:txBody>
      </p:sp>
      <p:sp>
        <p:nvSpPr>
          <p:cNvPr id="8" name="Text Placeholder 7">
            <a:extLst>
              <a:ext uri="{FF2B5EF4-FFF2-40B4-BE49-F238E27FC236}">
                <a16:creationId xmlns:a16="http://schemas.microsoft.com/office/drawing/2014/main" id="{E6736CF7-CBC3-42A5-8C36-91926DF0CE48}"/>
              </a:ext>
            </a:extLst>
          </p:cNvPr>
          <p:cNvSpPr>
            <a:spLocks noGrp="1"/>
          </p:cNvSpPr>
          <p:nvPr>
            <p:ph type="body" sz="quarter" idx="10"/>
          </p:nvPr>
        </p:nvSpPr>
        <p:spPr/>
        <p:txBody>
          <a:bodyPr/>
          <a:lstStyle/>
          <a:p>
            <a:r>
              <a:rPr lang="de-de"/>
              <a:t>(Fortsetzung)</a:t>
            </a:r>
          </a:p>
        </p:txBody>
      </p:sp>
      <p:sp>
        <p:nvSpPr>
          <p:cNvPr id="7" name="Content Placeholder 6">
            <a:extLst>
              <a:ext uri="{FF2B5EF4-FFF2-40B4-BE49-F238E27FC236}">
                <a16:creationId xmlns:a16="http://schemas.microsoft.com/office/drawing/2014/main" id="{5FC7225D-06F6-4BED-99A8-1A763D328BB8}"/>
              </a:ext>
            </a:extLst>
          </p:cNvPr>
          <p:cNvSpPr>
            <a:spLocks noGrp="1"/>
          </p:cNvSpPr>
          <p:nvPr>
            <p:ph idx="1"/>
          </p:nvPr>
        </p:nvSpPr>
        <p:spPr/>
        <p:txBody>
          <a:bodyPr/>
          <a:lstStyle/>
          <a:p>
            <a:r>
              <a:rPr lang="de-de"/>
              <a:t>Paginierung in paginierten Power BI-Berichten</a:t>
            </a:r>
          </a:p>
          <a:p>
            <a:pPr lvl="1"/>
            <a:r>
              <a:rPr lang="de-de">
                <a:hlinkClick r:id="rId3"/>
              </a:rPr>
              <a:t>https://docs.microsoft.com/power-bi/paginated-reports-pagination</a:t>
            </a:r>
            <a:endParaRPr lang="en-US"/>
          </a:p>
          <a:p>
            <a:r>
              <a:rPr lang="de-de"/>
              <a:t>Ausdrucksbeispiele in Power BI Report Builder</a:t>
            </a:r>
          </a:p>
          <a:p>
            <a:pPr lvl="1"/>
            <a:r>
              <a:rPr lang="de-de">
                <a:hlinkClick r:id="rId4"/>
              </a:rPr>
              <a:t>https://docs.microsoft.com/power-bi/report-builder-expression-examples</a:t>
            </a:r>
            <a:endParaRPr lang="en-US"/>
          </a:p>
          <a:p>
            <a:r>
              <a:rPr lang="de-de"/>
              <a:t>Anleitung zur Verwendung von Bildern für paginierte Berichte</a:t>
            </a:r>
          </a:p>
          <a:p>
            <a:pPr lvl="1"/>
            <a:r>
              <a:rPr lang="de-de">
                <a:hlinkClick r:id="rId5"/>
              </a:rPr>
              <a:t>https://docs.microsoft.com/power-bi/guidance/report-paginated-image</a:t>
            </a:r>
            <a:endParaRPr lang="en-US"/>
          </a:p>
          <a:p>
            <a:r>
              <a:rPr lang="de-de"/>
              <a:t>Unterberichte in paginierten Power BI-Berichten</a:t>
            </a:r>
          </a:p>
          <a:p>
            <a:pPr lvl="1"/>
            <a:r>
              <a:rPr lang="de-de">
                <a:hlinkClick r:id="rId6"/>
              </a:rPr>
              <a:t>https://docs.microsoft.com/power-bi/paginated-reports/subreports</a:t>
            </a:r>
            <a:endParaRPr lang="en-US"/>
          </a:p>
          <a:p>
            <a:endParaRPr lang="en-US"/>
          </a:p>
        </p:txBody>
      </p:sp>
      <p:sp>
        <p:nvSpPr>
          <p:cNvPr id="5" name="Footer Placeholder 4">
            <a:extLst>
              <a:ext uri="{FF2B5EF4-FFF2-40B4-BE49-F238E27FC236}">
                <a16:creationId xmlns:a16="http://schemas.microsoft.com/office/drawing/2014/main" id="{94690F6F-4680-4185-96EF-319E7735303B}"/>
              </a:ext>
            </a:extLst>
          </p:cNvPr>
          <p:cNvSpPr>
            <a:spLocks noGrp="1"/>
          </p:cNvSpPr>
          <p:nvPr>
            <p:ph type="ftr" sz="quarter" idx="11"/>
          </p:nvPr>
        </p:nvSpPr>
        <p:spPr>
          <a:xfrm>
            <a:off x="9040762" y="6492875"/>
            <a:ext cx="3151238" cy="365125"/>
          </a:xfrm>
        </p:spPr>
        <p:txBody>
          <a:bodyPr/>
          <a:lstStyle/>
          <a:p>
            <a:r>
              <a:rPr lang="de-de" dirty="0"/>
              <a:t>© 2022 Microsoft. Alle Rechte vorbehalten. </a:t>
            </a:r>
          </a:p>
        </p:txBody>
      </p:sp>
    </p:spTree>
    <p:extLst>
      <p:ext uri="{BB962C8B-B14F-4D97-AF65-F5344CB8AC3E}">
        <p14:creationId xmlns:p14="http://schemas.microsoft.com/office/powerpoint/2010/main" val="2181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EA0E-2A6B-470A-8363-79FF755E1102}"/>
              </a:ext>
            </a:extLst>
          </p:cNvPr>
          <p:cNvSpPr>
            <a:spLocks noGrp="1"/>
          </p:cNvSpPr>
          <p:nvPr>
            <p:ph type="title"/>
          </p:nvPr>
        </p:nvSpPr>
        <p:spPr/>
        <p:txBody>
          <a:bodyPr/>
          <a:lstStyle/>
          <a:p>
            <a:r>
              <a:rPr lang="de-de"/>
              <a:t>Übungseinheiten</a:t>
            </a:r>
          </a:p>
        </p:txBody>
      </p:sp>
      <p:sp>
        <p:nvSpPr>
          <p:cNvPr id="3" name="Text Placeholder 2">
            <a:extLst>
              <a:ext uri="{FF2B5EF4-FFF2-40B4-BE49-F238E27FC236}">
                <a16:creationId xmlns:a16="http://schemas.microsoft.com/office/drawing/2014/main" id="{9857F117-22B8-4DDF-A655-1F04051E6E7F}"/>
              </a:ext>
            </a:extLst>
          </p:cNvPr>
          <p:cNvSpPr>
            <a:spLocks noGrp="1"/>
          </p:cNvSpPr>
          <p:nvPr>
            <p:ph type="body" sz="quarter" idx="10"/>
          </p:nvPr>
        </p:nvSpPr>
        <p:spPr/>
        <p:txBody>
          <a:bodyPr/>
          <a:lstStyle/>
          <a:p>
            <a:r>
              <a:rPr lang="de-de"/>
              <a:t>PC-Einrichtung</a:t>
            </a:r>
          </a:p>
        </p:txBody>
      </p:sp>
      <p:sp>
        <p:nvSpPr>
          <p:cNvPr id="4" name="Content Placeholder 3">
            <a:extLst>
              <a:ext uri="{FF2B5EF4-FFF2-40B4-BE49-F238E27FC236}">
                <a16:creationId xmlns:a16="http://schemas.microsoft.com/office/drawing/2014/main" id="{44D6075B-5F7D-4965-82E2-5FE0548FA47B}"/>
              </a:ext>
            </a:extLst>
          </p:cNvPr>
          <p:cNvSpPr>
            <a:spLocks noGrp="1"/>
          </p:cNvSpPr>
          <p:nvPr>
            <p:ph idx="1"/>
          </p:nvPr>
        </p:nvSpPr>
        <p:spPr>
          <a:xfrm>
            <a:off x="457199" y="2070000"/>
            <a:ext cx="11734799" cy="4788000"/>
          </a:xfrm>
        </p:spPr>
        <p:txBody>
          <a:bodyPr/>
          <a:lstStyle/>
          <a:p>
            <a:r>
              <a:rPr lang="de-de" dirty="0"/>
              <a:t>Sie müssen Ihren eigenen Computer verwenden mit: </a:t>
            </a:r>
          </a:p>
          <a:p>
            <a:pPr lvl="1"/>
            <a:r>
              <a:rPr lang="de-de" dirty="0"/>
              <a:t>Windows 7 oder höher</a:t>
            </a:r>
          </a:p>
          <a:p>
            <a:pPr lvl="1"/>
            <a:r>
              <a:rPr lang="de-de" dirty="0"/>
              <a:t>Microsoft .NET Framework Version 4.7.2 oder höher</a:t>
            </a:r>
          </a:p>
          <a:p>
            <a:pPr lvl="1"/>
            <a:r>
              <a:rPr lang="de-de" dirty="0"/>
              <a:t>Neueste Version von Power BI Report Builder (15.7.01704.0001 – September 2022)</a:t>
            </a:r>
          </a:p>
          <a:p>
            <a:pPr lvl="1"/>
            <a:r>
              <a:rPr lang="de-de" dirty="0"/>
              <a:t>Microsoft Edge (basierend auf Chromium) empfohlen, oder ein anderer Webbrowser, der von Power BI unterstützt wird</a:t>
            </a:r>
          </a:p>
          <a:p>
            <a:r>
              <a:rPr lang="de-de" dirty="0"/>
              <a:t>Folgendes </a:t>
            </a:r>
            <a:r>
              <a:rPr lang="de-de" b="1" dirty="0"/>
              <a:t>wird </a:t>
            </a:r>
            <a:r>
              <a:rPr lang="de-de" dirty="0"/>
              <a:t>empfohlen: </a:t>
            </a:r>
          </a:p>
          <a:p>
            <a:pPr lvl="1"/>
            <a:r>
              <a:rPr lang="de-de" dirty="0"/>
              <a:t>Ein anderes Gerät wie ein Tablet zum Anzeigen der PDF-Dokumente aus der Übungseinheit</a:t>
            </a:r>
          </a:p>
          <a:p>
            <a:pPr lvl="1"/>
            <a:r>
              <a:rPr lang="de-de" dirty="0"/>
              <a:t>Eine Maus zum präzisen Erstellen von Berichten</a:t>
            </a:r>
          </a:p>
          <a:p>
            <a:endParaRPr lang="en-US" dirty="0"/>
          </a:p>
        </p:txBody>
      </p:sp>
      <p:sp>
        <p:nvSpPr>
          <p:cNvPr id="5" name="Footer Placeholder 4">
            <a:extLst>
              <a:ext uri="{FF2B5EF4-FFF2-40B4-BE49-F238E27FC236}">
                <a16:creationId xmlns:a16="http://schemas.microsoft.com/office/drawing/2014/main" id="{E1F18BB1-6CB5-4EC9-B73D-2D16B922F382}"/>
              </a:ext>
            </a:extLst>
          </p:cNvPr>
          <p:cNvSpPr>
            <a:spLocks noGrp="1"/>
          </p:cNvSpPr>
          <p:nvPr>
            <p:ph type="ftr" sz="quarter" idx="11"/>
          </p:nvPr>
        </p:nvSpPr>
        <p:spPr>
          <a:xfrm>
            <a:off x="8952272" y="6492875"/>
            <a:ext cx="3239728" cy="365125"/>
          </a:xfrm>
        </p:spPr>
        <p:txBody>
          <a:bodyPr/>
          <a:lstStyle/>
          <a:p>
            <a:r>
              <a:rPr lang="de-de" dirty="0"/>
              <a:t>© 2022 Microsoft. Alle Rechte vorbehalten. </a:t>
            </a:r>
          </a:p>
        </p:txBody>
      </p:sp>
    </p:spTree>
    <p:extLst>
      <p:ext uri="{BB962C8B-B14F-4D97-AF65-F5344CB8AC3E}">
        <p14:creationId xmlns:p14="http://schemas.microsoft.com/office/powerpoint/2010/main" val="329583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582407-103C-4214-856B-6C2BFC6DE56E}"/>
              </a:ext>
            </a:extLst>
          </p:cNvPr>
          <p:cNvSpPr>
            <a:spLocks noGrp="1"/>
          </p:cNvSpPr>
          <p:nvPr>
            <p:ph type="title"/>
          </p:nvPr>
        </p:nvSpPr>
        <p:spPr/>
        <p:txBody>
          <a:bodyPr/>
          <a:lstStyle/>
          <a:p>
            <a:r>
              <a:rPr lang="de-de"/>
              <a:t>Fragen?</a:t>
            </a:r>
          </a:p>
        </p:txBody>
      </p:sp>
      <p:sp>
        <p:nvSpPr>
          <p:cNvPr id="5" name="Footer Placeholder 4">
            <a:extLst>
              <a:ext uri="{FF2B5EF4-FFF2-40B4-BE49-F238E27FC236}">
                <a16:creationId xmlns:a16="http://schemas.microsoft.com/office/drawing/2014/main" id="{FC30FEFE-4CA4-43D4-BA4D-D1896BD18FB8}"/>
              </a:ext>
            </a:extLst>
          </p:cNvPr>
          <p:cNvSpPr>
            <a:spLocks noGrp="1"/>
          </p:cNvSpPr>
          <p:nvPr>
            <p:ph type="ftr" sz="quarter" idx="10"/>
          </p:nvPr>
        </p:nvSpPr>
        <p:spPr>
          <a:xfrm>
            <a:off x="9026014" y="6492875"/>
            <a:ext cx="3165986" cy="365125"/>
          </a:xfrm>
        </p:spPr>
        <p:txBody>
          <a:bodyPr/>
          <a:lstStyle/>
          <a:p>
            <a:r>
              <a:rPr lang="de-de" dirty="0"/>
              <a:t>© 2022 Microsoft. Alle Rechte vorbehalten. </a:t>
            </a:r>
          </a:p>
        </p:txBody>
      </p:sp>
    </p:spTree>
    <p:extLst>
      <p:ext uri="{BB962C8B-B14F-4D97-AF65-F5344CB8AC3E}">
        <p14:creationId xmlns:p14="http://schemas.microsoft.com/office/powerpoint/2010/main" val="288695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E78BD4B-3844-4B9E-B657-CB869BBE549C}"/>
              </a:ext>
            </a:extLst>
          </p:cNvPr>
          <p:cNvSpPr>
            <a:spLocks noGrp="1"/>
          </p:cNvSpPr>
          <p:nvPr>
            <p:ph type="title"/>
          </p:nvPr>
        </p:nvSpPr>
        <p:spPr/>
        <p:txBody>
          <a:bodyPr>
            <a:normAutofit/>
          </a:bodyPr>
          <a:lstStyle/>
          <a:p>
            <a:pPr lvl="0">
              <a:lnSpc>
                <a:spcPct val="80000"/>
              </a:lnSpc>
              <a:spcBef>
                <a:spcPts val="1000"/>
              </a:spcBef>
            </a:pPr>
            <a:r>
              <a:rPr lang="de-de">
                <a:ea typeface="+mn-ea"/>
                <a:cs typeface="+mn-cs"/>
              </a:rPr>
              <a:t>Power BI </a:t>
            </a:r>
            <a:br/>
            <a:r>
              <a:rPr lang="de-de">
                <a:solidFill>
                  <a:schemeClr val="bg1"/>
                </a:solidFill>
                <a:ea typeface="+mn-ea"/>
                <a:cs typeface="+mn-cs"/>
              </a:rPr>
              <a:t>Paginated Reports in a Day</a:t>
            </a:r>
          </a:p>
        </p:txBody>
      </p:sp>
      <p:sp>
        <p:nvSpPr>
          <p:cNvPr id="12" name="Text Placeholder 11">
            <a:extLst>
              <a:ext uri="{FF2B5EF4-FFF2-40B4-BE49-F238E27FC236}">
                <a16:creationId xmlns:a16="http://schemas.microsoft.com/office/drawing/2014/main" id="{8EB99519-97A1-4DC4-A5EE-354BA2FF6C0B}"/>
              </a:ext>
            </a:extLst>
          </p:cNvPr>
          <p:cNvSpPr>
            <a:spLocks noGrp="1"/>
          </p:cNvSpPr>
          <p:nvPr>
            <p:ph type="body" sz="quarter" idx="12"/>
          </p:nvPr>
        </p:nvSpPr>
        <p:spPr/>
        <p:txBody>
          <a:bodyPr/>
          <a:lstStyle/>
          <a:p>
            <a:r>
              <a:rPr lang="de-de"/>
              <a:t>Modul 03</a:t>
            </a:r>
          </a:p>
        </p:txBody>
      </p:sp>
      <p:sp>
        <p:nvSpPr>
          <p:cNvPr id="11" name="Text Placeholder 10">
            <a:extLst>
              <a:ext uri="{FF2B5EF4-FFF2-40B4-BE49-F238E27FC236}">
                <a16:creationId xmlns:a16="http://schemas.microsoft.com/office/drawing/2014/main" id="{965EE222-3CC2-4391-B098-E3C633521892}"/>
              </a:ext>
            </a:extLst>
          </p:cNvPr>
          <p:cNvSpPr>
            <a:spLocks noGrp="1"/>
          </p:cNvSpPr>
          <p:nvPr>
            <p:ph type="body" sz="quarter" idx="11"/>
          </p:nvPr>
        </p:nvSpPr>
        <p:spPr/>
        <p:txBody>
          <a:bodyPr/>
          <a:lstStyle/>
          <a:p>
            <a:r>
              <a:rPr lang="de-de"/>
              <a:t>Abrufen von Berichtsdaten</a:t>
            </a:r>
          </a:p>
        </p:txBody>
      </p:sp>
      <p:sp>
        <p:nvSpPr>
          <p:cNvPr id="5" name="Footer Placeholder 4">
            <a:extLst>
              <a:ext uri="{FF2B5EF4-FFF2-40B4-BE49-F238E27FC236}">
                <a16:creationId xmlns:a16="http://schemas.microsoft.com/office/drawing/2014/main" id="{FBA816C0-5179-4330-9B65-23B354DF22D4}"/>
              </a:ext>
            </a:extLst>
          </p:cNvPr>
          <p:cNvSpPr>
            <a:spLocks noGrp="1"/>
          </p:cNvSpPr>
          <p:nvPr>
            <p:ph type="ftr" sz="quarter" idx="13"/>
          </p:nvPr>
        </p:nvSpPr>
        <p:spPr>
          <a:xfrm>
            <a:off x="8937524" y="6492875"/>
            <a:ext cx="3254476" cy="365125"/>
          </a:xfrm>
        </p:spPr>
        <p:txBody>
          <a:bodyPr/>
          <a:lstStyle/>
          <a:p>
            <a:r>
              <a:rPr lang="de-de" dirty="0"/>
              <a:t>© 2022 Microsoft. Alle Rechte vorbehalten. </a:t>
            </a:r>
          </a:p>
        </p:txBody>
      </p:sp>
    </p:spTree>
    <p:extLst>
      <p:ext uri="{BB962C8B-B14F-4D97-AF65-F5344CB8AC3E}">
        <p14:creationId xmlns:p14="http://schemas.microsoft.com/office/powerpoint/2010/main" val="406861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1A528C-AE33-4D64-BBEA-D47BFEC0B68A}"/>
              </a:ext>
            </a:extLst>
          </p:cNvPr>
          <p:cNvSpPr>
            <a:spLocks noGrp="1"/>
          </p:cNvSpPr>
          <p:nvPr>
            <p:ph type="title"/>
          </p:nvPr>
        </p:nvSpPr>
        <p:spPr/>
        <p:txBody>
          <a:bodyPr/>
          <a:lstStyle/>
          <a:p>
            <a:r>
              <a:rPr lang="de-de"/>
              <a:t>Modulübersicht</a:t>
            </a:r>
          </a:p>
        </p:txBody>
      </p:sp>
      <p:sp>
        <p:nvSpPr>
          <p:cNvPr id="7" name="Text Placeholder 6">
            <a:extLst>
              <a:ext uri="{FF2B5EF4-FFF2-40B4-BE49-F238E27FC236}">
                <a16:creationId xmlns:a16="http://schemas.microsoft.com/office/drawing/2014/main" id="{5D240A6A-334B-4B3F-8554-0AD2511C69BD}"/>
              </a:ext>
            </a:extLst>
          </p:cNvPr>
          <p:cNvSpPr>
            <a:spLocks noGrp="1"/>
          </p:cNvSpPr>
          <p:nvPr>
            <p:ph type="body" sz="quarter" idx="10"/>
          </p:nvPr>
        </p:nvSpPr>
        <p:spPr/>
        <p:txBody>
          <a:bodyPr/>
          <a:lstStyle/>
          <a:p>
            <a:r>
              <a:rPr lang="de-de"/>
              <a:t>03: Abrufen von Berichtsdaten</a:t>
            </a:r>
          </a:p>
        </p:txBody>
      </p:sp>
      <p:sp>
        <p:nvSpPr>
          <p:cNvPr id="6" name="Content Placeholder 5">
            <a:extLst>
              <a:ext uri="{FF2B5EF4-FFF2-40B4-BE49-F238E27FC236}">
                <a16:creationId xmlns:a16="http://schemas.microsoft.com/office/drawing/2014/main" id="{8153398B-22C7-42A7-9919-666B3DF1F709}"/>
              </a:ext>
            </a:extLst>
          </p:cNvPr>
          <p:cNvSpPr>
            <a:spLocks noGrp="1"/>
          </p:cNvSpPr>
          <p:nvPr>
            <p:ph idx="1"/>
          </p:nvPr>
        </p:nvSpPr>
        <p:spPr/>
        <p:txBody>
          <a:bodyPr/>
          <a:lstStyle/>
          <a:p>
            <a:r>
              <a:rPr lang="de-de"/>
              <a:t>Erstellen von Datenquellen</a:t>
            </a:r>
          </a:p>
          <a:p>
            <a:r>
              <a:rPr lang="de-de"/>
              <a:t>Erstellen von Datasets</a:t>
            </a:r>
          </a:p>
          <a:p>
            <a:endParaRPr lang="en-US"/>
          </a:p>
        </p:txBody>
      </p:sp>
      <p:sp>
        <p:nvSpPr>
          <p:cNvPr id="8" name="Footer Placeholder 7">
            <a:extLst>
              <a:ext uri="{FF2B5EF4-FFF2-40B4-BE49-F238E27FC236}">
                <a16:creationId xmlns:a16="http://schemas.microsoft.com/office/drawing/2014/main" id="{7CDFFA1D-2C95-4DF9-979F-1DC6B5214879}"/>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2817397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de-de"/>
              <a:t>Erstellen von Datenquellen</a:t>
            </a:r>
            <a:endParaRPr lang="en-US"/>
          </a:p>
        </p:txBody>
      </p:sp>
      <p:sp>
        <p:nvSpPr>
          <p:cNvPr id="3" name="Text Placeholder 2" hidden="1">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endParaRPr lang="en-US"/>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p:txBody>
          <a:bodyPr/>
          <a:lstStyle/>
          <a:p>
            <a:r>
              <a:rPr lang="de-de" sz="2600" dirty="0"/>
              <a:t>Verwenden Sie </a:t>
            </a:r>
            <a:r>
              <a:rPr lang="de-de" sz="2600" b="1" dirty="0"/>
              <a:t>Datenquellen</a:t>
            </a:r>
            <a:r>
              <a:rPr lang="de-de" sz="2600" dirty="0"/>
              <a:t>, um eine Verbindung zu Datenspeichern herzustellen.</a:t>
            </a:r>
          </a:p>
          <a:p>
            <a:r>
              <a:rPr lang="de-de" sz="2600" dirty="0"/>
              <a:t>Sie können eine Verbindung herstellen mit:</a:t>
            </a:r>
          </a:p>
          <a:p>
            <a:pPr lvl="1"/>
            <a:r>
              <a:rPr lang="de-de" sz="2200" dirty="0"/>
              <a:t>Power BI-Datasets</a:t>
            </a:r>
          </a:p>
          <a:p>
            <a:pPr lvl="1"/>
            <a:r>
              <a:rPr lang="de-de" sz="2200" dirty="0"/>
              <a:t>Externe Datenspeicher (mit von .NET verwalteten Anbietern)</a:t>
            </a:r>
          </a:p>
          <a:p>
            <a:pPr lvl="1"/>
            <a:r>
              <a:rPr lang="de-de" sz="2200" dirty="0"/>
              <a:t>Statische Datasets</a:t>
            </a:r>
          </a:p>
          <a:p>
            <a:r>
              <a:rPr lang="de-de" sz="2600" dirty="0"/>
              <a:t>Eine oder mehrere Datenquellen können in einem Bericht erstellt werden, indem Folgendes definiert wird: </a:t>
            </a:r>
          </a:p>
          <a:p>
            <a:pPr lvl="1"/>
            <a:r>
              <a:rPr lang="de-de" sz="2200" dirty="0"/>
              <a:t>Name</a:t>
            </a:r>
          </a:p>
          <a:p>
            <a:pPr lvl="1"/>
            <a:r>
              <a:rPr lang="de-de" sz="2200" dirty="0"/>
              <a:t>Typ (Datenanbieter)</a:t>
            </a:r>
          </a:p>
          <a:p>
            <a:pPr lvl="1"/>
            <a:r>
              <a:rPr lang="de-de" sz="2200" dirty="0"/>
              <a:t>Verbindungszeichenfolge</a:t>
            </a:r>
          </a:p>
          <a:p>
            <a:pPr lvl="1"/>
            <a:r>
              <a:rPr lang="de-de" sz="2200" dirty="0"/>
              <a:t>Authentifizierungsoption</a:t>
            </a:r>
          </a:p>
          <a:p>
            <a:endParaRPr lang="en-US" dirty="0"/>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46478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de-de"/>
              <a:t>Erstellen von Datenquellen</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de-de"/>
              <a:t>Datenquellentyp » Power BI-Datasets</a:t>
            </a:r>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a:xfrm>
            <a:off x="457199" y="2070000"/>
            <a:ext cx="11562735" cy="4788000"/>
          </a:xfrm>
        </p:spPr>
        <p:txBody>
          <a:bodyPr/>
          <a:lstStyle/>
          <a:p>
            <a:r>
              <a:rPr lang="de-de" sz="2600" dirty="0"/>
              <a:t>Eine Datenquelle kann eine Verbindung zu Power BI-Datasets (Premium und Nicht-Premium) herstellen.</a:t>
            </a:r>
          </a:p>
          <a:p>
            <a:r>
              <a:rPr lang="de-de" sz="2600" dirty="0"/>
              <a:t>Anforderungen:</a:t>
            </a:r>
          </a:p>
          <a:p>
            <a:pPr lvl="1"/>
            <a:r>
              <a:rPr lang="de-de" sz="2200" dirty="0"/>
              <a:t>Das Power BI-Dataset muss sich im selben Mandanten wie der Bericht befinden (wenn veröffentlicht).</a:t>
            </a:r>
          </a:p>
          <a:p>
            <a:pPr lvl="1"/>
            <a:r>
              <a:rPr lang="de-de" sz="2200" dirty="0"/>
              <a:t>Der Berichtsautor muss über die Berechtigung </a:t>
            </a:r>
            <a:r>
              <a:rPr lang="de-de" sz="2200" b="1" dirty="0"/>
              <a:t>Build</a:t>
            </a:r>
            <a:r>
              <a:rPr lang="de-de" sz="2200" dirty="0"/>
              <a:t> für das Power BI-Dataset verfügen.</a:t>
            </a:r>
          </a:p>
          <a:p>
            <a:r>
              <a:rPr lang="de-de" sz="2600" dirty="0"/>
              <a:t>Wenn das Power BI-Dataset eine Live-Verbindung (zu Analysis Services) repräsentiert, müssen Sie stattdessen eine direkte Verbindung zur Datenquelle herstellen.</a:t>
            </a:r>
          </a:p>
          <a:p>
            <a:r>
              <a:rPr lang="de-de" sz="2600" dirty="0"/>
              <a:t>XMLA kann nur zum Herstellen einer Verbindung mit Premium Power BI-Datasets verwendet werden.</a:t>
            </a:r>
          </a:p>
          <a:p>
            <a:endParaRPr lang="en-US" dirty="0"/>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a:xfrm>
            <a:off x="8878530" y="6492875"/>
            <a:ext cx="3313470" cy="365125"/>
          </a:xfrm>
        </p:spPr>
        <p:txBody>
          <a:bodyPr/>
          <a:lstStyle/>
          <a:p>
            <a:r>
              <a:rPr lang="de-de" dirty="0"/>
              <a:t>© 2022 Microsoft. Alle Rechte vorbehalten. </a:t>
            </a:r>
          </a:p>
        </p:txBody>
      </p:sp>
    </p:spTree>
    <p:extLst>
      <p:ext uri="{BB962C8B-B14F-4D97-AF65-F5344CB8AC3E}">
        <p14:creationId xmlns:p14="http://schemas.microsoft.com/office/powerpoint/2010/main" val="3376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de-de"/>
              <a:t>Erstellen von Datenquellen</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de-de"/>
              <a:t>Datenquellentyp » Externe Datenquellen</a:t>
            </a:r>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p:txBody>
          <a:bodyPr/>
          <a:lstStyle/>
          <a:p>
            <a:r>
              <a:rPr lang="de-de" dirty="0"/>
              <a:t>Externe Datenquellen sind relationale oder analytische Datenbanken.</a:t>
            </a:r>
          </a:p>
          <a:p>
            <a:r>
              <a:rPr lang="de-de" dirty="0"/>
              <a:t>Sie werden entweder in der Cloud gehostet oder sind lokal.</a:t>
            </a:r>
          </a:p>
          <a:p>
            <a:endParaRPr lang="en-US" dirty="0"/>
          </a:p>
          <a:p>
            <a:endParaRPr lang="en-US" dirty="0"/>
          </a:p>
          <a:p>
            <a:endParaRPr lang="en-US" dirty="0"/>
          </a:p>
          <a:p>
            <a:endParaRPr lang="en-US" dirty="0"/>
          </a:p>
          <a:p>
            <a:pPr>
              <a:spcBef>
                <a:spcPts val="2400"/>
              </a:spcBef>
            </a:pPr>
            <a:r>
              <a:rPr lang="de-de" dirty="0"/>
              <a:t>Power BI greift auf lokale Quellen über das </a:t>
            </a:r>
            <a:r>
              <a:rPr lang="de-de" b="1" dirty="0"/>
              <a:t>lokale Datengateway</a:t>
            </a:r>
            <a:r>
              <a:rPr lang="de-de" dirty="0"/>
              <a:t> zu, selbst wenn die Quellen in Cloud-VMs gehostet werden.</a:t>
            </a:r>
          </a:p>
          <a:p>
            <a:endParaRPr lang="en-US" dirty="0"/>
          </a:p>
        </p:txBody>
      </p:sp>
      <p:graphicFrame>
        <p:nvGraphicFramePr>
          <p:cNvPr id="6" name="Table 5">
            <a:extLst>
              <a:ext uri="{FF2B5EF4-FFF2-40B4-BE49-F238E27FC236}">
                <a16:creationId xmlns:a16="http://schemas.microsoft.com/office/drawing/2014/main" id="{8E6C8C10-E515-489C-AFF2-7D21C9B5BC0F}"/>
              </a:ext>
            </a:extLst>
          </p:cNvPr>
          <p:cNvGraphicFramePr>
            <a:graphicFrameLocks noGrp="1"/>
          </p:cNvGraphicFramePr>
          <p:nvPr>
            <p:extLst>
              <p:ext uri="{D42A27DB-BD31-4B8C-83A1-F6EECF244321}">
                <p14:modId xmlns:p14="http://schemas.microsoft.com/office/powerpoint/2010/main" val="747148504"/>
              </p:ext>
            </p:extLst>
          </p:nvPr>
        </p:nvGraphicFramePr>
        <p:xfrm>
          <a:off x="814735" y="3154738"/>
          <a:ext cx="3312422" cy="1854200"/>
        </p:xfrm>
        <a:graphic>
          <a:graphicData uri="http://schemas.openxmlformats.org/drawingml/2006/table">
            <a:tbl>
              <a:tblPr firstRow="1" bandRow="1">
                <a:tableStyleId>{21E4AEA4-8DFA-4A89-87EB-49C32662AFE0}</a:tableStyleId>
              </a:tblPr>
              <a:tblGrid>
                <a:gridCol w="3312422">
                  <a:extLst>
                    <a:ext uri="{9D8B030D-6E8A-4147-A177-3AD203B41FA5}">
                      <a16:colId xmlns:a16="http://schemas.microsoft.com/office/drawing/2014/main" val="1541012296"/>
                    </a:ext>
                  </a:extLst>
                </a:gridCol>
              </a:tblGrid>
              <a:tr h="370840">
                <a:tc>
                  <a:txBody>
                    <a:bodyPr/>
                    <a:lstStyle/>
                    <a:p>
                      <a:r>
                        <a:rPr lang="de-de">
                          <a:solidFill>
                            <a:schemeClr val="bg1"/>
                          </a:solidFill>
                        </a:rPr>
                        <a:t>Cloud-Quellen</a:t>
                      </a:r>
                    </a:p>
                  </a:txBody>
                  <a:tcPr>
                    <a:solidFill>
                      <a:schemeClr val="tx1"/>
                    </a:solidFill>
                  </a:tcPr>
                </a:tc>
                <a:extLst>
                  <a:ext uri="{0D108BD9-81ED-4DB2-BD59-A6C34878D82A}">
                    <a16:rowId xmlns:a16="http://schemas.microsoft.com/office/drawing/2014/main" val="402806191"/>
                  </a:ext>
                </a:extLst>
              </a:tr>
              <a:tr h="370840">
                <a:tc>
                  <a:txBody>
                    <a:bodyPr/>
                    <a:lstStyle/>
                    <a:p>
                      <a:r>
                        <a:rPr lang="de-de">
                          <a:solidFill>
                            <a:schemeClr val="tx1"/>
                          </a:solidFill>
                        </a:rPr>
                        <a:t>Azure SQL-Datenbank</a:t>
                      </a:r>
                      <a:endParaRPr lang="en-AU" baseline="30000">
                        <a:solidFill>
                          <a:schemeClr val="tx1"/>
                        </a:solidFill>
                      </a:endParaRP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a:solidFill>
                            <a:schemeClr val="tx1"/>
                          </a:solidFill>
                        </a:rPr>
                        <a:t>Azure Synapse</a:t>
                      </a:r>
                      <a:endParaRPr lang="en-AU" baseline="30000">
                        <a:solidFill>
                          <a:schemeClr val="tx1"/>
                        </a:solidFill>
                      </a:endParaRPr>
                    </a:p>
                  </a:txBody>
                  <a:tcPr/>
                </a:tc>
                <a:extLst>
                  <a:ext uri="{0D108BD9-81ED-4DB2-BD59-A6C34878D82A}">
                    <a16:rowId xmlns:a16="http://schemas.microsoft.com/office/drawing/2014/main" val="85882117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a:solidFill>
                            <a:schemeClr val="tx1"/>
                          </a:solidFill>
                        </a:rPr>
                        <a:t>Verwaltete Azure SQL-Instanz</a:t>
                      </a:r>
                      <a:endParaRPr lang="en-AU" baseline="30000">
                        <a:solidFill>
                          <a:schemeClr val="tx1"/>
                        </a:solidFill>
                      </a:endParaRPr>
                    </a:p>
                  </a:txBody>
                  <a:tcPr/>
                </a:tc>
                <a:extLst>
                  <a:ext uri="{0D108BD9-81ED-4DB2-BD59-A6C34878D82A}">
                    <a16:rowId xmlns:a16="http://schemas.microsoft.com/office/drawing/2014/main" val="60229005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a:solidFill>
                            <a:schemeClr val="tx1"/>
                          </a:solidFill>
                        </a:rPr>
                        <a:t>Azure Analysis Services</a:t>
                      </a:r>
                      <a:endParaRPr lang="en-AU" baseline="30000">
                        <a:solidFill>
                          <a:schemeClr val="tx1"/>
                        </a:solidFill>
                      </a:endParaRPr>
                    </a:p>
                  </a:txBody>
                  <a:tcPr/>
                </a:tc>
                <a:extLst>
                  <a:ext uri="{0D108BD9-81ED-4DB2-BD59-A6C34878D82A}">
                    <a16:rowId xmlns:a16="http://schemas.microsoft.com/office/drawing/2014/main" val="7401876"/>
                  </a:ext>
                </a:extLst>
              </a:tr>
            </a:tbl>
          </a:graphicData>
        </a:graphic>
      </p:graphicFrame>
      <p:graphicFrame>
        <p:nvGraphicFramePr>
          <p:cNvPr id="7" name="Table 6">
            <a:extLst>
              <a:ext uri="{FF2B5EF4-FFF2-40B4-BE49-F238E27FC236}">
                <a16:creationId xmlns:a16="http://schemas.microsoft.com/office/drawing/2014/main" id="{E78DE64B-61A2-4802-A7CF-7F3B9C79942D}"/>
              </a:ext>
            </a:extLst>
          </p:cNvPr>
          <p:cNvGraphicFramePr>
            <a:graphicFrameLocks noGrp="1"/>
          </p:cNvGraphicFramePr>
          <p:nvPr>
            <p:extLst>
              <p:ext uri="{D42A27DB-BD31-4B8C-83A1-F6EECF244321}">
                <p14:modId xmlns:p14="http://schemas.microsoft.com/office/powerpoint/2010/main" val="3022635836"/>
              </p:ext>
            </p:extLst>
          </p:nvPr>
        </p:nvGraphicFramePr>
        <p:xfrm>
          <a:off x="4484692" y="3154738"/>
          <a:ext cx="6892573" cy="2123440"/>
        </p:xfrm>
        <a:graphic>
          <a:graphicData uri="http://schemas.openxmlformats.org/drawingml/2006/table">
            <a:tbl>
              <a:tblPr firstRow="1" bandRow="1">
                <a:tableStyleId>{21E4AEA4-8DFA-4A89-87EB-49C32662AFE0}</a:tableStyleId>
              </a:tblPr>
              <a:tblGrid>
                <a:gridCol w="6892573">
                  <a:extLst>
                    <a:ext uri="{9D8B030D-6E8A-4147-A177-3AD203B41FA5}">
                      <a16:colId xmlns:a16="http://schemas.microsoft.com/office/drawing/2014/main" val="1541012296"/>
                    </a:ext>
                  </a:extLst>
                </a:gridCol>
              </a:tblGrid>
              <a:tr h="370840">
                <a:tc>
                  <a:txBody>
                    <a:bodyPr/>
                    <a:lstStyle/>
                    <a:p>
                      <a:r>
                        <a:rPr lang="de-de">
                          <a:solidFill>
                            <a:schemeClr val="bg1"/>
                          </a:solidFill>
                        </a:rPr>
                        <a:t>Lokale Quellen</a:t>
                      </a:r>
                    </a:p>
                  </a:txBody>
                  <a:tcPr>
                    <a:solidFill>
                      <a:schemeClr val="tx1"/>
                    </a:solidFill>
                  </a:tcPr>
                </a:tc>
                <a:extLst>
                  <a:ext uri="{0D108BD9-81ED-4DB2-BD59-A6C34878D82A}">
                    <a16:rowId xmlns:a16="http://schemas.microsoft.com/office/drawing/2014/main" val="402806191"/>
                  </a:ext>
                </a:extLst>
              </a:tr>
              <a:tr h="370840">
                <a:tc>
                  <a:txBody>
                    <a:bodyPr/>
                    <a:lstStyle/>
                    <a:p>
                      <a:r>
                        <a:rPr lang="de-de">
                          <a:solidFill>
                            <a:schemeClr val="tx1"/>
                          </a:solidFill>
                        </a:rPr>
                        <a:t>SQL Server, 2005+</a:t>
                      </a:r>
                      <a:endParaRPr lang="en-AU" baseline="30000">
                        <a:solidFill>
                          <a:schemeClr val="tx1"/>
                        </a:solidFill>
                      </a:endParaRP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a:solidFill>
                            <a:schemeClr val="tx1"/>
                          </a:solidFill>
                        </a:rPr>
                        <a:t>SQL Server Analysis Services, 2012+ (tabellarisch oder mehrdimensional)</a:t>
                      </a:r>
                      <a:endParaRPr lang="en-AU" baseline="30000">
                        <a:solidFill>
                          <a:schemeClr val="tx1"/>
                        </a:solidFill>
                      </a:endParaRPr>
                    </a:p>
                  </a:txBody>
                  <a:tcPr/>
                </a:tc>
                <a:extLst>
                  <a:ext uri="{0D108BD9-81ED-4DB2-BD59-A6C34878D82A}">
                    <a16:rowId xmlns:a16="http://schemas.microsoft.com/office/drawing/2014/main" val="85882117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a:solidFill>
                            <a:schemeClr val="tx1"/>
                          </a:solidFill>
                        </a:rPr>
                        <a:t>Oracle, 9.x + </a:t>
                      </a:r>
                      <a:endParaRPr lang="en-AU" baseline="30000">
                        <a:solidFill>
                          <a:schemeClr val="tx1"/>
                        </a:solidFill>
                      </a:endParaRPr>
                    </a:p>
                  </a:txBody>
                  <a:tcPr/>
                </a:tc>
                <a:extLst>
                  <a:ext uri="{0D108BD9-81ED-4DB2-BD59-A6C34878D82A}">
                    <a16:rowId xmlns:a16="http://schemas.microsoft.com/office/drawing/2014/main" val="60229005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dirty="0">
                          <a:solidFill>
                            <a:schemeClr val="tx1"/>
                          </a:solidFill>
                        </a:rPr>
                        <a:t>Teradata, 12+</a:t>
                      </a:r>
                      <a:endParaRPr lang="en-AU" baseline="30000" dirty="0">
                        <a:solidFill>
                          <a:schemeClr val="tx1"/>
                        </a:solidFill>
                      </a:endParaRPr>
                    </a:p>
                  </a:txBody>
                  <a:tcPr/>
                </a:tc>
                <a:extLst>
                  <a:ext uri="{0D108BD9-81ED-4DB2-BD59-A6C34878D82A}">
                    <a16:rowId xmlns:a16="http://schemas.microsoft.com/office/drawing/2014/main" val="7401876"/>
                  </a:ext>
                </a:extLst>
              </a:tr>
            </a:tbl>
          </a:graphicData>
        </a:graphic>
      </p:graphicFrame>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a:xfrm>
            <a:off x="9055510" y="6492875"/>
            <a:ext cx="3136489" cy="365125"/>
          </a:xfrm>
        </p:spPr>
        <p:txBody>
          <a:bodyPr/>
          <a:lstStyle/>
          <a:p>
            <a:r>
              <a:rPr lang="de-de" dirty="0"/>
              <a:t>© 2022 Microsoft. Alle Rechte vorbehalten. </a:t>
            </a:r>
          </a:p>
        </p:txBody>
      </p:sp>
    </p:spTree>
    <p:extLst>
      <p:ext uri="{BB962C8B-B14F-4D97-AF65-F5344CB8AC3E}">
        <p14:creationId xmlns:p14="http://schemas.microsoft.com/office/powerpoint/2010/main" val="389371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de-de"/>
              <a:t>Erstellen von Datenquellen</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de-de"/>
              <a:t>Datenquellentyp » Statische Datasets</a:t>
            </a:r>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p:txBody>
          <a:bodyPr/>
          <a:lstStyle/>
          <a:p>
            <a:r>
              <a:rPr lang="de-de"/>
              <a:t>Verwenden Sie die Quelle </a:t>
            </a:r>
            <a:r>
              <a:rPr lang="de-de" b="1"/>
              <a:t>Daten eingeben</a:t>
            </a:r>
            <a:r>
              <a:rPr lang="de-de"/>
              <a:t>, um eine statische Datenquelle zu definieren.</a:t>
            </a:r>
          </a:p>
          <a:p>
            <a:r>
              <a:rPr lang="de-de"/>
              <a:t>Es kann nützlich sein für: </a:t>
            </a:r>
          </a:p>
          <a:p>
            <a:pPr lvl="1"/>
            <a:r>
              <a:rPr lang="de-de"/>
              <a:t>Zusätzliche Daten</a:t>
            </a:r>
          </a:p>
          <a:p>
            <a:pPr lvl="1"/>
            <a:r>
              <a:rPr lang="de-de"/>
              <a:t>Demonstrationen</a:t>
            </a:r>
          </a:p>
          <a:p>
            <a:pPr lvl="1"/>
            <a:r>
              <a:rPr lang="de-de"/>
              <a:t>Machbarkeitsnachweise</a:t>
            </a:r>
          </a:p>
          <a:p>
            <a:endParaRPr lang="en-US"/>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124173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de-de"/>
              <a:t>Erstellen von Datenquellen</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de-de"/>
              <a:t>Authentifizierungsoptionen</a:t>
            </a:r>
          </a:p>
        </p:txBody>
      </p:sp>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p:txBody>
          <a:bodyPr vert="horz" lIns="91440" tIns="45720" rIns="91440" bIns="45720" rtlCol="0" anchor="t">
            <a:noAutofit/>
          </a:bodyPr>
          <a:lstStyle/>
          <a:p>
            <a:r>
              <a:rPr lang="de-de"/>
              <a:t>Integrierte Sicherheit von Windows</a:t>
            </a:r>
          </a:p>
          <a:p>
            <a:pPr marL="445770" lvl="1" indent="-183515"/>
            <a:r>
              <a:rPr lang="de-de"/>
              <a:t>Verwenden Sie diese Option, wenn eine externe Datenquelle mithilfe des Sicherheitskontexts des Berichtsbenutzers abgefragt werden muss. Dies gilt nur für Cloud-Quellen: </a:t>
            </a:r>
            <a:endParaRPr lang="en-US">
              <a:cs typeface="Segoe UI"/>
            </a:endParaRPr>
          </a:p>
          <a:p>
            <a:pPr marL="445770" lvl="1" indent="-183515"/>
            <a:r>
              <a:rPr lang="de-de"/>
              <a:t>Azure SQL-Datenbank</a:t>
            </a:r>
            <a:endParaRPr lang="en-US">
              <a:cs typeface="Segoe UI"/>
            </a:endParaRPr>
          </a:p>
          <a:p>
            <a:pPr marL="445770" lvl="1" indent="-183515"/>
            <a:r>
              <a:rPr lang="de-de"/>
              <a:t>Azure Synapse</a:t>
            </a:r>
            <a:endParaRPr lang="en-US">
              <a:cs typeface="Segoe UI"/>
            </a:endParaRPr>
          </a:p>
          <a:p>
            <a:pPr marL="445770" lvl="1" indent="-183515"/>
            <a:r>
              <a:rPr lang="de-de"/>
              <a:t>Azure Analysis Services</a:t>
            </a:r>
            <a:endParaRPr lang="en-US">
              <a:cs typeface="Segoe UI"/>
            </a:endParaRPr>
          </a:p>
          <a:p>
            <a:pPr marL="445770" lvl="1" indent="-183515"/>
            <a:r>
              <a:rPr lang="de-de"/>
              <a:t>Für lokale Quellen muss die Kerberos-Delegierung konfiguriert werden, wenn sich die Datenquelle nicht auf dem Gateway-Server befindet.</a:t>
            </a:r>
            <a:endParaRPr lang="en-US">
              <a:cs typeface="Segoe UI"/>
            </a:endParaRPr>
          </a:p>
          <a:p>
            <a:r>
              <a:rPr lang="de-de"/>
              <a:t>Spezifische Anmeldeinformationen</a:t>
            </a:r>
          </a:p>
          <a:p>
            <a:pPr marL="445770" lvl="1" indent="-183515"/>
            <a:r>
              <a:rPr lang="de-de"/>
              <a:t>Es können Windows- oder Datenbankanmeldeinformationen sein</a:t>
            </a:r>
            <a:endParaRPr lang="en-US">
              <a:cs typeface="Segoe UI"/>
            </a:endParaRPr>
          </a:p>
          <a:p>
            <a:endParaRPr lang="en-US"/>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225683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de-de"/>
              <a:t>Erstellen von Datenquellen</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de-de"/>
              <a:t>Authentifizierungsoptionen » Authentifizierungstypen</a:t>
            </a:r>
          </a:p>
        </p:txBody>
      </p:sp>
      <p:graphicFrame>
        <p:nvGraphicFramePr>
          <p:cNvPr id="6" name="Table 5" descr="Power BI dataset support SSO (Single-Sign On). Azure SQL Database and Azure SQL Data Warehouse support Basic, SSO, and OAuth2. Azure SQL Managed Instance support Basic, via public endpoint. Azure Analysis Services supports SSO, and OAuth2. SQL Server, SQL Server Analysis Services, Oracle, and Teradata only support stored credential in a gateway data source.">
            <a:extLst>
              <a:ext uri="{FF2B5EF4-FFF2-40B4-BE49-F238E27FC236}">
                <a16:creationId xmlns:a16="http://schemas.microsoft.com/office/drawing/2014/main" id="{142F0461-1A81-480D-8E2A-C083064DCD04}"/>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978909270"/>
              </p:ext>
            </p:extLst>
          </p:nvPr>
        </p:nvGraphicFramePr>
        <p:xfrm>
          <a:off x="588195" y="1993197"/>
          <a:ext cx="11104605" cy="3586480"/>
        </p:xfrm>
        <a:graphic>
          <a:graphicData uri="http://schemas.openxmlformats.org/drawingml/2006/table">
            <a:tbl>
              <a:tblPr firstRow="1" bandRow="1">
                <a:tableStyleId>{21E4AEA4-8DFA-4A89-87EB-49C32662AFE0}</a:tableStyleId>
              </a:tblPr>
              <a:tblGrid>
                <a:gridCol w="3465925">
                  <a:extLst>
                    <a:ext uri="{9D8B030D-6E8A-4147-A177-3AD203B41FA5}">
                      <a16:colId xmlns:a16="http://schemas.microsoft.com/office/drawing/2014/main" val="1541012296"/>
                    </a:ext>
                  </a:extLst>
                </a:gridCol>
                <a:gridCol w="7638680">
                  <a:extLst>
                    <a:ext uri="{9D8B030D-6E8A-4147-A177-3AD203B41FA5}">
                      <a16:colId xmlns:a16="http://schemas.microsoft.com/office/drawing/2014/main" val="2884642080"/>
                    </a:ext>
                  </a:extLst>
                </a:gridCol>
              </a:tblGrid>
              <a:tr h="370840">
                <a:tc>
                  <a:txBody>
                    <a:bodyPr/>
                    <a:lstStyle/>
                    <a:p>
                      <a:r>
                        <a:rPr lang="de-de">
                          <a:solidFill>
                            <a:schemeClr val="bg1"/>
                          </a:solidFill>
                        </a:rPr>
                        <a:t>Quelle</a:t>
                      </a:r>
                    </a:p>
                  </a:txBody>
                  <a:tcPr>
                    <a:solidFill>
                      <a:schemeClr val="tx1"/>
                    </a:solidFill>
                  </a:tcPr>
                </a:tc>
                <a:tc>
                  <a:txBody>
                    <a:bodyPr/>
                    <a:lstStyle/>
                    <a:p>
                      <a:r>
                        <a:rPr lang="de-de">
                          <a:solidFill>
                            <a:schemeClr val="bg1"/>
                          </a:solidFill>
                        </a:rPr>
                        <a:t>Unterstützter Authentifizierungstyp</a:t>
                      </a:r>
                    </a:p>
                  </a:txBody>
                  <a:tcPr>
                    <a:solidFill>
                      <a:schemeClr val="tx1"/>
                    </a:solidFill>
                  </a:tcPr>
                </a:tc>
                <a:extLst>
                  <a:ext uri="{0D108BD9-81ED-4DB2-BD59-A6C34878D82A}">
                    <a16:rowId xmlns:a16="http://schemas.microsoft.com/office/drawing/2014/main" val="402806191"/>
                  </a:ext>
                </a:extLst>
              </a:tr>
              <a:tr h="370840">
                <a:tc>
                  <a:txBody>
                    <a:bodyPr/>
                    <a:lstStyle/>
                    <a:p>
                      <a:r>
                        <a:rPr lang="de-de" sz="1800" baseline="0">
                          <a:solidFill>
                            <a:schemeClr val="tx1"/>
                          </a:solidFill>
                        </a:rPr>
                        <a:t>Power BI-Dataset</a:t>
                      </a:r>
                    </a:p>
                  </a:txBody>
                  <a:tcPr/>
                </a:tc>
                <a:tc>
                  <a:txBody>
                    <a:bodyPr/>
                    <a:lstStyle/>
                    <a:p>
                      <a:r>
                        <a:rPr lang="de-de" sz="1800" baseline="0">
                          <a:solidFill>
                            <a:schemeClr val="tx1"/>
                          </a:solidFill>
                        </a:rPr>
                        <a:t>SSO (Single-Sign On)</a:t>
                      </a:r>
                    </a:p>
                  </a:txBody>
                  <a:tcPr/>
                </a:tc>
                <a:extLst>
                  <a:ext uri="{0D108BD9-81ED-4DB2-BD59-A6C34878D82A}">
                    <a16:rowId xmlns:a16="http://schemas.microsoft.com/office/drawing/2014/main" val="1426324114"/>
                  </a:ext>
                </a:extLst>
              </a:tr>
              <a:tr h="370840">
                <a:tc>
                  <a:txBody>
                    <a:bodyPr/>
                    <a:lstStyle/>
                    <a:p>
                      <a:r>
                        <a:rPr lang="de-de" sz="1800" baseline="0">
                          <a:solidFill>
                            <a:schemeClr val="tx1"/>
                          </a:solidFill>
                        </a:rPr>
                        <a:t>Azure SQL-Datenbank</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800" baseline="0">
                          <a:solidFill>
                            <a:schemeClr val="tx1"/>
                          </a:solidFill>
                        </a:rPr>
                        <a:t>Azure Synapse</a:t>
                      </a:r>
                      <a:br/>
                      <a:endParaRPr lang="en-AU" sz="1800" baseline="0">
                        <a:solidFill>
                          <a:schemeClr val="tx1"/>
                        </a:solidFill>
                      </a:endParaRPr>
                    </a:p>
                  </a:txBody>
                  <a:tcPr/>
                </a:tc>
                <a:tc>
                  <a:txBody>
                    <a:bodyPr/>
                    <a:lstStyle/>
                    <a:p>
                      <a:r>
                        <a:rPr lang="de-de" sz="1800" baseline="0">
                          <a:solidFill>
                            <a:schemeClr val="tx1"/>
                          </a:solidFill>
                        </a:rPr>
                        <a:t>Basic (Benutzername und Kennwort)</a:t>
                      </a:r>
                    </a:p>
                    <a:p>
                      <a:r>
                        <a:rPr lang="de-de" sz="1800" baseline="0">
                          <a:solidFill>
                            <a:schemeClr val="tx1"/>
                          </a:solidFill>
                        </a:rPr>
                        <a:t>SSO</a:t>
                      </a:r>
                    </a:p>
                    <a:p>
                      <a:r>
                        <a:rPr lang="de-de" sz="1800" baseline="0">
                          <a:solidFill>
                            <a:schemeClr val="tx1"/>
                          </a:solidFill>
                        </a:rPr>
                        <a:t>OAuth2 (gespeichertes AAD-Token)</a:t>
                      </a:r>
                    </a:p>
                  </a:txBody>
                  <a:tcPr/>
                </a:tc>
                <a:extLst>
                  <a:ext uri="{0D108BD9-81ED-4DB2-BD59-A6C34878D82A}">
                    <a16:rowId xmlns:a16="http://schemas.microsoft.com/office/drawing/2014/main" val="170322707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a:solidFill>
                            <a:schemeClr val="tx1"/>
                          </a:solidFill>
                        </a:rPr>
                        <a:t>Verwaltete Azure SQL-Instanz</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a:solidFill>
                            <a:schemeClr val="tx1"/>
                          </a:solidFill>
                        </a:rPr>
                        <a:t>Basic, via Öffentlicher Endpunkt mit der Azure SQL-Datenbankerweiterung</a:t>
                      </a:r>
                      <a:endParaRPr lang="en-AU" sz="1800" baseline="0">
                        <a:solidFill>
                          <a:schemeClr val="tx1"/>
                        </a:solidFill>
                      </a:endParaRPr>
                    </a:p>
                  </a:txBody>
                  <a:tcPr/>
                </a:tc>
                <a:extLst>
                  <a:ext uri="{0D108BD9-81ED-4DB2-BD59-A6C34878D82A}">
                    <a16:rowId xmlns:a16="http://schemas.microsoft.com/office/drawing/2014/main" val="60229005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a:solidFill>
                            <a:schemeClr val="tx1"/>
                          </a:solidFill>
                        </a:rPr>
                        <a:t>Azure Analysis Services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a:solidFill>
                            <a:schemeClr val="tx1"/>
                          </a:solidFill>
                        </a:rPr>
                        <a:t>SSO, OAuth2</a:t>
                      </a:r>
                    </a:p>
                  </a:txBody>
                  <a:tcPr/>
                </a:tc>
                <a:extLst>
                  <a:ext uri="{0D108BD9-81ED-4DB2-BD59-A6C34878D82A}">
                    <a16:rowId xmlns:a16="http://schemas.microsoft.com/office/drawing/2014/main" val="7401876"/>
                  </a:ext>
                </a:extLst>
              </a:tr>
              <a:tr h="9297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a:solidFill>
                            <a:schemeClr val="tx1"/>
                          </a:solidFill>
                        </a:rPr>
                        <a:t>SQL Server</a:t>
                      </a:r>
                      <a:br/>
                      <a:r>
                        <a:rPr lang="de-de" sz="1800" baseline="0">
                          <a:solidFill>
                            <a:schemeClr val="tx1"/>
                          </a:solidFill>
                        </a:rPr>
                        <a:t>SQL Server Analysis Services</a:t>
                      </a:r>
                      <a:br/>
                      <a:r>
                        <a:rPr lang="de-de" sz="1800" baseline="0">
                          <a:solidFill>
                            <a:schemeClr val="tx1"/>
                          </a:solidFill>
                        </a:rPr>
                        <a:t>Oracle</a:t>
                      </a:r>
                      <a:br/>
                      <a:r>
                        <a:rPr lang="de-de" sz="1800" baseline="0">
                          <a:solidFill>
                            <a:schemeClr val="tx1"/>
                          </a:solidFill>
                        </a:rPr>
                        <a:t>Teradata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800" baseline="0">
                          <a:solidFill>
                            <a:schemeClr val="tx1"/>
                          </a:solidFill>
                        </a:rPr>
                        <a:t>Gespeicherte Anmeldeinformationen in der Gateway-Datenquelle</a:t>
                      </a:r>
                    </a:p>
                  </a:txBody>
                  <a:tcPr/>
                </a:tc>
                <a:extLst>
                  <a:ext uri="{0D108BD9-81ED-4DB2-BD59-A6C34878D82A}">
                    <a16:rowId xmlns:a16="http://schemas.microsoft.com/office/drawing/2014/main" val="3072995964"/>
                  </a:ext>
                </a:extLst>
              </a:tr>
            </a:tbl>
          </a:graphicData>
        </a:graphic>
      </p:graphicFrame>
      <p:sp>
        <p:nvSpPr>
          <p:cNvPr id="7" name="TextBox 6">
            <a:extLst>
              <a:ext uri="{FF2B5EF4-FFF2-40B4-BE49-F238E27FC236}">
                <a16:creationId xmlns:a16="http://schemas.microsoft.com/office/drawing/2014/main" id="{1F1C558E-663E-48E1-A8B9-D2FF93F7F541}"/>
              </a:ext>
            </a:extLst>
          </p:cNvPr>
          <p:cNvSpPr txBox="1"/>
          <p:nvPr/>
        </p:nvSpPr>
        <p:spPr>
          <a:xfrm>
            <a:off x="588195" y="5928036"/>
            <a:ext cx="5660205" cy="544765"/>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r>
              <a:rPr lang="de-de">
                <a:solidFill>
                  <a:schemeClr val="tx1"/>
                </a:solidFill>
              </a:rPr>
              <a:t>Datenquellen verwenden standardmäßig ggf. SSO</a:t>
            </a:r>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a:xfrm>
            <a:off x="9070258" y="6492875"/>
            <a:ext cx="3121741" cy="365125"/>
          </a:xfrm>
        </p:spPr>
        <p:txBody>
          <a:bodyPr/>
          <a:lstStyle/>
          <a:p>
            <a:r>
              <a:rPr lang="de-de" dirty="0"/>
              <a:t>© 2022 Microsoft. Alle Rechte vorbehalten. </a:t>
            </a:r>
          </a:p>
        </p:txBody>
      </p:sp>
    </p:spTree>
    <p:extLst>
      <p:ext uri="{BB962C8B-B14F-4D97-AF65-F5344CB8AC3E}">
        <p14:creationId xmlns:p14="http://schemas.microsoft.com/office/powerpoint/2010/main" val="2069240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8CD5-624D-46D7-A80C-8387D0D85B41}"/>
              </a:ext>
            </a:extLst>
          </p:cNvPr>
          <p:cNvSpPr>
            <a:spLocks noGrp="1"/>
          </p:cNvSpPr>
          <p:nvPr>
            <p:ph type="title"/>
          </p:nvPr>
        </p:nvSpPr>
        <p:spPr/>
        <p:txBody>
          <a:bodyPr/>
          <a:lstStyle/>
          <a:p>
            <a:r>
              <a:rPr lang="de-de"/>
              <a:t>Erstellen von Datenquellen</a:t>
            </a:r>
            <a:endParaRPr lang="en-US"/>
          </a:p>
        </p:txBody>
      </p:sp>
      <p:sp>
        <p:nvSpPr>
          <p:cNvPr id="3" name="Text Placeholder 2">
            <a:extLst>
              <a:ext uri="{FF2B5EF4-FFF2-40B4-BE49-F238E27FC236}">
                <a16:creationId xmlns:a16="http://schemas.microsoft.com/office/drawing/2014/main" id="{B27C4670-FE2D-4727-9359-AE4B9F1AA62B}"/>
              </a:ext>
            </a:extLst>
          </p:cNvPr>
          <p:cNvSpPr>
            <a:spLocks noGrp="1"/>
          </p:cNvSpPr>
          <p:nvPr>
            <p:ph type="body" sz="quarter" idx="10"/>
          </p:nvPr>
        </p:nvSpPr>
        <p:spPr/>
        <p:txBody>
          <a:bodyPr/>
          <a:lstStyle/>
          <a:p>
            <a:r>
              <a:rPr lang="de-de"/>
              <a:t>Anmerkung</a:t>
            </a:r>
          </a:p>
        </p:txBody>
      </p:sp>
      <p:pic>
        <p:nvPicPr>
          <p:cNvPr id="7" name="Graphic 6">
            <a:extLst>
              <a:ext uri="{FF2B5EF4-FFF2-40B4-BE49-F238E27FC236}">
                <a16:creationId xmlns:a16="http://schemas.microsoft.com/office/drawing/2014/main" id="{6F013EBD-77A2-4782-8723-D261E4DBE51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2068513"/>
            <a:ext cx="914400" cy="914400"/>
          </a:xfrm>
          <a:prstGeom prst="rect">
            <a:avLst/>
          </a:prstGeom>
        </p:spPr>
      </p:pic>
      <p:sp>
        <p:nvSpPr>
          <p:cNvPr id="4" name="Content Placeholder 3">
            <a:extLst>
              <a:ext uri="{FF2B5EF4-FFF2-40B4-BE49-F238E27FC236}">
                <a16:creationId xmlns:a16="http://schemas.microsoft.com/office/drawing/2014/main" id="{47F7CA8E-EA07-45F1-89ED-52F8DCC8F6FD}"/>
              </a:ext>
            </a:extLst>
          </p:cNvPr>
          <p:cNvSpPr>
            <a:spLocks noGrp="1"/>
          </p:cNvSpPr>
          <p:nvPr>
            <p:ph idx="1"/>
          </p:nvPr>
        </p:nvSpPr>
        <p:spPr>
          <a:xfrm>
            <a:off x="1608666" y="2070000"/>
            <a:ext cx="10381773" cy="4788000"/>
          </a:xfrm>
        </p:spPr>
        <p:txBody>
          <a:bodyPr/>
          <a:lstStyle/>
          <a:p>
            <a:r>
              <a:rPr lang="de-de" dirty="0"/>
              <a:t>In Power BI Report Builder werden Datenquellenverbindungen direkt zu Datenquellen hergestellt.</a:t>
            </a:r>
          </a:p>
          <a:p>
            <a:r>
              <a:rPr lang="de-de" dirty="0"/>
              <a:t>Nach der Veröffentlichung verbinden sich die Datenquellen jedoch mit: </a:t>
            </a:r>
          </a:p>
          <a:p>
            <a:pPr lvl="1"/>
            <a:r>
              <a:rPr lang="de-de" dirty="0"/>
              <a:t>Direkt mit Power BI-Datasets oder Cloud-Datenquellen</a:t>
            </a:r>
          </a:p>
          <a:p>
            <a:pPr lvl="1"/>
            <a:r>
              <a:rPr lang="de-de" dirty="0"/>
              <a:t>Über Gateways mit lokalen Datenquellen</a:t>
            </a:r>
          </a:p>
          <a:p>
            <a:r>
              <a:rPr lang="de-de" dirty="0"/>
              <a:t>Im Power BI-Dienst ist für einige Berichtsdatenquellen eine Konfiguration nach der Veröffentlichung erforderlich.</a:t>
            </a:r>
          </a:p>
          <a:p>
            <a:endParaRPr lang="en-US" dirty="0"/>
          </a:p>
        </p:txBody>
      </p:sp>
      <p:sp>
        <p:nvSpPr>
          <p:cNvPr id="6" name="TextBox 5">
            <a:extLst>
              <a:ext uri="{FF2B5EF4-FFF2-40B4-BE49-F238E27FC236}">
                <a16:creationId xmlns:a16="http://schemas.microsoft.com/office/drawing/2014/main" id="{9AC5C346-0A5B-42F1-A5C6-74A50509EA84}"/>
              </a:ext>
            </a:extLst>
          </p:cNvPr>
          <p:cNvSpPr txBox="1"/>
          <p:nvPr/>
        </p:nvSpPr>
        <p:spPr>
          <a:xfrm>
            <a:off x="1925929" y="5532994"/>
            <a:ext cx="4170071" cy="849463"/>
          </a:xfrm>
          <a:prstGeom prst="rect">
            <a:avLst/>
          </a:prstGeom>
          <a:solidFill>
            <a:schemeClr val="bg2"/>
          </a:solid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b="0" i="0" u="none" strike="noStrike" kern="0" cap="none" spc="0" normalizeH="0" baseline="0">
                <a:ln>
                  <a:noFill/>
                </a:ln>
                <a:solidFill>
                  <a:schemeClr val="tx2"/>
                </a:solidFill>
                <a:effectLst/>
                <a:uLnTx/>
                <a:uFillTx/>
              </a:defRPr>
            </a:lvl1pPr>
          </a:lstStyle>
          <a:p>
            <a:pPr>
              <a:lnSpc>
                <a:spcPct val="100000"/>
              </a:lnSpc>
            </a:pPr>
            <a:r>
              <a:rPr lang="de-de" dirty="0">
                <a:solidFill>
                  <a:schemeClr val="tx1"/>
                </a:solidFill>
              </a:rPr>
              <a:t>Aufgaben nach der Veröffentlichung werden in Modul 07 behandelt</a:t>
            </a:r>
          </a:p>
        </p:txBody>
      </p:sp>
      <p:sp>
        <p:nvSpPr>
          <p:cNvPr id="5" name="Footer Placeholder 4">
            <a:extLst>
              <a:ext uri="{FF2B5EF4-FFF2-40B4-BE49-F238E27FC236}">
                <a16:creationId xmlns:a16="http://schemas.microsoft.com/office/drawing/2014/main" id="{21886DF6-D8B8-440E-A8D6-1DDEAB2B7E53}"/>
              </a:ext>
            </a:extLst>
          </p:cNvPr>
          <p:cNvSpPr>
            <a:spLocks noGrp="1"/>
          </p:cNvSpPr>
          <p:nvPr>
            <p:ph type="ftr" sz="quarter" idx="11"/>
          </p:nvPr>
        </p:nvSpPr>
        <p:spPr>
          <a:xfrm>
            <a:off x="8967020" y="6492875"/>
            <a:ext cx="3224980" cy="365125"/>
          </a:xfrm>
        </p:spPr>
        <p:txBody>
          <a:bodyPr/>
          <a:lstStyle/>
          <a:p>
            <a:r>
              <a:rPr lang="de-de" dirty="0"/>
              <a:t>© 2022 Microsoft. Alle Rechte vorbehalten. </a:t>
            </a:r>
          </a:p>
        </p:txBody>
      </p:sp>
    </p:spTree>
    <p:extLst>
      <p:ext uri="{BB962C8B-B14F-4D97-AF65-F5344CB8AC3E}">
        <p14:creationId xmlns:p14="http://schemas.microsoft.com/office/powerpoint/2010/main" val="331392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ower BI">
  <a:themeElements>
    <a:clrScheme name="Power BI">
      <a:dk1>
        <a:srgbClr val="191919"/>
      </a:dk1>
      <a:lt1>
        <a:srgbClr val="FFFFFF"/>
      </a:lt1>
      <a:dk2>
        <a:srgbClr val="191919"/>
      </a:dk2>
      <a:lt2>
        <a:srgbClr val="EAEAEA"/>
      </a:lt2>
      <a:accent1>
        <a:srgbClr val="F2C811"/>
      </a:accent1>
      <a:accent2>
        <a:srgbClr val="6A4B16"/>
      </a:accent2>
      <a:accent3>
        <a:srgbClr val="4472C4"/>
      </a:accent3>
      <a:accent4>
        <a:srgbClr val="70AD47"/>
      </a:accent4>
      <a:accent5>
        <a:srgbClr val="AC32F2"/>
      </a:accent5>
      <a:accent6>
        <a:srgbClr val="FF0000"/>
      </a:accent6>
      <a:hlink>
        <a:srgbClr val="0000FF"/>
      </a:hlink>
      <a:folHlink>
        <a:srgbClr val="0000FF"/>
      </a:folHlink>
    </a:clrScheme>
    <a:fontScheme name="Power Platform">
      <a:majorFont>
        <a:latin typeface="Segoe UI Semibold"/>
        <a:ea typeface=""/>
        <a:cs typeface=""/>
      </a:majorFont>
      <a:minorFont>
        <a:latin typeface="Segoe UI"/>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2855774-7864-472c-b53f-a1c9f38f1d59">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9BD5E2DAB4FB40A2EA7E8D43D511D7" ma:contentTypeVersion="18" ma:contentTypeDescription="Create a new document." ma:contentTypeScope="" ma:versionID="cc646be81f914a7449a02e19f6a64e26">
  <xsd:schema xmlns:xsd="http://www.w3.org/2001/XMLSchema" xmlns:xs="http://www.w3.org/2001/XMLSchema" xmlns:p="http://schemas.microsoft.com/office/2006/metadata/properties" xmlns:ns1="http://schemas.microsoft.com/sharepoint/v3" xmlns:ns2="b2855774-7864-472c-b53f-a1c9f38f1d59" xmlns:ns3="efef0bc2-39c0-4cbc-8b06-a8fa4d6f3c44" xmlns:ns4="230e9df3-be65-4c73-a93b-d1236ebd677e" targetNamespace="http://schemas.microsoft.com/office/2006/metadata/properties" ma:root="true" ma:fieldsID="e82038fb988e0c575a071b1aa20663fb" ns1:_="" ns2:_="" ns3:_="" ns4:_="">
    <xsd:import namespace="http://schemas.microsoft.com/sharepoint/v3"/>
    <xsd:import namespace="b2855774-7864-472c-b53f-a1c9f38f1d59"/>
    <xsd:import namespace="efef0bc2-39c0-4cbc-8b06-a8fa4d6f3c4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855774-7864-472c-b53f-a1c9f38f1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ef0bc2-39c0-4cbc-8b06-a8fa4d6f3c4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8526dee-52bf-4f03-b683-4de664409d58}" ma:internalName="TaxCatchAll" ma:showField="CatchAllData" ma:web="efef0bc2-39c0-4cbc-8b06-a8fa4d6f3c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63D9A8-A935-4BCA-BE9D-32C1684D0F3B}">
  <ds:schemaRefs>
    <ds:schemaRef ds:uri="http://schemas.microsoft.com/sharepoint/v3/contenttype/forms"/>
  </ds:schemaRefs>
</ds:datastoreItem>
</file>

<file path=customXml/itemProps2.xml><?xml version="1.0" encoding="utf-8"?>
<ds:datastoreItem xmlns:ds="http://schemas.openxmlformats.org/officeDocument/2006/customXml" ds:itemID="{8440E5D0-9877-4012-B05A-E30ADA0D6537}">
  <ds:schemaRefs>
    <ds:schemaRef ds:uri="http://purl.org/dc/terms/"/>
    <ds:schemaRef ds:uri="http://purl.org/dc/dcmitype/"/>
    <ds:schemaRef ds:uri="http://www.w3.org/XML/1998/namespace"/>
    <ds:schemaRef ds:uri="a8ebedfb-72da-424a-b001-363f2acb45bc"/>
    <ds:schemaRef ds:uri="87a8d51a-7b3e-49b3-8079-7ba33ddd7d05"/>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b2855774-7864-472c-b53f-a1c9f38f1d59"/>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C23AF5F0-5A51-4D3F-A65E-184DF37721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2855774-7864-472c-b53f-a1c9f38f1d59"/>
    <ds:schemaRef ds:uri="efef0bc2-39c0-4cbc-8b06-a8fa4d6f3c4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301</TotalTime>
  <Words>12677</Words>
  <Application>Microsoft Office PowerPoint</Application>
  <PresentationFormat>Widescreen</PresentationFormat>
  <Paragraphs>2151</Paragraphs>
  <Slides>219</Slides>
  <Notes>219</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219</vt:i4>
      </vt:variant>
    </vt:vector>
  </HeadingPairs>
  <TitlesOfParts>
    <vt:vector size="231" baseType="lpstr">
      <vt:lpstr>AvantGarde Bk BT Book</vt:lpstr>
      <vt:lpstr>AvantGarde Bk BT Demi</vt:lpstr>
      <vt:lpstr>Segoe</vt:lpstr>
      <vt:lpstr>Arial</vt:lpstr>
      <vt:lpstr>Calibri</vt:lpstr>
      <vt:lpstr>Calibri Light</vt:lpstr>
      <vt:lpstr>Consolas</vt:lpstr>
      <vt:lpstr>Segoe UI</vt:lpstr>
      <vt:lpstr>Segoe UI Light</vt:lpstr>
      <vt:lpstr>Segoe UI Semibold</vt:lpstr>
      <vt:lpstr>Power BI</vt:lpstr>
      <vt:lpstr>1_Office Theme</vt:lpstr>
      <vt:lpstr>Power BI Paginated Reports in a Day</vt:lpstr>
      <vt:lpstr>Vorstellung des Kursleiters</vt:lpstr>
      <vt:lpstr>Kursziel</vt:lpstr>
      <vt:lpstr>Kursziel</vt:lpstr>
      <vt:lpstr>Kursziel</vt:lpstr>
      <vt:lpstr>Kursmodule</vt:lpstr>
      <vt:lpstr>Übungseinheiten</vt:lpstr>
      <vt:lpstr>Übungseinheiten</vt:lpstr>
      <vt:lpstr>Übungseinheiten</vt:lpstr>
      <vt:lpstr>Übungseinheiten</vt:lpstr>
      <vt:lpstr>Übungseinheiten</vt:lpstr>
      <vt:lpstr>Übungseinheiten</vt:lpstr>
      <vt:lpstr>Übungseinheiten</vt:lpstr>
      <vt:lpstr>Feedback</vt:lpstr>
      <vt:lpstr>Ressourcen</vt:lpstr>
      <vt:lpstr>Fragen?</vt:lpstr>
      <vt:lpstr>Power BI  Paginated Reports in a Day</vt:lpstr>
      <vt:lpstr>Modulübersicht</vt:lpstr>
      <vt:lpstr>Einführung in Power BI</vt:lpstr>
      <vt:lpstr>Einführung in Power BI</vt:lpstr>
      <vt:lpstr>Einführung in Power BI </vt:lpstr>
      <vt:lpstr>Power BI-Berichterstellung</vt:lpstr>
      <vt:lpstr>Power BI-Berichterstellung</vt:lpstr>
      <vt:lpstr>Power BI-Berichterstellung</vt:lpstr>
      <vt:lpstr>Demo-01A</vt:lpstr>
      <vt:lpstr>Power BI-Berichterstellung</vt:lpstr>
      <vt:lpstr>Power BI-Berichterstellung</vt:lpstr>
      <vt:lpstr>Demo-01B</vt:lpstr>
      <vt:lpstr>Paginierte Berichterstellung</vt:lpstr>
      <vt:lpstr>Paginierte Berichterstellung</vt:lpstr>
      <vt:lpstr>Paginierte Berichterstellung</vt:lpstr>
      <vt:lpstr>Paginierte Berichterstellung</vt:lpstr>
      <vt:lpstr>Paginierte Berichterstellung</vt:lpstr>
      <vt:lpstr>Paginierte Berichterstellung</vt:lpstr>
      <vt:lpstr>Übung 01A</vt:lpstr>
      <vt:lpstr>Ressourcen</vt:lpstr>
      <vt:lpstr>Ressourcen</vt:lpstr>
      <vt:lpstr>Fragen?</vt:lpstr>
      <vt:lpstr>Power BI  Paginated Reports in a Day</vt:lpstr>
      <vt:lpstr>Modulübersicht</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Einführung in Report Builder</vt:lpstr>
      <vt:lpstr>Demo 02A</vt:lpstr>
      <vt:lpstr>Einführung in Report Builder</vt:lpstr>
      <vt:lpstr>Übung 02A</vt:lpstr>
      <vt:lpstr>Entwerfen von Berichtslayouts</vt:lpstr>
      <vt:lpstr>Entwerfen von Berichtslayouts</vt:lpstr>
      <vt:lpstr>Entwerfen von Berichtslayouts</vt:lpstr>
      <vt:lpstr>Entwerfen von Berichtslayouts</vt:lpstr>
      <vt:lpstr>Entwerfen von Berichtslayouts</vt:lpstr>
      <vt:lpstr>Entwerfen von Berichtslayouts</vt:lpstr>
      <vt:lpstr>Entwerfen von Berichtslayouts</vt:lpstr>
      <vt:lpstr>Entwerfen von Berichtslayouts</vt:lpstr>
      <vt:lpstr>Entwerfen von Berichtslayouts</vt:lpstr>
      <vt:lpstr>Entwerfen von Berichtslayouts</vt:lpstr>
      <vt:lpstr>Entwerfen von Berichtslayouts</vt:lpstr>
      <vt:lpstr>Entwerfen von Berichtslayouts</vt:lpstr>
      <vt:lpstr>Entwerfen von Berichtslayouts</vt:lpstr>
      <vt:lpstr>Festlegen dynamischer Eigenschaften</vt:lpstr>
      <vt:lpstr>Festlegen dynamischer Eigenschaften</vt:lpstr>
      <vt:lpstr>Festlegen dynamischer Eigenschaften</vt:lpstr>
      <vt:lpstr>Festlegen dynamischer Eigenschaften</vt:lpstr>
      <vt:lpstr>Festlegen dynamischer Eigenschaften</vt:lpstr>
      <vt:lpstr>Festlegen dynamischer Eigenschaften</vt:lpstr>
      <vt:lpstr>Festlegen dynamischer Eigenschaften</vt:lpstr>
      <vt:lpstr>Festlegen dynamischer Eigenschaften</vt:lpstr>
      <vt:lpstr>Festlegen dynamischer Eigenschaften</vt:lpstr>
      <vt:lpstr>Festlegen dynamischer Eigenschaften</vt:lpstr>
      <vt:lpstr>Übung 02B</vt:lpstr>
      <vt:lpstr>Ressourcen</vt:lpstr>
      <vt:lpstr>Ressourcen</vt:lpstr>
      <vt:lpstr>Fragen?</vt:lpstr>
      <vt:lpstr>Power BI  Paginated Reports in a Day</vt:lpstr>
      <vt:lpstr>Modulübersicht</vt:lpstr>
      <vt:lpstr>Erstellen von Datenquellen</vt:lpstr>
      <vt:lpstr>Erstellen von Datenquellen</vt:lpstr>
      <vt:lpstr>Erstellen von Datenquellen</vt:lpstr>
      <vt:lpstr>Erstellen von Datenquellen</vt:lpstr>
      <vt:lpstr>Erstellen von Datenquellen</vt:lpstr>
      <vt:lpstr>Erstellen von Datenquellen</vt:lpstr>
      <vt:lpstr>Erstellen von Datenquellen</vt:lpstr>
      <vt:lpstr>Erstellen von Datasets</vt:lpstr>
      <vt:lpstr>Erstellen von Datasets</vt:lpstr>
      <vt:lpstr>Erstellen von Datasets</vt:lpstr>
      <vt:lpstr>Erstellen von Datasets</vt:lpstr>
      <vt:lpstr>Erstellen von Datasets</vt:lpstr>
      <vt:lpstr>Demo 03A</vt:lpstr>
      <vt:lpstr>Erstellen von Datasets</vt:lpstr>
      <vt:lpstr>Erstellen von Datasets</vt:lpstr>
      <vt:lpstr>Erstellen von Datasets</vt:lpstr>
      <vt:lpstr>Erstellen von Datasets</vt:lpstr>
      <vt:lpstr>Erstellen von Datasets</vt:lpstr>
      <vt:lpstr>Erstellen von Datasets</vt:lpstr>
      <vt:lpstr>Erstellen von Datasets</vt:lpstr>
      <vt:lpstr>Erstellen von Datasets</vt:lpstr>
      <vt:lpstr>Erstellen von Datasets</vt:lpstr>
      <vt:lpstr>Erstellen von Datasets</vt:lpstr>
      <vt:lpstr>Erstellen von Datasets</vt:lpstr>
      <vt:lpstr>Erstellen von Datasets</vt:lpstr>
      <vt:lpstr>Erstellen von Datasets</vt:lpstr>
      <vt:lpstr>Erstellen von Datasets</vt:lpstr>
      <vt:lpstr>Übung 03A</vt:lpstr>
      <vt:lpstr>Empfohlene Vorgehensweisen</vt:lpstr>
      <vt:lpstr>Ressourcen</vt:lpstr>
      <vt:lpstr>Fragen?</vt:lpstr>
      <vt:lpstr>Power BI  Paginated Reports in a Day</vt:lpstr>
      <vt:lpstr>Modulübersicht</vt:lpstr>
      <vt:lpstr>Einführung in Parameter</vt:lpstr>
      <vt:lpstr>Erstellen der Berichtsparameter</vt:lpstr>
      <vt:lpstr>Erstellen der Berichtsparameter</vt:lpstr>
      <vt:lpstr>Erstellen der Berichtsparameter</vt:lpstr>
      <vt:lpstr>Erstellen der Berichtsparameter</vt:lpstr>
      <vt:lpstr>Erstellen der Berichtsparameter</vt:lpstr>
      <vt:lpstr>Erstellen der Berichtsparameter</vt:lpstr>
      <vt:lpstr>Arbeiten mit Abfrageparametern</vt:lpstr>
      <vt:lpstr>Arbeiten mit Abfrageparametern</vt:lpstr>
      <vt:lpstr>Arbeiten mit Parametern</vt:lpstr>
      <vt:lpstr>Arbeiten mit Parametern</vt:lpstr>
      <vt:lpstr>Arbeiten mit Parametern</vt:lpstr>
      <vt:lpstr>Arbeiten mit Parametern</vt:lpstr>
      <vt:lpstr>Arbeiten mit Parametern</vt:lpstr>
      <vt:lpstr>Demo 04A</vt:lpstr>
      <vt:lpstr>Arbeiten mit Parametern</vt:lpstr>
      <vt:lpstr>Arbeiten mit Parametern</vt:lpstr>
      <vt:lpstr>Arbeiten mit Parametern</vt:lpstr>
      <vt:lpstr>Arbeiten mit Parametern</vt:lpstr>
      <vt:lpstr>Arbeiten mit Parametern</vt:lpstr>
      <vt:lpstr>Übung 04A</vt:lpstr>
      <vt:lpstr>Ressourcen</vt:lpstr>
      <vt:lpstr>Fragen?</vt:lpstr>
      <vt:lpstr>Power BI  Paginated Reports in a Day</vt:lpstr>
      <vt:lpstr>Modulübersicht</vt:lpstr>
      <vt:lpstr>Visualisieren von Berichtsdaten</vt:lpstr>
      <vt:lpstr>Visualisieren von Berichtsdaten</vt:lpstr>
      <vt:lpstr>Visualisieren von Berichtsdaten</vt:lpstr>
      <vt:lpstr>Erstellen von Datenbereichen</vt:lpstr>
      <vt:lpstr>Erstellen von Datenbereichen</vt:lpstr>
      <vt:lpstr>Erstellen von Datenbereichen</vt:lpstr>
      <vt:lpstr>Erstellen von Datenbereichen</vt:lpstr>
      <vt:lpstr>Erstellen von Datenbereichen</vt:lpstr>
      <vt:lpstr>Erstellen von Datenbereichen</vt:lpstr>
      <vt:lpstr>Erstellen von Datenbereichen</vt:lpstr>
      <vt:lpstr>Erstellen von Datenbereichen</vt:lpstr>
      <vt:lpstr>Demo 05A</vt:lpstr>
      <vt:lpstr>Erstellen von Datenbereichen</vt:lpstr>
      <vt:lpstr>Erstellen von Datenbereichen</vt:lpstr>
      <vt:lpstr>Erstellen von Datenbereichen</vt:lpstr>
      <vt:lpstr>Erstellen von Datenbereichen</vt:lpstr>
      <vt:lpstr>Übung 05A</vt:lpstr>
      <vt:lpstr>Erstellen von Datenvisualisierungen</vt:lpstr>
      <vt:lpstr>Erstellen von Datenvisualisierungen</vt:lpstr>
      <vt:lpstr>Erstellen von Datenvisualisierungen</vt:lpstr>
      <vt:lpstr>Erstellen von Datenvisualisierungen</vt:lpstr>
      <vt:lpstr>Erstellen von Datenvisualisierungen</vt:lpstr>
      <vt:lpstr>Erstellen von Datenvisualisierungen</vt:lpstr>
      <vt:lpstr>Erstellen von Datenvisualisierungen</vt:lpstr>
      <vt:lpstr>Erstellen von Datenvisualisierungen</vt:lpstr>
      <vt:lpstr>Erstellen von Datenvisualisierungen</vt:lpstr>
      <vt:lpstr>Erstellen von Datenvisualisierungen</vt:lpstr>
      <vt:lpstr>Erstellen von Datenvisualisierungen</vt:lpstr>
      <vt:lpstr>Übung 05B</vt:lpstr>
      <vt:lpstr>Ressourcen</vt:lpstr>
      <vt:lpstr>Fragen?</vt:lpstr>
      <vt:lpstr>Power BI  Paginated Reports in a Day</vt:lpstr>
      <vt:lpstr>Modulübersicht</vt:lpstr>
      <vt:lpstr>Implementieren von Interaktivitätsfunktionen </vt:lpstr>
      <vt:lpstr>Implementieren von Interaktivitätsfunktionen </vt:lpstr>
      <vt:lpstr>Implementieren von Interaktivitätsfunktionen </vt:lpstr>
      <vt:lpstr>Implementieren von Interaktivitätsfunktionen </vt:lpstr>
      <vt:lpstr>Implementieren von Interaktivitätsfunktionen </vt:lpstr>
      <vt:lpstr>Demo 06A</vt:lpstr>
      <vt:lpstr>Implementieren von Interaktivitätsfunktionen </vt:lpstr>
      <vt:lpstr>Übung 06A</vt:lpstr>
      <vt:lpstr>Ressourcen</vt:lpstr>
      <vt:lpstr>Fragen?</vt:lpstr>
      <vt:lpstr>Power BI  Paginated Reports in a Day</vt:lpstr>
      <vt:lpstr>Modulübersicht</vt:lpstr>
      <vt:lpstr>Veröffentlichen von Berichten</vt:lpstr>
      <vt:lpstr>Veröffentlichen von Berichten</vt:lpstr>
      <vt:lpstr>Veröffentlichen von Berichten</vt:lpstr>
      <vt:lpstr>Nutzung der Berichte</vt:lpstr>
      <vt:lpstr>Nutzung der Berichte</vt:lpstr>
      <vt:lpstr>Nutzung der Berichte</vt:lpstr>
      <vt:lpstr>Nutzung der Berichte</vt:lpstr>
      <vt:lpstr>Bereitstellen der Berichte</vt:lpstr>
      <vt:lpstr>Einbetten der Berichte</vt:lpstr>
      <vt:lpstr>Einbetten der Berichte</vt:lpstr>
      <vt:lpstr>Einbetten der Berichte</vt:lpstr>
      <vt:lpstr>Einbetten der Berichte</vt:lpstr>
      <vt:lpstr>Einbetten der Berichte</vt:lpstr>
      <vt:lpstr>Exportieren von Berichten</vt:lpstr>
      <vt:lpstr>Exportieren von Berichten</vt:lpstr>
      <vt:lpstr>Wann werden paginierte Berichte verwendet? </vt:lpstr>
      <vt:lpstr>Wann werden paginierte Berichte verwendet? </vt:lpstr>
      <vt:lpstr>SSRS-Berichte migrieren</vt:lpstr>
      <vt:lpstr>Übung 07A</vt:lpstr>
      <vt:lpstr>Ressourcen</vt:lpstr>
      <vt:lpstr>Ressourcen</vt:lpstr>
      <vt:lpstr>Ressourcen</vt:lpstr>
      <vt:lpstr>Fragen?</vt:lpstr>
      <vt:lpstr>PowerPoint Presentation</vt:lpstr>
    </vt:vector>
  </TitlesOfParts>
  <Manager>Yana Berkovich &lt;yana.berkovich@microsoft.com&gt;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Paginated Reports in a Day</dc:title>
  <dc:creator>Peter Myers &lt;v-pemyer@microsoft.com&gt;</dc:creator>
  <cp:keywords>PowerBIPRIAD</cp:keywords>
  <cp:lastModifiedBy>Sun, Xiaochen</cp:lastModifiedBy>
  <cp:revision>40</cp:revision>
  <dcterms:created xsi:type="dcterms:W3CDTF">2020-04-09T08:29:58Z</dcterms:created>
  <dcterms:modified xsi:type="dcterms:W3CDTF">2023-03-21T02:38:55Z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0x010100CE9BD5E2DAB4FB40A2EA7E8D43D511D7</vt:lpwstr>
  </property>
  <property fmtid="{D5CDD505-2E9C-101B-9397-08002B2CF9AE}" pid="3" name="MediaServiceImageTags">
    <vt:lpwstr/>
  </property>
</Properties>
</file>